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sldIdLst>
    <p:sldId id="277" r:id="rId2"/>
    <p:sldId id="258" r:id="rId3"/>
    <p:sldId id="256" r:id="rId4"/>
    <p:sldId id="257" r:id="rId5"/>
    <p:sldId id="259" r:id="rId6"/>
    <p:sldId id="279" r:id="rId7"/>
    <p:sldId id="261" r:id="rId8"/>
    <p:sldId id="281" r:id="rId9"/>
    <p:sldId id="282" r:id="rId10"/>
    <p:sldId id="283" r:id="rId11"/>
    <p:sldId id="284" r:id="rId12"/>
    <p:sldId id="285" r:id="rId13"/>
    <p:sldId id="264" r:id="rId14"/>
    <p:sldId id="335" r:id="rId15"/>
    <p:sldId id="336" r:id="rId16"/>
    <p:sldId id="338" r:id="rId17"/>
    <p:sldId id="337" r:id="rId18"/>
    <p:sldId id="280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265" r:id="rId41"/>
    <p:sldId id="266" r:id="rId42"/>
    <p:sldId id="323" r:id="rId43"/>
    <p:sldId id="324" r:id="rId44"/>
    <p:sldId id="325" r:id="rId45"/>
    <p:sldId id="326" r:id="rId46"/>
    <p:sldId id="327" r:id="rId47"/>
    <p:sldId id="328" r:id="rId48"/>
    <p:sldId id="267" r:id="rId49"/>
    <p:sldId id="268" r:id="rId50"/>
    <p:sldId id="307" r:id="rId51"/>
    <p:sldId id="308" r:id="rId52"/>
    <p:sldId id="309" r:id="rId53"/>
    <p:sldId id="310" r:id="rId54"/>
    <p:sldId id="311" r:id="rId55"/>
    <p:sldId id="312" r:id="rId56"/>
    <p:sldId id="331" r:id="rId57"/>
    <p:sldId id="329" r:id="rId58"/>
    <p:sldId id="341" r:id="rId59"/>
    <p:sldId id="269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270" r:id="rId71"/>
    <p:sldId id="271" r:id="rId72"/>
    <p:sldId id="339" r:id="rId73"/>
    <p:sldId id="340" r:id="rId74"/>
    <p:sldId id="334" r:id="rId75"/>
    <p:sldId id="330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634" autoAdjust="0"/>
    <p:restoredTop sz="94660"/>
  </p:normalViewPr>
  <p:slideViewPr>
    <p:cSldViewPr>
      <p:cViewPr>
        <p:scale>
          <a:sx n="75" d="100"/>
          <a:sy n="75" d="100"/>
        </p:scale>
        <p:origin x="-1272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748BF-82CC-41D5-A758-0A650F88E7E5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F6D3A-E4FA-4047-8CA9-5DB2962D20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2F6D3A-E4FA-4047-8CA9-5DB2962D20D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A2F2DD6-75EA-4A21-AE31-C49191034658}" type="datetimeFigureOut">
              <a:rPr lang="ru-RU" smtClean="0"/>
              <a:pPr/>
              <a:t>07.04.2010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C25724-BE0F-4381-BC4A-DE6AF2DAEEB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55;&#1088;&#1077;&#1079;&#1077;&#1085;&#1090;&#1072;&#1094;&#1080;&#1103;\&#1054;&#1082;&#1077;&#1072;&#1085;.wm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3.xml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13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6.xml"/><Relationship Id="rId7" Type="http://schemas.openxmlformats.org/officeDocument/2006/relationships/slide" Target="slide13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6.xml"/><Relationship Id="rId7" Type="http://schemas.openxmlformats.org/officeDocument/2006/relationships/slide" Target="slide13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15.xml"/><Relationship Id="rId7" Type="http://schemas.openxmlformats.org/officeDocument/2006/relationships/slide" Target="slide1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6.xml"/><Relationship Id="rId18" Type="http://schemas.openxmlformats.org/officeDocument/2006/relationships/slide" Target="slide33.xml"/><Relationship Id="rId26" Type="http://schemas.openxmlformats.org/officeDocument/2006/relationships/slide" Target="slide40.xml"/><Relationship Id="rId3" Type="http://schemas.openxmlformats.org/officeDocument/2006/relationships/slide" Target="slide18.xml"/><Relationship Id="rId21" Type="http://schemas.openxmlformats.org/officeDocument/2006/relationships/slide" Target="slide38.xml"/><Relationship Id="rId7" Type="http://schemas.openxmlformats.org/officeDocument/2006/relationships/slide" Target="slide32.xml"/><Relationship Id="rId12" Type="http://schemas.openxmlformats.org/officeDocument/2006/relationships/slide" Target="slide25.xml"/><Relationship Id="rId17" Type="http://schemas.openxmlformats.org/officeDocument/2006/relationships/slide" Target="slide29.xml"/><Relationship Id="rId25" Type="http://schemas.openxmlformats.org/officeDocument/2006/relationships/slide" Target="slide39.xml"/><Relationship Id="rId2" Type="http://schemas.openxmlformats.org/officeDocument/2006/relationships/notesSlide" Target="../notesSlides/notesSlide15.xml"/><Relationship Id="rId16" Type="http://schemas.openxmlformats.org/officeDocument/2006/relationships/slide" Target="slide28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36.xml"/><Relationship Id="rId24" Type="http://schemas.openxmlformats.org/officeDocument/2006/relationships/slide" Target="slide37.xml"/><Relationship Id="rId5" Type="http://schemas.openxmlformats.org/officeDocument/2006/relationships/image" Target="../media/image8.png"/><Relationship Id="rId15" Type="http://schemas.openxmlformats.org/officeDocument/2006/relationships/slide" Target="slide27.xml"/><Relationship Id="rId23" Type="http://schemas.openxmlformats.org/officeDocument/2006/relationships/slide" Target="slide31.xml"/><Relationship Id="rId10" Type="http://schemas.openxmlformats.org/officeDocument/2006/relationships/slide" Target="slide24.xml"/><Relationship Id="rId19" Type="http://schemas.openxmlformats.org/officeDocument/2006/relationships/slide" Target="slide30.xml"/><Relationship Id="rId4" Type="http://schemas.openxmlformats.org/officeDocument/2006/relationships/slide" Target="slide5.xml"/><Relationship Id="rId9" Type="http://schemas.openxmlformats.org/officeDocument/2006/relationships/slide" Target="slide23.xml"/><Relationship Id="rId14" Type="http://schemas.openxmlformats.org/officeDocument/2006/relationships/slide" Target="slide35.xml"/><Relationship Id="rId22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16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17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18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19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0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1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2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3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4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5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6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7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8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29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0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1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2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3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4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35.xml"/><Relationship Id="rId18" Type="http://schemas.openxmlformats.org/officeDocument/2006/relationships/slide" Target="slide30.xml"/><Relationship Id="rId26" Type="http://schemas.openxmlformats.org/officeDocument/2006/relationships/slide" Target="slide40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slide" Target="slide33.xml"/><Relationship Id="rId25" Type="http://schemas.openxmlformats.org/officeDocument/2006/relationships/slide" Target="slide18.xml"/><Relationship Id="rId2" Type="http://schemas.openxmlformats.org/officeDocument/2006/relationships/notesSlide" Target="../notesSlides/notesSlide35.xml"/><Relationship Id="rId16" Type="http://schemas.openxmlformats.org/officeDocument/2006/relationships/slide" Target="slide29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5.xml"/><Relationship Id="rId24" Type="http://schemas.openxmlformats.org/officeDocument/2006/relationships/slide" Target="slide39.xml"/><Relationship Id="rId5" Type="http://schemas.openxmlformats.org/officeDocument/2006/relationships/slide" Target="slide34.xml"/><Relationship Id="rId15" Type="http://schemas.openxmlformats.org/officeDocument/2006/relationships/slide" Target="slide28.xml"/><Relationship Id="rId23" Type="http://schemas.openxmlformats.org/officeDocument/2006/relationships/slide" Target="slide37.xml"/><Relationship Id="rId10" Type="http://schemas.openxmlformats.org/officeDocument/2006/relationships/slide" Target="slide36.xml"/><Relationship Id="rId19" Type="http://schemas.openxmlformats.org/officeDocument/2006/relationships/slide" Target="slide20.xml"/><Relationship Id="rId4" Type="http://schemas.openxmlformats.org/officeDocument/2006/relationships/image" Target="../media/image8.png"/><Relationship Id="rId9" Type="http://schemas.openxmlformats.org/officeDocument/2006/relationships/slide" Target="slide24.xml"/><Relationship Id="rId14" Type="http://schemas.openxmlformats.org/officeDocument/2006/relationships/slide" Target="slide27.xml"/><Relationship Id="rId22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slide" Target="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5.xml"/><Relationship Id="rId4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40.xml"/><Relationship Id="rId7" Type="http://schemas.openxmlformats.org/officeDocument/2006/relationships/slide" Target="slide4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5.xml"/><Relationship Id="rId9" Type="http://schemas.openxmlformats.org/officeDocument/2006/relationships/slide" Target="slide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" Target="slide40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slide" Target="slide42.xml"/><Relationship Id="rId4" Type="http://schemas.openxmlformats.org/officeDocument/2006/relationships/slide" Target="slide5.xml"/><Relationship Id="rId9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7" Type="http://schemas.openxmlformats.org/officeDocument/2006/relationships/slide" Target="slide4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1.xml"/><Relationship Id="rId4" Type="http://schemas.openxmlformats.org/officeDocument/2006/relationships/slide" Target="slide4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45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47.xml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slide" Target="slide46.xml"/><Relationship Id="rId9" Type="http://schemas.openxmlformats.org/officeDocument/2006/relationships/slide" Target="slide4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45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47.xml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slide" Target="slide46.xml"/><Relationship Id="rId9" Type="http://schemas.openxmlformats.org/officeDocument/2006/relationships/slide" Target="slid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5.xml"/><Relationship Id="rId7" Type="http://schemas.openxmlformats.org/officeDocument/2006/relationships/slide" Target="slide53.xml"/><Relationship Id="rId12" Type="http://schemas.openxmlformats.org/officeDocument/2006/relationships/slide" Target="slide5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11" Type="http://schemas.openxmlformats.org/officeDocument/2006/relationships/slide" Target="slide51.xml"/><Relationship Id="rId5" Type="http://schemas.openxmlformats.org/officeDocument/2006/relationships/image" Target="../media/image8.png"/><Relationship Id="rId10" Type="http://schemas.openxmlformats.org/officeDocument/2006/relationships/slide" Target="slide50.xml"/><Relationship Id="rId4" Type="http://schemas.openxmlformats.org/officeDocument/2006/relationships/slide" Target="slide48.xml"/><Relationship Id="rId9" Type="http://schemas.openxmlformats.org/officeDocument/2006/relationships/slide" Target="slide5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75.xml"/><Relationship Id="rId3" Type="http://schemas.openxmlformats.org/officeDocument/2006/relationships/slide" Target="slide6.xml"/><Relationship Id="rId7" Type="http://schemas.openxmlformats.org/officeDocument/2006/relationships/image" Target="../media/image5.jpeg"/><Relationship Id="rId12" Type="http://schemas.openxmlformats.org/officeDocument/2006/relationships/slide" Target="slide7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7.jpeg"/><Relationship Id="rId5" Type="http://schemas.openxmlformats.org/officeDocument/2006/relationships/slide" Target="slide5.xml"/><Relationship Id="rId10" Type="http://schemas.openxmlformats.org/officeDocument/2006/relationships/slide" Target="slide59.xml"/><Relationship Id="rId4" Type="http://schemas.openxmlformats.org/officeDocument/2006/relationships/image" Target="../media/image4.jpeg"/><Relationship Id="rId9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12" Type="http://schemas.openxmlformats.org/officeDocument/2006/relationships/slide" Target="slide5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12" Type="http://schemas.openxmlformats.org/officeDocument/2006/relationships/slide" Target="slide56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12" Type="http://schemas.openxmlformats.org/officeDocument/2006/relationships/slide" Target="slide5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12" Type="http://schemas.openxmlformats.org/officeDocument/2006/relationships/slide" Target="slide5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5.xml"/><Relationship Id="rId7" Type="http://schemas.openxmlformats.org/officeDocument/2006/relationships/slide" Target="slide54.xml"/><Relationship Id="rId12" Type="http://schemas.openxmlformats.org/officeDocument/2006/relationships/slide" Target="slide5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48.xml"/><Relationship Id="rId5" Type="http://schemas.openxmlformats.org/officeDocument/2006/relationships/slide" Target="slide52.xml"/><Relationship Id="rId10" Type="http://schemas.openxmlformats.org/officeDocument/2006/relationships/slide" Target="slide51.xml"/><Relationship Id="rId4" Type="http://schemas.openxmlformats.org/officeDocument/2006/relationships/image" Target="../media/image8.png"/><Relationship Id="rId9" Type="http://schemas.openxmlformats.org/officeDocument/2006/relationships/slide" Target="slid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6.xml"/><Relationship Id="rId5" Type="http://schemas.openxmlformats.org/officeDocument/2006/relationships/slide" Target="slide5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70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61.xml"/><Relationship Id="rId5" Type="http://schemas.openxmlformats.org/officeDocument/2006/relationships/slide" Target="slide59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slide" Target="slide5.xml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4.xml"/><Relationship Id="rId13" Type="http://schemas.openxmlformats.org/officeDocument/2006/relationships/slide" Target="slide67.xml"/><Relationship Id="rId3" Type="http://schemas.openxmlformats.org/officeDocument/2006/relationships/slide" Target="slide5.xml"/><Relationship Id="rId7" Type="http://schemas.openxmlformats.org/officeDocument/2006/relationships/slide" Target="slide62.xml"/><Relationship Id="rId12" Type="http://schemas.openxmlformats.org/officeDocument/2006/relationships/slide" Target="slide63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11" Type="http://schemas.openxmlformats.org/officeDocument/2006/relationships/slide" Target="slide61.xml"/><Relationship Id="rId5" Type="http://schemas.openxmlformats.org/officeDocument/2006/relationships/slide" Target="slide70.xml"/><Relationship Id="rId15" Type="http://schemas.openxmlformats.org/officeDocument/2006/relationships/slide" Target="slide69.xml"/><Relationship Id="rId10" Type="http://schemas.openxmlformats.org/officeDocument/2006/relationships/slide" Target="slide66.xml"/><Relationship Id="rId4" Type="http://schemas.openxmlformats.org/officeDocument/2006/relationships/image" Target="../media/image8.png"/><Relationship Id="rId9" Type="http://schemas.openxmlformats.org/officeDocument/2006/relationships/slide" Target="slide65.xml"/><Relationship Id="rId14" Type="http://schemas.openxmlformats.org/officeDocument/2006/relationships/slide" Target="slide6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slide" Target="slide6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0.xml"/><Relationship Id="rId5" Type="http://schemas.openxmlformats.org/officeDocument/2006/relationships/slide" Target="slide73.xml"/><Relationship Id="rId4" Type="http://schemas.openxmlformats.org/officeDocument/2006/relationships/slide" Target="slide7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70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5.xml"/><Relationship Id="rId9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3" Type="http://schemas.openxmlformats.org/officeDocument/2006/relationships/slide" Target="slide5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7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image" Target="../media/image8.png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image" Target="../media/image8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кеан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28662" y="357166"/>
            <a:ext cx="7572428" cy="605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214678" y="3357562"/>
            <a:ext cx="1571636" cy="8572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271"/>
                <a:gd name="adj2" fmla="val 1105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Индийский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5">
            <a:hlinkClick r:id="rId10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928794" y="142852"/>
            <a:ext cx="5429288" cy="428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271"/>
                <a:gd name="adj2" fmla="val 1105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Северный Ледовитый океан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назад 15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500570"/>
            <a:ext cx="5214974" cy="428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271"/>
                <a:gd name="adj2" fmla="val 1105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Южный океан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7">
            <a:hlinkClick r:id="rId10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назад 18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20002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blipFill>
                  <a:blip r:embed="rId3"/>
                  <a:stretch>
                    <a:fillRect/>
                  </a:stretch>
                </a:blipFill>
              </a:rPr>
              <a:t>Океан – огромные протяжённые впадины на поверхности Земли, заполненные водой.</a:t>
            </a:r>
            <a:endParaRPr lang="ru-RU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Documents and Settings\Пользователь\Мои документы\Мои рисунки\океа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071810"/>
            <a:ext cx="607223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Океаны</a:t>
            </a:r>
            <a:endParaRPr lang="ru-RU" dirty="0"/>
          </a:p>
        </p:txBody>
      </p:sp>
      <p:sp>
        <p:nvSpPr>
          <p:cNvPr id="4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</a:t>
            </a:r>
            <a:r>
              <a:rPr lang="ru-RU" sz="5000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большой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2928926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солёный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5857852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холодный</a:t>
            </a:r>
            <a:endParaRPr kumimoji="0" lang="ru-RU" sz="5000" b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Управляющая кнопка: далее 7">
            <a:hlinkClick r:id="rId2" action="ppaction://hlinksldjump" highlightClick="1"/>
          </p:cNvPr>
          <p:cNvSpPr/>
          <p:nvPr/>
        </p:nvSpPr>
        <p:spPr>
          <a:xfrm>
            <a:off x="1000100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3" action="ppaction://hlinksldjump" highlightClick="1"/>
          </p:cNvPr>
          <p:cNvSpPr/>
          <p:nvPr/>
        </p:nvSpPr>
        <p:spPr>
          <a:xfrm>
            <a:off x="4000496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7000892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Океаны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</a:t>
            </a:r>
            <a:r>
              <a:rPr lang="ru-RU" sz="6000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большой</a:t>
            </a:r>
            <a:endParaRPr kumimoji="0" lang="ru-RU" sz="6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2928926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солёный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5857852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холодный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857496"/>
            <a:ext cx="3357554" cy="107157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Тихий океан</a:t>
            </a:r>
            <a:endParaRPr kumimoji="0" lang="ru-RU" sz="36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карта т.о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831907"/>
            <a:ext cx="3143272" cy="2766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Тихий ок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3571876"/>
            <a:ext cx="3619947" cy="272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далее 10">
            <a:hlinkClick r:id="rId2" action="ppaction://hlinksldjump" highlightClick="1"/>
          </p:cNvPr>
          <p:cNvSpPr/>
          <p:nvPr/>
        </p:nvSpPr>
        <p:spPr>
          <a:xfrm>
            <a:off x="1000100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3" action="ppaction://hlinksldjump" highlightClick="1"/>
          </p:cNvPr>
          <p:cNvSpPr/>
          <p:nvPr/>
        </p:nvSpPr>
        <p:spPr>
          <a:xfrm>
            <a:off x="4000496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rId4" action="ppaction://hlinksldjump" highlightClick="1"/>
          </p:cNvPr>
          <p:cNvSpPr/>
          <p:nvPr/>
        </p:nvSpPr>
        <p:spPr>
          <a:xfrm>
            <a:off x="7000892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rId7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Океаны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0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</a:t>
            </a:r>
            <a:r>
              <a:rPr lang="ru-RU" sz="5000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большой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2928926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солёный</a:t>
            </a:r>
            <a:endParaRPr kumimoji="0" lang="ru-RU" sz="6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5857852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холодный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57356" y="3500438"/>
            <a:ext cx="4143372" cy="1071570"/>
          </a:xfrm>
          <a:prstGeom prst="rect">
            <a:avLst/>
          </a:prstGeom>
        </p:spPr>
        <p:txBody>
          <a:bodyPr vert="horz" lIns="0" rIns="0" bIns="0" anchor="b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Индийский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океан</a:t>
            </a:r>
            <a:endParaRPr kumimoji="0" lang="ru-RU" sz="36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карта Индийского ок.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52" y="3643314"/>
            <a:ext cx="2438447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картинка Инд. ок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8" y="3625120"/>
            <a:ext cx="3571900" cy="268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Управляющая кнопка: далее 11">
            <a:hlinkClick r:id="rId2" action="ppaction://hlinksldjump" highlightClick="1"/>
          </p:cNvPr>
          <p:cNvSpPr/>
          <p:nvPr/>
        </p:nvSpPr>
        <p:spPr>
          <a:xfrm>
            <a:off x="1000100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rId3" action="ppaction://hlinksldjump" highlightClick="1"/>
          </p:cNvPr>
          <p:cNvSpPr/>
          <p:nvPr/>
        </p:nvSpPr>
        <p:spPr>
          <a:xfrm>
            <a:off x="4000496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rId4" action="ppaction://hlinksldjump" highlightClick="1"/>
          </p:cNvPr>
          <p:cNvSpPr/>
          <p:nvPr/>
        </p:nvSpPr>
        <p:spPr>
          <a:xfrm>
            <a:off x="7000892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зад 14">
            <a:hlinkClick r:id="rId7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омой 15">
            <a:hlinkClick r:id="rId8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карта Сев.Ледов.ок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632243"/>
            <a:ext cx="2143140" cy="3225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00034" y="64291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Океаны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0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</a:t>
            </a:r>
            <a:r>
              <a:rPr lang="ru-RU" sz="5000" u="sng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большой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2928926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солёный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5857852" y="2000240"/>
            <a:ext cx="3286148" cy="1285876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холодный</a:t>
            </a:r>
            <a:endParaRPr kumimoji="0" lang="ru-RU" sz="6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57422" y="3429000"/>
            <a:ext cx="3143272" cy="185738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Северный Ледовитый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океан</a:t>
            </a:r>
            <a:endParaRPr kumimoji="0" lang="ru-RU" sz="36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Сев. Лед.ок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6" y="3643314"/>
            <a:ext cx="3500462" cy="263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Управляющая кнопка: далее 10">
            <a:hlinkClick r:id="rId3" action="ppaction://hlinksldjump" highlightClick="1"/>
          </p:cNvPr>
          <p:cNvSpPr/>
          <p:nvPr/>
        </p:nvSpPr>
        <p:spPr>
          <a:xfrm>
            <a:off x="1000100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4" action="ppaction://hlinksldjump" highlightClick="1"/>
          </p:cNvPr>
          <p:cNvSpPr/>
          <p:nvPr/>
        </p:nvSpPr>
        <p:spPr>
          <a:xfrm>
            <a:off x="4000496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rId5" action="ppaction://hlinksldjump" highlightClick="1"/>
          </p:cNvPr>
          <p:cNvSpPr/>
          <p:nvPr/>
        </p:nvSpPr>
        <p:spPr>
          <a:xfrm>
            <a:off x="7000892" y="3286124"/>
            <a:ext cx="1143008" cy="28575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rId7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35743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235743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2143116"/>
            <a:ext cx="8229600" cy="3286148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Шириною широко,</a:t>
            </a:r>
            <a:b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Глубиною глубоко,</a:t>
            </a:r>
            <a:b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День и ночь о берег бьётся,</a:t>
            </a:r>
            <a:b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 него вода не пьётся,</a:t>
            </a:r>
            <a:b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Потому что не вкусна –</a:t>
            </a:r>
            <a:b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5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горька, и солона</a:t>
            </a:r>
            <a:r>
              <a:rPr lang="ru-RU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назад 7">
            <a:hlinkClick r:id="rId3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13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14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15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6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7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8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9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20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21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22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23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24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угольник 32">
            <a:hlinkClick r:id="rId25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5" name="Управляющая кнопка: далее 34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Карта океанов</a:t>
            </a:r>
            <a:endParaRPr lang="ru-RU" dirty="0"/>
          </a:p>
        </p:txBody>
      </p:sp>
      <p:pic>
        <p:nvPicPr>
          <p:cNvPr id="1027" name="Picture 3" descr="C:\Documents and Settings\Пользователь\Мои документы\Мои рисунки\world.g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8715436" cy="57150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6" name="Прямоугольник 35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Прямоугольник 36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Прямоугольник 37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Прямоугольник 38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Прямоугольник 3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Прямоугольник 4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Прямоугольник 4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Прямоугольник 4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Прямоугольник 4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Прямоугольник 4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Прямоугольник 4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Прямоугольник 4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Прямоугольник 4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Прямоугольник 4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Прямоугольник 5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Прямоугольник 5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3" name="Прямоугольник 5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Прямоугольник 5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5" name="Прямоугольник 5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9" name="Управляющая кнопка: назад 58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60" name="Управляющая кнопка: далее 59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 стрелкой 61"/>
          <p:cNvCxnSpPr>
            <a:stCxn id="50" idx="3"/>
          </p:cNvCxnSpPr>
          <p:nvPr/>
        </p:nvCxnSpPr>
        <p:spPr>
          <a:xfrm>
            <a:off x="1357290" y="342907"/>
            <a:ext cx="1071570" cy="451485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2" idx="3"/>
          </p:cNvCxnSpPr>
          <p:nvPr/>
        </p:nvCxnSpPr>
        <p:spPr>
          <a:xfrm>
            <a:off x="1214414" y="700097"/>
            <a:ext cx="2643206" cy="94295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7" idx="3"/>
          </p:cNvCxnSpPr>
          <p:nvPr/>
        </p:nvCxnSpPr>
        <p:spPr>
          <a:xfrm flipV="1">
            <a:off x="1571604" y="714356"/>
            <a:ext cx="2428892" cy="41436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8" idx="3"/>
          </p:cNvCxnSpPr>
          <p:nvPr/>
        </p:nvCxnSpPr>
        <p:spPr>
          <a:xfrm>
            <a:off x="1571604" y="1557353"/>
            <a:ext cx="428628" cy="8000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8" idx="3"/>
          </p:cNvCxnSpPr>
          <p:nvPr/>
        </p:nvCxnSpPr>
        <p:spPr>
          <a:xfrm>
            <a:off x="1571604" y="1557353"/>
            <a:ext cx="7000924" cy="87151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0" idx="3"/>
          </p:cNvCxnSpPr>
          <p:nvPr/>
        </p:nvCxnSpPr>
        <p:spPr>
          <a:xfrm flipV="1">
            <a:off x="1285852" y="714356"/>
            <a:ext cx="3143272" cy="12716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2" idx="3"/>
          </p:cNvCxnSpPr>
          <p:nvPr/>
        </p:nvCxnSpPr>
        <p:spPr>
          <a:xfrm flipV="1">
            <a:off x="1285852" y="2143116"/>
            <a:ext cx="2714644" cy="34293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3" idx="3"/>
          </p:cNvCxnSpPr>
          <p:nvPr/>
        </p:nvCxnSpPr>
        <p:spPr>
          <a:xfrm flipV="1">
            <a:off x="1428728" y="571480"/>
            <a:ext cx="4214842" cy="234319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5" idx="3"/>
          </p:cNvCxnSpPr>
          <p:nvPr/>
        </p:nvCxnSpPr>
        <p:spPr>
          <a:xfrm flipV="1">
            <a:off x="1500166" y="1285860"/>
            <a:ext cx="4429156" cy="212888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6" idx="3"/>
          </p:cNvCxnSpPr>
          <p:nvPr/>
        </p:nvCxnSpPr>
        <p:spPr>
          <a:xfrm>
            <a:off x="1000100" y="3771931"/>
            <a:ext cx="5500726" cy="137158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7" idx="3"/>
          </p:cNvCxnSpPr>
          <p:nvPr/>
        </p:nvCxnSpPr>
        <p:spPr>
          <a:xfrm flipV="1">
            <a:off x="1643042" y="1285860"/>
            <a:ext cx="1714512" cy="290820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Мировой океан и его части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9" idx="3"/>
          </p:cNvCxnSpPr>
          <p:nvPr/>
        </p:nvCxnSpPr>
        <p:spPr>
          <a:xfrm flipV="1">
            <a:off x="1643042" y="3929066"/>
            <a:ext cx="4500594" cy="70012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1500167" y="1785926"/>
            <a:ext cx="4286279" cy="32861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 rot="5400000" flipH="1" flipV="1">
            <a:off x="571473" y="2428869"/>
            <a:ext cx="4214843" cy="192882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8" idx="3"/>
          </p:cNvCxnSpPr>
          <p:nvPr/>
        </p:nvCxnSpPr>
        <p:spPr>
          <a:xfrm flipV="1">
            <a:off x="2357390" y="1928802"/>
            <a:ext cx="1285916" cy="391483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5" idx="3"/>
          </p:cNvCxnSpPr>
          <p:nvPr/>
        </p:nvCxnSpPr>
        <p:spPr>
          <a:xfrm flipV="1">
            <a:off x="2143108" y="2500306"/>
            <a:ext cx="2357454" cy="391483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4" idx="3"/>
          </p:cNvCxnSpPr>
          <p:nvPr/>
        </p:nvCxnSpPr>
        <p:spPr>
          <a:xfrm flipH="1" flipV="1">
            <a:off x="3428992" y="1000108"/>
            <a:ext cx="1142976" cy="48435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11" idx="3"/>
          </p:cNvCxnSpPr>
          <p:nvPr/>
        </p:nvCxnSpPr>
        <p:spPr>
          <a:xfrm flipV="1">
            <a:off x="4429092" y="3214686"/>
            <a:ext cx="1714544" cy="32004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4" idx="3"/>
          </p:cNvCxnSpPr>
          <p:nvPr/>
        </p:nvCxnSpPr>
        <p:spPr>
          <a:xfrm flipH="1" flipV="1">
            <a:off x="5429256" y="2571744"/>
            <a:ext cx="1428760" cy="335433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1" idx="3"/>
          </p:cNvCxnSpPr>
          <p:nvPr/>
        </p:nvCxnSpPr>
        <p:spPr>
          <a:xfrm flipH="1" flipV="1">
            <a:off x="5786446" y="2428868"/>
            <a:ext cx="1500198" cy="405770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1357290" y="0"/>
            <a:ext cx="7786710" cy="557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Заголовок 33"/>
          <p:cNvSpPr>
            <a:spLocks noGrp="1"/>
          </p:cNvSpPr>
          <p:nvPr>
            <p:ph type="title"/>
          </p:nvPr>
        </p:nvSpPr>
        <p:spPr>
          <a:xfrm>
            <a:off x="1714480" y="7143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428596" y="6215082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Аравийское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hlinkClick r:id="rId6" action="ppaction://hlinksldjump"/>
          </p:cNvPr>
          <p:cNvSpPr/>
          <p:nvPr/>
        </p:nvSpPr>
        <p:spPr>
          <a:xfrm>
            <a:off x="0" y="5286388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Балтийское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7" action="ppaction://hlinksldjump"/>
          </p:cNvPr>
          <p:cNvSpPr/>
          <p:nvPr/>
        </p:nvSpPr>
        <p:spPr>
          <a:xfrm>
            <a:off x="0" y="928670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Баренцево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8" action="ppaction://hlinksldjump"/>
          </p:cNvPr>
          <p:cNvSpPr/>
          <p:nvPr/>
        </p:nvSpPr>
        <p:spPr>
          <a:xfrm>
            <a:off x="0" y="1357298"/>
            <a:ext cx="157160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Карибское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hlinkClick r:id="rId9" action="ppaction://hlinksldjump"/>
          </p:cNvPr>
          <p:cNvSpPr/>
          <p:nvPr/>
        </p:nvSpPr>
        <p:spPr>
          <a:xfrm>
            <a:off x="0" y="1785926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10" action="ppaction://hlinksldjump"/>
          </p:cNvPr>
          <p:cNvSpPr/>
          <p:nvPr/>
        </p:nvSpPr>
        <p:spPr>
          <a:xfrm>
            <a:off x="2714612" y="6215082"/>
            <a:ext cx="171448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Коралловое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11" action="ppaction://hlinksldjump"/>
          </p:cNvPr>
          <p:cNvSpPr/>
          <p:nvPr/>
        </p:nvSpPr>
        <p:spPr>
          <a:xfrm>
            <a:off x="0" y="2285992"/>
            <a:ext cx="12858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Красное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12" action="ppaction://hlinksldjump"/>
          </p:cNvPr>
          <p:cNvSpPr/>
          <p:nvPr/>
        </p:nvSpPr>
        <p:spPr>
          <a:xfrm>
            <a:off x="0" y="2714620"/>
            <a:ext cx="14287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Лаптевых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3" action="ppaction://hlinksldjump"/>
          </p:cNvPr>
          <p:cNvSpPr/>
          <p:nvPr/>
        </p:nvSpPr>
        <p:spPr>
          <a:xfrm>
            <a:off x="2786050" y="5643578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Норвежское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4" action="ppaction://hlinksldjump"/>
          </p:cNvPr>
          <p:cNvSpPr/>
          <p:nvPr/>
        </p:nvSpPr>
        <p:spPr>
          <a:xfrm>
            <a:off x="0" y="3214686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Охотское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5" action="ppaction://hlinksldjump"/>
          </p:cNvPr>
          <p:cNvSpPr/>
          <p:nvPr/>
        </p:nvSpPr>
        <p:spPr>
          <a:xfrm>
            <a:off x="0" y="3571876"/>
            <a:ext cx="10001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Росса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6" action="ppaction://hlinksldjump"/>
          </p:cNvPr>
          <p:cNvSpPr/>
          <p:nvPr/>
        </p:nvSpPr>
        <p:spPr>
          <a:xfrm>
            <a:off x="0" y="3994008"/>
            <a:ext cx="164304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7" action="ppaction://hlinksldjump"/>
          </p:cNvPr>
          <p:cNvSpPr/>
          <p:nvPr/>
        </p:nvSpPr>
        <p:spPr>
          <a:xfrm>
            <a:off x="500034" y="564357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Средиземное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8" action="ppaction://hlinksldjump"/>
          </p:cNvPr>
          <p:cNvSpPr/>
          <p:nvPr/>
        </p:nvSpPr>
        <p:spPr>
          <a:xfrm>
            <a:off x="0" y="4429132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Тасманово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9" action="ppaction://hlinksldjump"/>
          </p:cNvPr>
          <p:cNvSpPr/>
          <p:nvPr/>
        </p:nvSpPr>
        <p:spPr>
          <a:xfrm>
            <a:off x="0" y="142852"/>
            <a:ext cx="13572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Уэддела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5000628" y="628652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Филиппинское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21" action="ppaction://hlinksldjump"/>
          </p:cNvPr>
          <p:cNvSpPr/>
          <p:nvPr/>
        </p:nvSpPr>
        <p:spPr>
          <a:xfrm>
            <a:off x="0" y="500042"/>
            <a:ext cx="121441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Чёрное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22" action="ppaction://hlinksldjump"/>
          </p:cNvPr>
          <p:cNvSpPr/>
          <p:nvPr/>
        </p:nvSpPr>
        <p:spPr>
          <a:xfrm>
            <a:off x="0" y="485776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Японское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23" action="ppaction://hlinksldjump"/>
          </p:cNvPr>
          <p:cNvSpPr/>
          <p:nvPr/>
        </p:nvSpPr>
        <p:spPr>
          <a:xfrm>
            <a:off x="5143504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Южно-Китайское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24" action="ppaction://hlinksldjump"/>
          </p:cNvPr>
          <p:cNvSpPr/>
          <p:nvPr/>
        </p:nvSpPr>
        <p:spPr>
          <a:xfrm>
            <a:off x="7215206" y="557214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Восточно-Сибирское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Управляющая кнопка: назад 25">
            <a:hlinkClick r:id="rId2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7" name="Управляющая кнопка: далее 26">
            <a:hlinkClick r:id="rId2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>
            <a:stCxn id="25" idx="3"/>
          </p:cNvCxnSpPr>
          <p:nvPr/>
        </p:nvCxnSpPr>
        <p:spPr>
          <a:xfrm flipH="1" flipV="1">
            <a:off x="6572264" y="642918"/>
            <a:ext cx="2357454" cy="528316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урока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1.Познакомиться с Мировым океаном и его основными частями;</a:t>
            </a:r>
          </a:p>
          <a:p>
            <a:r>
              <a:rPr lang="ru-RU" dirty="0" smtClean="0"/>
              <a:t>2.Познакомиться с новыми понятиями, терминами и новыми географическими объектами;</a:t>
            </a:r>
          </a:p>
          <a:p>
            <a:r>
              <a:rPr lang="ru-RU" dirty="0" smtClean="0"/>
              <a:t>3.Продолжить формирование представления о Мировом океане как непрерывном водном пространстве;</a:t>
            </a:r>
          </a:p>
          <a:p>
            <a:r>
              <a:rPr lang="ru-RU" dirty="0" smtClean="0"/>
              <a:t>4.Продолжить формировать умение работать с географической картой.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02" y="1071546"/>
            <a:ext cx="8643998" cy="20717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blipFill>
                  <a:blip r:embed="rId3"/>
                  <a:stretch>
                    <a:fillRect/>
                  </a:stretch>
                </a:blipFill>
              </a:rPr>
              <a:t>Море – </a:t>
            </a:r>
            <a:r>
              <a:rPr lang="ru-RU" smtClean="0">
                <a:blipFill>
                  <a:blip r:embed="rId3"/>
                  <a:stretch>
                    <a:fillRect/>
                  </a:stretch>
                </a:blipFill>
              </a:rPr>
              <a:t>часть океана, </a:t>
            </a:r>
            <a:r>
              <a:rPr lang="ru-RU" dirty="0" smtClean="0">
                <a:blipFill>
                  <a:blip r:embed="rId3"/>
                  <a:stretch>
                    <a:fillRect/>
                  </a:stretch>
                </a:blipFill>
              </a:rPr>
              <a:t>отличающаяся от него свойствами воды, живущими организмами.</a:t>
            </a:r>
            <a:endParaRPr lang="ru-RU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C:\Documents and Settings\Пользователь\Мои документы\Мои рисунки\море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3357562"/>
            <a:ext cx="528641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 морей</a:t>
            </a:r>
            <a:endParaRPr lang="ru-RU" dirty="0"/>
          </a:p>
        </p:txBody>
      </p:sp>
      <p:sp>
        <p:nvSpPr>
          <p:cNvPr id="4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142844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Внутренние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4143372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Окраинные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Прямая со стрелкой 6"/>
          <p:cNvCxnSpPr>
            <a:stCxn id="2" idx="2"/>
            <a:endCxn id="4" idx="0"/>
          </p:cNvCxnSpPr>
          <p:nvPr/>
        </p:nvCxnSpPr>
        <p:spPr>
          <a:xfrm rot="5400000">
            <a:off x="3034503" y="1391437"/>
            <a:ext cx="1081846" cy="19931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5" idx="0"/>
          </p:cNvCxnSpPr>
          <p:nvPr/>
        </p:nvCxnSpPr>
        <p:spPr>
          <a:xfrm rot="16200000" flipH="1">
            <a:off x="5034766" y="1384321"/>
            <a:ext cx="1081846" cy="20073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6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3" action="ppaction://hlinksldjump" highlightClick="1"/>
          </p:cNvPr>
          <p:cNvSpPr/>
          <p:nvPr/>
        </p:nvSpPr>
        <p:spPr>
          <a:xfrm>
            <a:off x="1643042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4" action="ppaction://hlinksldjump" highlightClick="1"/>
          </p:cNvPr>
          <p:cNvSpPr/>
          <p:nvPr/>
        </p:nvSpPr>
        <p:spPr>
          <a:xfrm>
            <a:off x="5786446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 морей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 rot="5400000">
            <a:off x="3034503" y="1391437"/>
            <a:ext cx="1081846" cy="19931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</p:cNvCxnSpPr>
          <p:nvPr/>
        </p:nvCxnSpPr>
        <p:spPr>
          <a:xfrm rot="16200000" flipH="1">
            <a:off x="5034766" y="1384321"/>
            <a:ext cx="1081846" cy="20073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назад 11">
            <a:hlinkClick r:id="rId3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2844" y="3929066"/>
            <a:ext cx="3929090" cy="5715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Чёрное море</a:t>
            </a:r>
            <a:endParaRPr kumimoji="0" lang="ru-RU" sz="3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429132"/>
            <a:ext cx="3000396" cy="21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429132"/>
            <a:ext cx="2814668" cy="216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>
            <a:hlinkClick r:id="rId7" action="ppaction://hlinksldjump"/>
          </p:cNvPr>
          <p:cNvSpPr txBox="1">
            <a:spLocks/>
          </p:cNvSpPr>
          <p:nvPr/>
        </p:nvSpPr>
        <p:spPr>
          <a:xfrm>
            <a:off x="142844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Внутренние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>
            <a:hlinkClick r:id="rId8" action="ppaction://hlinksldjump"/>
          </p:cNvPr>
          <p:cNvSpPr txBox="1">
            <a:spLocks/>
          </p:cNvSpPr>
          <p:nvPr/>
        </p:nvSpPr>
        <p:spPr>
          <a:xfrm>
            <a:off x="4143372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Окраинные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Управляющая кнопка: далее 15">
            <a:hlinkClick r:id="rId9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rId7" action="ppaction://hlinksldjump" highlightClick="1"/>
          </p:cNvPr>
          <p:cNvSpPr/>
          <p:nvPr/>
        </p:nvSpPr>
        <p:spPr>
          <a:xfrm>
            <a:off x="1643042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7">
            <a:hlinkClick r:id="rId8" action="ppaction://hlinksldjump" highlightClick="1"/>
          </p:cNvPr>
          <p:cNvSpPr/>
          <p:nvPr/>
        </p:nvSpPr>
        <p:spPr>
          <a:xfrm>
            <a:off x="5786446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Виды морей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 rot="5400000">
            <a:off x="3034503" y="1391437"/>
            <a:ext cx="1081846" cy="19931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</p:cNvCxnSpPr>
          <p:nvPr/>
        </p:nvCxnSpPr>
        <p:spPr>
          <a:xfrm rot="16200000" flipH="1">
            <a:off x="5034766" y="1384321"/>
            <a:ext cx="1081846" cy="20073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назад 11">
            <a:hlinkClick r:id="rId3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57752" y="3929066"/>
            <a:ext cx="4286248" cy="5715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Баренцево море</a:t>
            </a:r>
            <a:endParaRPr kumimoji="0" lang="ru-RU" sz="3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>
            <a:hlinkClick r:id="rId5" action="ppaction://hlinksldjump"/>
          </p:cNvPr>
          <p:cNvSpPr txBox="1">
            <a:spLocks/>
          </p:cNvSpPr>
          <p:nvPr/>
        </p:nvSpPr>
        <p:spPr>
          <a:xfrm>
            <a:off x="142844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Внутренние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>
            <a:hlinkClick r:id="rId6" action="ppaction://hlinksldjump"/>
          </p:cNvPr>
          <p:cNvSpPr txBox="1">
            <a:spLocks/>
          </p:cNvSpPr>
          <p:nvPr/>
        </p:nvSpPr>
        <p:spPr>
          <a:xfrm>
            <a:off x="4143372" y="2928934"/>
            <a:ext cx="4872014" cy="928686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Окраинные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357694"/>
            <a:ext cx="3048003" cy="228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4429132"/>
            <a:ext cx="3000396" cy="222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Управляющая кнопка: далее 14">
            <a:hlinkClick r:id="rId9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rId5" action="ppaction://hlinksldjump" highlightClick="1"/>
          </p:cNvPr>
          <p:cNvSpPr/>
          <p:nvPr/>
        </p:nvSpPr>
        <p:spPr>
          <a:xfrm>
            <a:off x="1643042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rId6" action="ppaction://hlinksldjump" highlightClick="1"/>
          </p:cNvPr>
          <p:cNvSpPr/>
          <p:nvPr/>
        </p:nvSpPr>
        <p:spPr>
          <a:xfrm>
            <a:off x="5786446" y="3857628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0" y="1643050"/>
            <a:ext cx="4071934" cy="1071562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крупные моря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4857752" y="1714488"/>
            <a:ext cx="4286248" cy="1000132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глубокие моря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Управляющая кнопка: назад 5">
            <a:hlinkClick r:id="rId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rId7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3" action="ppaction://hlinksldjump" highlightClick="1"/>
          </p:cNvPr>
          <p:cNvSpPr/>
          <p:nvPr/>
        </p:nvSpPr>
        <p:spPr>
          <a:xfrm>
            <a:off x="1285852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4" action="ppaction://hlinksldjump" highlightClick="1"/>
          </p:cNvPr>
          <p:cNvSpPr/>
          <p:nvPr/>
        </p:nvSpPr>
        <p:spPr>
          <a:xfrm>
            <a:off x="6072198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0" y="1357298"/>
            <a:ext cx="4214810" cy="135731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крупные моря</a:t>
            </a:r>
            <a:endParaRPr kumimoji="0" lang="ru-RU" sz="48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4643438" y="1714488"/>
            <a:ext cx="4500562" cy="1000132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глубокие моря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7158" y="3000372"/>
            <a:ext cx="3357586" cy="42862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Филиппинское</a:t>
            </a:r>
            <a:endParaRPr kumimoji="0" lang="ru-RU" sz="5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3286124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714876" y="3071810"/>
            <a:ext cx="3357586" cy="42862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Аравийское</a:t>
            </a:r>
            <a:endParaRPr kumimoji="0" lang="ru-RU" sz="5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876"/>
            <a:ext cx="2586532" cy="180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786322"/>
            <a:ext cx="2600874" cy="194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 l="21496" t="3261" r="40887" b="79619"/>
          <a:stretch>
            <a:fillRect/>
          </a:stretch>
        </p:blipFill>
        <p:spPr bwMode="auto">
          <a:xfrm>
            <a:off x="6429388" y="3500438"/>
            <a:ext cx="250033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786322"/>
            <a:ext cx="2524110" cy="189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Управляющая кнопка: назад 13">
            <a:hlinkClick r:id="rId9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rId10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rId11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rId3" action="ppaction://hlinksldjump" highlightClick="1"/>
          </p:cNvPr>
          <p:cNvSpPr/>
          <p:nvPr/>
        </p:nvSpPr>
        <p:spPr>
          <a:xfrm>
            <a:off x="1285852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rId4" action="ppaction://hlinksldjump" highlightClick="1"/>
          </p:cNvPr>
          <p:cNvSpPr/>
          <p:nvPr/>
        </p:nvSpPr>
        <p:spPr>
          <a:xfrm>
            <a:off x="6072198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0" y="1643050"/>
            <a:ext cx="4071934" cy="1071562"/>
          </a:xfrm>
          <a:prstGeom prst="rect">
            <a:avLst/>
          </a:prstGeom>
        </p:spPr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крупные моря</a:t>
            </a:r>
            <a:endParaRPr kumimoji="0" lang="ru-RU" sz="50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>
            <a:hlinkClick r:id="rId4" action="ppaction://hlinksldjump"/>
          </p:cNvPr>
          <p:cNvSpPr txBox="1">
            <a:spLocks/>
          </p:cNvSpPr>
          <p:nvPr/>
        </p:nvSpPr>
        <p:spPr>
          <a:xfrm>
            <a:off x="4643438" y="1714488"/>
            <a:ext cx="4500562" cy="10001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Самые глубокие моря</a:t>
            </a:r>
            <a:endParaRPr kumimoji="0" lang="ru-RU" sz="4800" b="0" i="0" u="sng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7158" y="3000372"/>
            <a:ext cx="3357586" cy="42862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Филиппинское</a:t>
            </a:r>
            <a:endParaRPr kumimoji="0" lang="ru-RU" sz="5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57752" y="3000372"/>
            <a:ext cx="3357586" cy="42862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spc="50" normalizeH="0" baseline="0" noProof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Тасманово</a:t>
            </a:r>
            <a:endParaRPr kumimoji="0" lang="ru-RU" sz="50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71876"/>
            <a:ext cx="2586532" cy="180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4786322"/>
            <a:ext cx="2600874" cy="194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 l="45022" t="47500" r="11836" b="7500"/>
          <a:stretch>
            <a:fillRect/>
          </a:stretch>
        </p:blipFill>
        <p:spPr bwMode="auto">
          <a:xfrm>
            <a:off x="6215074" y="3500438"/>
            <a:ext cx="2373329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4786322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Управляющая кнопка: назад 12">
            <a:hlinkClick r:id="rId9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10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rId11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rId3" action="ppaction://hlinksldjump" highlightClick="1"/>
          </p:cNvPr>
          <p:cNvSpPr/>
          <p:nvPr/>
        </p:nvSpPr>
        <p:spPr>
          <a:xfrm>
            <a:off x="1285852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rId4" action="ppaction://hlinksldjump" highlightClick="1"/>
          </p:cNvPr>
          <p:cNvSpPr/>
          <p:nvPr/>
        </p:nvSpPr>
        <p:spPr>
          <a:xfrm>
            <a:off x="6072198" y="2714620"/>
            <a:ext cx="1714512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Саргассово – </a:t>
            </a:r>
            <a:r>
              <a:rPr lang="ru-RU" dirty="0" smtClean="0"/>
              <a:t>«море </a:t>
            </a:r>
            <a:r>
              <a:rPr lang="ru-RU" dirty="0" smtClean="0"/>
              <a:t>без </a:t>
            </a:r>
            <a:r>
              <a:rPr lang="ru-RU" dirty="0" smtClean="0"/>
              <a:t>берегов»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3116"/>
            <a:ext cx="3400425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928934"/>
            <a:ext cx="3317800" cy="247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5307" t="7699" r="25382" b="15053"/>
          <a:stretch>
            <a:fillRect/>
          </a:stretch>
        </p:blipFill>
        <p:spPr bwMode="auto">
          <a:xfrm>
            <a:off x="1571604" y="4286256"/>
            <a:ext cx="2500330" cy="2097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Управляющая кнопка: домой 6">
            <a:hlinkClick r:id="rId6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2143116"/>
            <a:ext cx="8229600" cy="285751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Он у моря – как язык,</a:t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Он берега лизать привык,</a:t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пляж в часы прилива</a:t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Он вылизал на диво.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Управляющая кнопка: далее 16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hlinkClick r:id="rId3" action="ppaction://hlinksldjump"/>
          </p:cNvPr>
          <p:cNvSpPr txBox="1">
            <a:spLocks/>
          </p:cNvSpPr>
          <p:nvPr/>
        </p:nvSpPr>
        <p:spPr>
          <a:xfrm>
            <a:off x="642910" y="1500174"/>
            <a:ext cx="2686040" cy="77554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blipFill>
                  <a:blip r:embed="rId4"/>
                  <a:stretch>
                    <a:fillRect/>
                  </a:stretch>
                </a:blipFill>
                <a:latin typeface="+mj-lt"/>
                <a:ea typeface="+mj-ea"/>
                <a:cs typeface="+mj-cs"/>
              </a:rPr>
              <a:t>Океан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blipFill>
                <a:blip r:embed="rId4"/>
                <a:stretch>
                  <a:fillRect/>
                </a:stretch>
              </a:blip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>
            <a:hlinkClick r:id="rId6" action="ppaction://hlinksldjump"/>
          </p:cNvPr>
          <p:cNvSpPr txBox="1">
            <a:spLocks/>
          </p:cNvSpPr>
          <p:nvPr/>
        </p:nvSpPr>
        <p:spPr>
          <a:xfrm>
            <a:off x="642910" y="2285992"/>
            <a:ext cx="2686040" cy="77554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blipFill>
                  <a:blip r:embed="rId7"/>
                  <a:stretch>
                    <a:fillRect/>
                  </a:stretch>
                </a:blipFill>
                <a:latin typeface="+mj-lt"/>
                <a:ea typeface="+mj-ea"/>
                <a:cs typeface="+mj-cs"/>
              </a:rPr>
              <a:t>Море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blipFill>
                <a:blip r:embed="rId7"/>
                <a:stretch>
                  <a:fillRect/>
                </a:stretch>
              </a:blip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Заголовок 1">
            <a:hlinkClick r:id="rId8" action="ppaction://hlinksldjump"/>
          </p:cNvPr>
          <p:cNvSpPr txBox="1">
            <a:spLocks/>
          </p:cNvSpPr>
          <p:nvPr/>
        </p:nvSpPr>
        <p:spPr>
          <a:xfrm>
            <a:off x="642910" y="3071810"/>
            <a:ext cx="2686040" cy="77554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blipFill>
                  <a:blip r:embed="rId9"/>
                  <a:stretch>
                    <a:fillRect/>
                  </a:stretch>
                </a:blipFill>
                <a:latin typeface="+mj-lt"/>
                <a:ea typeface="+mj-ea"/>
                <a:cs typeface="+mj-cs"/>
              </a:rPr>
              <a:t>Залив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blipFill>
                <a:blip r:embed="rId9"/>
                <a:stretch>
                  <a:fillRect/>
                </a:stretch>
              </a:blip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Заголовок 1">
            <a:hlinkClick r:id="rId10" action="ppaction://hlinksldjump"/>
          </p:cNvPr>
          <p:cNvSpPr txBox="1">
            <a:spLocks/>
          </p:cNvSpPr>
          <p:nvPr/>
        </p:nvSpPr>
        <p:spPr>
          <a:xfrm>
            <a:off x="642910" y="3857628"/>
            <a:ext cx="2686040" cy="775542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blipFill>
                  <a:blip r:embed="rId11"/>
                  <a:stretch>
                    <a:fillRect/>
                  </a:stretch>
                </a:blipFill>
                <a:latin typeface="+mj-lt"/>
                <a:ea typeface="+mj-ea"/>
                <a:cs typeface="+mj-cs"/>
              </a:rPr>
              <a:t>Пролив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blipFill>
                <a:blip r:embed="rId11"/>
                <a:stretch>
                  <a:fillRect/>
                </a:stretch>
              </a:blip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>
            <a:hlinkClick r:id="rId12" action="ppaction://hlinksldjump"/>
          </p:cNvPr>
          <p:cNvSpPr txBox="1">
            <a:spLocks/>
          </p:cNvSpPr>
          <p:nvPr/>
        </p:nvSpPr>
        <p:spPr>
          <a:xfrm>
            <a:off x="642910" y="4714884"/>
            <a:ext cx="5715040" cy="714380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Вывод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>
            <a:hlinkClick r:id="rId13" action="ppaction://hlinksldjump"/>
          </p:cNvPr>
          <p:cNvSpPr txBox="1">
            <a:spLocks/>
          </p:cNvSpPr>
          <p:nvPr/>
        </p:nvSpPr>
        <p:spPr>
          <a:xfrm>
            <a:off x="642910" y="5214950"/>
            <a:ext cx="5715040" cy="107157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Практическая работа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>
            <a:stCxn id="21" idx="3"/>
          </p:cNvCxnSpPr>
          <p:nvPr/>
        </p:nvCxnSpPr>
        <p:spPr>
          <a:xfrm flipV="1">
            <a:off x="1857356" y="2786058"/>
            <a:ext cx="2357454" cy="341476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Управляющая кнопка: назад 27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Управляющая кнопка: далее 15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>
            <a:stCxn id="15" idx="3"/>
          </p:cNvCxnSpPr>
          <p:nvPr/>
        </p:nvCxnSpPr>
        <p:spPr>
          <a:xfrm flipV="1">
            <a:off x="1785918" y="1714488"/>
            <a:ext cx="428628" cy="494345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Управляющая кнопка: назад 17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V="1">
            <a:off x="1713687" y="3715545"/>
            <a:ext cx="3215506" cy="178515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Управляющая кнопка: назад 17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Управляющая кнопка: далее 18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16200000" flipV="1">
            <a:off x="-392940" y="2250272"/>
            <a:ext cx="5357850" cy="34290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 flipH="1" flipV="1">
            <a:off x="3428992" y="1857363"/>
            <a:ext cx="5357852" cy="421484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Управляющая кнопка: назад 29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Управляющая кнопка: далее 16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2" name="Прямая со стрелкой 21"/>
          <p:cNvCxnSpPr>
            <a:stCxn id="12" idx="3"/>
          </p:cNvCxnSpPr>
          <p:nvPr/>
        </p:nvCxnSpPr>
        <p:spPr>
          <a:xfrm flipH="1" flipV="1">
            <a:off x="428596" y="2357430"/>
            <a:ext cx="6715140" cy="384339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2" idx="3"/>
          </p:cNvCxnSpPr>
          <p:nvPr/>
        </p:nvCxnSpPr>
        <p:spPr>
          <a:xfrm flipV="1">
            <a:off x="7143736" y="2428868"/>
            <a:ext cx="928726" cy="377195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Управляющая кнопка: назад 28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Управляющая кнопка: далее 16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2500298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Гвинейский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500298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Гудзонов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786314" y="6000768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Мексиканский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786314" y="6457890"/>
            <a:ext cx="23574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Персидский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0" y="6000768"/>
            <a:ext cx="18573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Бенгальский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0" y="6457890"/>
            <a:ext cx="178591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Бискайский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16200000" flipV="1">
            <a:off x="2857489" y="2928933"/>
            <a:ext cx="4357718" cy="307183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Управляющая кнопка: назад 19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Управляющая кнопка: далее 16">
            <a:hlinkClick r:id="rId12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58204" cy="2153408"/>
          </a:xfrm>
        </p:spPr>
        <p:txBody>
          <a:bodyPr>
            <a:noAutofit/>
          </a:bodyPr>
          <a:lstStyle/>
          <a:p>
            <a:r>
              <a:rPr lang="ru-RU" sz="5400" dirty="0" smtClean="0">
                <a:blipFill>
                  <a:blip r:embed="rId2"/>
                  <a:stretch>
                    <a:fillRect/>
                  </a:stretch>
                </a:blipFill>
              </a:rPr>
              <a:t>Залив – часть океана, моря, вдающаяся в сушу. </a:t>
            </a:r>
            <a:br>
              <a:rPr lang="ru-RU" sz="5400" dirty="0" smtClean="0">
                <a:blipFill>
                  <a:blip r:embed="rId2"/>
                  <a:stretch>
                    <a:fillRect/>
                  </a:stretch>
                </a:blipFill>
              </a:rPr>
            </a:br>
            <a:endParaRPr lang="ru-RU" sz="4800" dirty="0">
              <a:blipFill>
                <a:blip r:embed="rId2"/>
                <a:stretch>
                  <a:fillRect/>
                </a:stretch>
              </a:blipFill>
            </a:endParaRPr>
          </a:p>
        </p:txBody>
      </p:sp>
      <p:pic>
        <p:nvPicPr>
          <p:cNvPr id="2050" name="Picture 2" descr="C:\Documents and Settings\Пользователь\Мои документы\Мои рисунки\Зали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478194"/>
            <a:ext cx="5515014" cy="361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Самый крупный залив –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358082" y="6286520"/>
            <a:ext cx="500066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справка 7">
            <a:hlinkClick r:id="" action="ppaction://hlinkshowjump?jump=nextslide" highlightClick="1"/>
          </p:cNvPr>
          <p:cNvSpPr/>
          <p:nvPr/>
        </p:nvSpPr>
        <p:spPr>
          <a:xfrm>
            <a:off x="7143768" y="1000108"/>
            <a:ext cx="928694" cy="785818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2071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Самый крупный залив – Бенгальский</a:t>
            </a:r>
            <a:br>
              <a:rPr lang="ru-RU" dirty="0" smtClean="0"/>
            </a:br>
            <a:r>
              <a:rPr lang="en-US" dirty="0" smtClean="0"/>
              <a:t>S=2191</a:t>
            </a:r>
            <a:r>
              <a:rPr lang="ru-RU" dirty="0" smtClean="0"/>
              <a:t>км²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214686"/>
            <a:ext cx="4000505" cy="300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3030" t="10073" r="8540"/>
          <a:stretch>
            <a:fillRect/>
          </a:stretch>
        </p:blipFill>
        <p:spPr bwMode="auto">
          <a:xfrm>
            <a:off x="5000628" y="2357430"/>
            <a:ext cx="3848192" cy="395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7" name="Управляющая кнопка: назад 6">
            <a:hlinkClick r:id="rId6" action="ppaction://hlinksldjump" highlightClick="1"/>
          </p:cNvPr>
          <p:cNvSpPr/>
          <p:nvPr/>
        </p:nvSpPr>
        <p:spPr>
          <a:xfrm>
            <a:off x="7358082" y="6286520"/>
            <a:ext cx="500066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785794"/>
            <a:ext cx="9144000" cy="464347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Он ведёт из моря в море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Он не широк - всего верста,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в нём, как в школьном коридоре,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шум, и звон, и теснота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1285852" y="2714620"/>
            <a:ext cx="6286544" cy="1143000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сто морей тот великан, он зовётся</a:t>
            </a:r>
            <a:r>
              <a:rPr kumimoji="0" lang="ru-RU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…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Управляющая кнопка: далее 4">
            <a:hlinkClick r:id="rId3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Управляющая кнопка: далее 19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зад 2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2" name="Прямоугольник 2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рямоугольник 2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угольник 2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рямоугольник 2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10800000" flipH="1">
            <a:off x="1285852" y="1071547"/>
            <a:ext cx="5143536" cy="512927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>
            <a:off x="928662" y="4786323"/>
            <a:ext cx="142876" cy="18716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0800000" flipH="1">
            <a:off x="1071538" y="4786323"/>
            <a:ext cx="7572428" cy="187162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16200000" flipV="1">
            <a:off x="642910" y="3571876"/>
            <a:ext cx="4214842" cy="107157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rot="5400000" flipH="1" flipV="1">
            <a:off x="-107189" y="4036223"/>
            <a:ext cx="5286412" cy="7143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857224" y="4500570"/>
            <a:ext cx="4286280" cy="1700253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5143504" y="4572008"/>
            <a:ext cx="3429024" cy="162881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5400000" flipH="1" flipV="1">
            <a:off x="2500298" y="4643446"/>
            <a:ext cx="3714776" cy="28575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3214678" y="3500438"/>
            <a:ext cx="4214842" cy="270038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0800000">
            <a:off x="571472" y="2786058"/>
            <a:ext cx="5286412" cy="385765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 flipH="1" flipV="1">
            <a:off x="5214942" y="3429000"/>
            <a:ext cx="3857652" cy="257176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0" y="0"/>
            <a:ext cx="9144000" cy="598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rId5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0" y="6457890"/>
            <a:ext cx="114300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Дрейка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1071538" y="6457890"/>
            <a:ext cx="15716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Кильский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3357554" y="6000768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Магелланов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10" action="ppaction://hlinksldjump"/>
          </p:cNvPr>
          <p:cNvSpPr/>
          <p:nvPr/>
        </p:nvSpPr>
        <p:spPr>
          <a:xfrm>
            <a:off x="2571736" y="6457890"/>
            <a:ext cx="178595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Малаккский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11" action="ppaction://hlinksldjump"/>
          </p:cNvPr>
          <p:cNvSpPr/>
          <p:nvPr/>
        </p:nvSpPr>
        <p:spPr>
          <a:xfrm>
            <a:off x="0" y="6000768"/>
            <a:ext cx="150016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Берингов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12" action="ppaction://hlinksldjump"/>
          </p:cNvPr>
          <p:cNvSpPr/>
          <p:nvPr/>
        </p:nvSpPr>
        <p:spPr>
          <a:xfrm>
            <a:off x="1285852" y="6000768"/>
            <a:ext cx="22859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Гибралтарский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3" action="ppaction://hlinksldjump"/>
          </p:cNvPr>
          <p:cNvSpPr/>
          <p:nvPr/>
        </p:nvSpPr>
        <p:spPr>
          <a:xfrm>
            <a:off x="5286380" y="6000768"/>
            <a:ext cx="214314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Мозамбикский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4" action="ppaction://hlinksldjump"/>
          </p:cNvPr>
          <p:cNvSpPr/>
          <p:nvPr/>
        </p:nvSpPr>
        <p:spPr>
          <a:xfrm>
            <a:off x="4286248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Панамский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5" action="ppaction://hlinksldjump"/>
          </p:cNvPr>
          <p:cNvSpPr/>
          <p:nvPr/>
        </p:nvSpPr>
        <p:spPr>
          <a:xfrm>
            <a:off x="6000760" y="6457890"/>
            <a:ext cx="171451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Суэцкий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rot="16200000" flipV="1">
            <a:off x="2893207" y="2321711"/>
            <a:ext cx="4500594" cy="414340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prstDash val="sysDot"/>
            <a:tailEnd type="arrow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6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7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71546"/>
            <a:ext cx="8643998" cy="207170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blipFill>
                  <a:blip r:embed="rId3"/>
                  <a:stretch>
                    <a:fillRect/>
                  </a:stretch>
                </a:blipFill>
              </a:rPr>
              <a:t>Пролив – сравнительно неширокое водное пространство между двумя участками суши</a:t>
            </a:r>
            <a:endParaRPr lang="ru-RU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rId4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 descr="C:\Documents and Settings\Пользователь\Мои документы\Мои рисунки\пролив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286124"/>
            <a:ext cx="550072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715436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Самый широкий –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4282" y="3286124"/>
            <a:ext cx="8715436" cy="114300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узкий пролив</a:t>
            </a:r>
            <a:r>
              <a:rPr kumimoji="0" lang="ru-RU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правка 13">
            <a:hlinkClick r:id="rId4" action="ppaction://hlinksldjump" highlightClick="1"/>
          </p:cNvPr>
          <p:cNvSpPr/>
          <p:nvPr/>
        </p:nvSpPr>
        <p:spPr>
          <a:xfrm>
            <a:off x="5214942" y="642918"/>
            <a:ext cx="714380" cy="71438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справка 14">
            <a:hlinkClick r:id="rId5" action="ppaction://hlinksldjump" highlightClick="1"/>
          </p:cNvPr>
          <p:cNvSpPr/>
          <p:nvPr/>
        </p:nvSpPr>
        <p:spPr>
          <a:xfrm>
            <a:off x="6286512" y="3643314"/>
            <a:ext cx="714380" cy="71438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rId6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Самый широкий – пролив Дрейка – 818км, </a:t>
            </a:r>
            <a:r>
              <a:rPr lang="ru-RU" dirty="0" err="1" smtClean="0"/>
              <a:t>Мозамбикский</a:t>
            </a:r>
            <a:r>
              <a:rPr lang="ru-RU" dirty="0" smtClean="0"/>
              <a:t> – 422 км</a:t>
            </a:r>
            <a:endParaRPr lang="ru-RU" dirty="0"/>
          </a:p>
        </p:txBody>
      </p:sp>
      <p:sp>
        <p:nvSpPr>
          <p:cNvPr id="6" name="Управляющая кнопка: назад 5">
            <a:hlinkClick r:id="rId3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2571752" cy="192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 l="12182" t="9836" r="31221" b="17675"/>
          <a:stretch>
            <a:fillRect/>
          </a:stretch>
        </p:blipFill>
        <p:spPr bwMode="auto">
          <a:xfrm>
            <a:off x="5143504" y="1643050"/>
            <a:ext cx="169195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164305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 l="12012" r="13511"/>
          <a:stretch>
            <a:fillRect/>
          </a:stretch>
        </p:blipFill>
        <p:spPr bwMode="auto">
          <a:xfrm>
            <a:off x="6786578" y="1643050"/>
            <a:ext cx="2214578" cy="189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14282" y="3286124"/>
            <a:ext cx="8715436" cy="114300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узкий пролив</a:t>
            </a:r>
            <a:r>
              <a:rPr kumimoji="0" lang="ru-RU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Управляющая кнопка: справка 14">
            <a:hlinkClick r:id="rId9" action="ppaction://hlinksldjump" highlightClick="1"/>
          </p:cNvPr>
          <p:cNvSpPr/>
          <p:nvPr/>
        </p:nvSpPr>
        <p:spPr>
          <a:xfrm>
            <a:off x="6286512" y="3643314"/>
            <a:ext cx="714380" cy="71438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4282" y="3500438"/>
            <a:ext cx="8715436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узкий пролив</a:t>
            </a:r>
            <a:r>
              <a:rPr kumimoji="0" lang="ru-RU" sz="5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Босфор – 0,7км, Магелланов – 2,2 км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643446"/>
            <a:ext cx="190399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714884"/>
            <a:ext cx="2857487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286256"/>
            <a:ext cx="1755674" cy="228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214818"/>
            <a:ext cx="2428860" cy="1821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14282" y="214290"/>
            <a:ext cx="8715436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Самый широкий –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Управляющая кнопка: справка 15">
            <a:hlinkClick r:id="rId8" action="ppaction://hlinksldjump" highlightClick="1"/>
          </p:cNvPr>
          <p:cNvSpPr/>
          <p:nvPr/>
        </p:nvSpPr>
        <p:spPr>
          <a:xfrm>
            <a:off x="5214942" y="642918"/>
            <a:ext cx="714380" cy="714380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rId9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Какие части гидросферы мы с вами узнали? Назовите их.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Какой океан омывает все материки?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Назовите цветные моря.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Какое море омывает три части света?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Какой залив расположен между полуостровами Индостан и Индокитай?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Какой пролив разъединяет материки Евразия и Северная Америка?</a:t>
            </a:r>
            <a:endParaRPr lang="ru-RU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9899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 определения географического положения моря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4324360"/>
          </a:xfrm>
        </p:spPr>
        <p:txBody>
          <a:bodyPr/>
          <a:lstStyle/>
          <a:p>
            <a:r>
              <a:rPr lang="ru-RU" dirty="0" smtClean="0"/>
              <a:t>Название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Частью какого океана является;</a:t>
            </a:r>
          </a:p>
          <a:p>
            <a:r>
              <a:rPr lang="ru-RU" dirty="0" smtClean="0"/>
              <a:t>Внутреннее или окраинное;</a:t>
            </a:r>
          </a:p>
          <a:p>
            <a:r>
              <a:rPr lang="ru-RU" dirty="0" smtClean="0"/>
              <a:t>В какой части океана расположено;</a:t>
            </a:r>
          </a:p>
          <a:p>
            <a:r>
              <a:rPr lang="ru-RU" dirty="0" smtClean="0"/>
              <a:t>Между какими океанами находится;</a:t>
            </a:r>
          </a:p>
          <a:p>
            <a:r>
              <a:rPr lang="ru-RU" dirty="0" smtClean="0"/>
              <a:t>Протяжённость (по одному из направлений)</a:t>
            </a:r>
          </a:p>
          <a:p>
            <a:r>
              <a:rPr lang="ru-RU" dirty="0" smtClean="0"/>
              <a:t>Что омывает;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8" name="Управляющая кнопка: назад 7">
            <a:hlinkClick r:id="rId3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 rot="4788926">
            <a:off x="194913" y="2790759"/>
            <a:ext cx="3215046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12500"/>
                <a:gd name="adj2" fmla="val 1105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Атлантический океан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6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8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9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0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Управляющая кнопка: далее 20">
            <a:hlinkClick r:id="rId11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ru-RU" dirty="0" smtClean="0"/>
              <a:t>Карта океанов</a:t>
            </a: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7858148" y="6286520"/>
            <a:ext cx="428628" cy="21431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1875" t="10000" r="11160" b="18571"/>
          <a:stretch>
            <a:fillRect/>
          </a:stretch>
        </p:blipFill>
        <p:spPr bwMode="auto">
          <a:xfrm>
            <a:off x="-64" y="0"/>
            <a:ext cx="9144064" cy="60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429256" y="2071678"/>
            <a:ext cx="2214578" cy="10715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3271"/>
                <a:gd name="adj2" fmla="val 1105"/>
              </a:avLst>
            </a:prstTxWarp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Тихий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океан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hlinkClick r:id="rId5" action="ppaction://hlinksldjump"/>
          </p:cNvPr>
          <p:cNvSpPr/>
          <p:nvPr/>
        </p:nvSpPr>
        <p:spPr>
          <a:xfrm>
            <a:off x="0" y="615011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Атлантический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2428860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Тихий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4643438" y="6143644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Индийский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Прямоугольник 13">
            <a:hlinkClick r:id="rId8" action="ppaction://hlinksldjump"/>
          </p:cNvPr>
          <p:cNvSpPr/>
          <p:nvPr/>
        </p:nvSpPr>
        <p:spPr>
          <a:xfrm>
            <a:off x="857224" y="6457890"/>
            <a:ext cx="22860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Южный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2928926" y="6457890"/>
            <a:ext cx="3929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Северный Ледовитый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Управляющая кнопка: далее 15">
            <a:hlinkClick r:id="rId10" action="ppaction://hlinksldjump" highlightClick="1"/>
          </p:cNvPr>
          <p:cNvSpPr/>
          <p:nvPr/>
        </p:nvSpPr>
        <p:spPr>
          <a:xfrm>
            <a:off x="8286776" y="6286520"/>
            <a:ext cx="428628" cy="21431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rId11" action="ppaction://hlinksldjump" highlightClick="1"/>
          </p:cNvPr>
          <p:cNvSpPr/>
          <p:nvPr/>
        </p:nvSpPr>
        <p:spPr>
          <a:xfrm>
            <a:off x="7429520" y="6286520"/>
            <a:ext cx="428628" cy="21431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516</TotalTime>
  <Words>1045</Words>
  <Application>Microsoft Office PowerPoint</Application>
  <PresentationFormat>Экран (4:3)</PresentationFormat>
  <Paragraphs>754</Paragraphs>
  <Slides>75</Slides>
  <Notes>69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Поток</vt:lpstr>
      <vt:lpstr>Слайд 1</vt:lpstr>
      <vt:lpstr>Карта океанов</vt:lpstr>
      <vt:lpstr>Мировой океан и его части</vt:lpstr>
      <vt:lpstr>Цель урока</vt:lpstr>
      <vt:lpstr>Слайд 5</vt:lpstr>
      <vt:lpstr>Слайд 6</vt:lpstr>
      <vt:lpstr>Карта океанов</vt:lpstr>
      <vt:lpstr>Карта океанов</vt:lpstr>
      <vt:lpstr>Карта океанов</vt:lpstr>
      <vt:lpstr>Карта океанов</vt:lpstr>
      <vt:lpstr>Карта океанов</vt:lpstr>
      <vt:lpstr>Карта океанов</vt:lpstr>
      <vt:lpstr>Океан – огромные протяжённые впадины на поверхности Земли, заполненные водой.</vt:lpstr>
      <vt:lpstr>Океаны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Море – часть океана, отличающаяся от него свойствами воды, живущими организмами.</vt:lpstr>
      <vt:lpstr>Виды морей</vt:lpstr>
      <vt:lpstr>Виды морей</vt:lpstr>
      <vt:lpstr>Виды морей</vt:lpstr>
      <vt:lpstr>Слайд 44</vt:lpstr>
      <vt:lpstr>Слайд 45</vt:lpstr>
      <vt:lpstr>Слайд 46</vt:lpstr>
      <vt:lpstr>Саргассово – «море без берегов»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Залив – часть океана, моря, вдающаяся в сушу.  </vt:lpstr>
      <vt:lpstr>Самый крупный залив – </vt:lpstr>
      <vt:lpstr>Самый крупный залив – Бенгальский S=2191км²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Пролив – сравнительно неширокое водное пространство между двумя участками суши</vt:lpstr>
      <vt:lpstr>Самый широкий – </vt:lpstr>
      <vt:lpstr>Самый широкий – пролив Дрейка – 818км, Мозамбикский – 422 км</vt:lpstr>
      <vt:lpstr>Слайд 73</vt:lpstr>
      <vt:lpstr>Вывод</vt:lpstr>
      <vt:lpstr>План определения географического положения моря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www.a</dc:creator>
  <cp:lastModifiedBy>Пользователь</cp:lastModifiedBy>
  <cp:revision>109</cp:revision>
  <dcterms:created xsi:type="dcterms:W3CDTF">2010-03-16T17:48:11Z</dcterms:created>
  <dcterms:modified xsi:type="dcterms:W3CDTF">2010-04-07T08:37:59Z</dcterms:modified>
</cp:coreProperties>
</file>