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576" autoAdjust="0"/>
    <p:restoredTop sz="91111" autoAdjust="0"/>
  </p:normalViewPr>
  <p:slideViewPr>
    <p:cSldViewPr>
      <p:cViewPr>
        <p:scale>
          <a:sx n="50" d="100"/>
          <a:sy n="50" d="100"/>
        </p:scale>
        <p:origin x="-2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4A943-4070-4DFE-BABD-745E3DEA5889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F6A5A-DFB9-4BE3-838D-104D29DA6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F6A5A-DFB9-4BE3-838D-104D29DA68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F6A5A-DFB9-4BE3-838D-104D29DA68D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D120-5228-43E1-B900-15C0961BB984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622B-CDBA-4872-B2F8-81E5FA7BCF90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8D76-C3E4-484D-9166-2A806A04DE51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D53-B468-408D-812F-CF0971509701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A58C-43C9-4B4C-8DB0-5B8F32B4A502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2E8D-3F4D-4150-BCF4-94062CAC5ED5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FC77-AF6C-4435-B230-602BA6BE487D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6C64-A3A1-4D90-B3BD-DD9078D0F469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FCC0-33BE-42DE-B2FB-13A773175501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F7C2-779C-417D-8B07-D3D779BC840F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0956-0896-4146-B251-E10742658587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3A8379-B190-497C-BDE5-26EAC8433D23}" type="datetime1">
              <a:rPr lang="ru-RU" smtClean="0"/>
              <a:pPr/>
              <a:t>30.01.2011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4557706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Acquest Script" pitchFamily="2" charset="0"/>
              </a:rPr>
              <a:t>Основные группы придаточных обстоятельственных.</a:t>
            </a:r>
            <a:endParaRPr lang="ru-RU" sz="8800" dirty="0">
              <a:latin typeface="Acquest Scrip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14884"/>
            <a:ext cx="7854696" cy="714380"/>
          </a:xfrm>
        </p:spPr>
        <p:txBody>
          <a:bodyPr/>
          <a:lstStyle/>
          <a:p>
            <a:pPr algn="ctr"/>
            <a:r>
              <a:rPr lang="ru-RU" dirty="0" smtClean="0"/>
              <a:t>Урок русского языка в 9 классе.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85918" y="6215082"/>
            <a:ext cx="6786610" cy="506393"/>
          </a:xfrm>
        </p:spPr>
        <p:txBody>
          <a:bodyPr/>
          <a:lstStyle/>
          <a:p>
            <a:r>
              <a:rPr lang="ru-RU" dirty="0" err="1" smtClean="0"/>
              <a:t>Илюхо</a:t>
            </a:r>
            <a:r>
              <a:rPr lang="ru-RU" dirty="0" smtClean="0"/>
              <a:t> Г. В., учитель русского языка и литературы МОУ СОШ №4 </a:t>
            </a:r>
            <a:r>
              <a:rPr lang="ru-RU" dirty="0" err="1" smtClean="0"/>
              <a:t>пгт</a:t>
            </a:r>
            <a:r>
              <a:rPr lang="ru-RU" dirty="0" smtClean="0"/>
              <a:t> Афипского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Придаточное сравнительные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Ветер рвал шинель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[как?],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будто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хотел разодрать её надвое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В.Тельпугов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Князь Василий говорил всегда лениво,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актер говорит роль старой пьесы.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(Л. Н. Толстой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 вот с океана долетел широкий и глухой звук,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будто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небе лопнул пузырь.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(А. Н. Толстой)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6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6574" y="5476878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Придаточное уступительные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Было уже совсем тепло</a:t>
            </a:r>
            <a:r>
              <a:rPr lang="ru-RU" dirty="0" smtClean="0"/>
              <a:t> [несмотря на что?], </a:t>
            </a:r>
            <a:r>
              <a:rPr lang="ru-RU" i="1" dirty="0" smtClean="0"/>
              <a:t>хотя кругом лежал рыхлый, тяжёлый снег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Т.Семушкин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[   ], (</a:t>
            </a:r>
            <a:r>
              <a:rPr lang="ru-RU" i="1" dirty="0" smtClean="0"/>
              <a:t>хотя</a:t>
            </a:r>
            <a:r>
              <a:rPr lang="ru-RU" dirty="0" smtClean="0"/>
              <a:t> – союз).</a:t>
            </a:r>
          </a:p>
          <a:p>
            <a:r>
              <a:rPr lang="ru-RU" dirty="0" smtClean="0"/>
              <a:t>[Несмотря на что?] </a:t>
            </a:r>
            <a:r>
              <a:rPr lang="ru-RU" i="1" dirty="0" smtClean="0"/>
              <a:t>Как бы ни говорили девушки по всему белому свету, всё становится милым в их устах</a:t>
            </a:r>
            <a:r>
              <a:rPr lang="ru-RU" dirty="0" smtClean="0"/>
              <a:t> </a:t>
            </a:r>
            <a:r>
              <a:rPr lang="ru-RU" dirty="0" smtClean="0"/>
              <a:t>(А.Фадеев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как ни</a:t>
            </a:r>
            <a:r>
              <a:rPr lang="ru-RU" dirty="0" smtClean="0"/>
              <a:t> – союз. слово), [   ].</a:t>
            </a:r>
          </a:p>
          <a:p>
            <a:r>
              <a:rPr lang="ru-RU" dirty="0" smtClean="0"/>
              <a:t>[Несмотря на что?] </a:t>
            </a:r>
            <a:r>
              <a:rPr lang="ru-RU" i="1" dirty="0" smtClean="0"/>
              <a:t>Хотя было ещё рано</a:t>
            </a:r>
            <a:r>
              <a:rPr lang="ru-RU" dirty="0" smtClean="0"/>
              <a:t>, </a:t>
            </a:r>
            <a:r>
              <a:rPr lang="ru-RU" i="1" dirty="0" smtClean="0"/>
              <a:t>ворота оказались запертыми.</a:t>
            </a:r>
            <a:r>
              <a:rPr lang="ru-RU" dirty="0" smtClean="0"/>
              <a:t>(В.Короленко).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хотя</a:t>
            </a:r>
            <a:r>
              <a:rPr lang="ru-RU" dirty="0" smtClean="0"/>
              <a:t> – союз), [   ] 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7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6574" y="5476878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Придаточное следствия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Снег становился </a:t>
            </a:r>
            <a:r>
              <a:rPr lang="ru-RU" i="1" dirty="0" smtClean="0"/>
              <a:t>белее </a:t>
            </a:r>
            <a:r>
              <a:rPr lang="ru-RU" i="1" dirty="0" smtClean="0"/>
              <a:t>и ярче, </a:t>
            </a:r>
            <a:r>
              <a:rPr lang="ru-RU" i="1" u="sng" dirty="0" smtClean="0"/>
              <a:t>так что </a:t>
            </a:r>
            <a:r>
              <a:rPr lang="ru-RU" i="1" dirty="0" smtClean="0"/>
              <a:t>ломило </a:t>
            </a:r>
            <a:r>
              <a:rPr lang="ru-RU" i="1" dirty="0" smtClean="0"/>
              <a:t>глаза</a:t>
            </a:r>
            <a:r>
              <a:rPr lang="ru-RU" i="1" dirty="0" smtClean="0"/>
              <a:t>. </a:t>
            </a:r>
            <a:r>
              <a:rPr lang="ru-RU" dirty="0" smtClean="0"/>
              <a:t>(М.Лермонтов).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Было холодно, </a:t>
            </a:r>
            <a:r>
              <a:rPr lang="ru-RU" i="1" u="sng" dirty="0" smtClean="0"/>
              <a:t>так что</a:t>
            </a:r>
            <a:r>
              <a:rPr lang="ru-RU" i="1" dirty="0" smtClean="0"/>
              <a:t> из дома мы не выходили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	Попробуйте поменять местами придаточные предложения и главные. Что изменилось?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5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6574" y="5476878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Придаточное присоединительные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[дикая, пустынная, неприветливая]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тайга влияет на психику людей, что заметно было и по моим спутникам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(В.Арсеньев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В данном случае в придаточном предложении приводится наблюдение, подтверждающее общее суждение, выраженное в главном предложении.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Работая над яшмой, русские художники и мастера научились понимать и ценить камень, искать в нём самом художественный замысел, сливать идею художника со свойствами материала, что является одним из величайших достижений в истории камнерезного искусства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(А.Ферсман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В данном придаточном предложении выражена оценка.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Уничтожив рыбу в одном каком-нибудь районе, выдра передвигается вверх или вниз по реке, для чего идёт по берегу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(В.Арсеньев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В данном придаточном предложении дается добавочное сообщение.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6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3055" y="5778000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88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разбора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сложноподчинённого 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Указать тип сложного предложения (сложноподчинённое предложение).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Назвать главное предложение и придаточное предложение (выделить грамматические основы).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Указать, к чему относится придаточное предложение (ко всему главному предложению или к одному слову в главном предложении).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тип придаточного предложения.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Указать средства связи: союз или союзное слово; указательное слово (если оно есть в главном предложении).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Указать место придаточного предложения по отношению к главному предложению.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Построить схему сложноподчинённого предложения.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14351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по группам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Удачи</a:t>
            </a:r>
            <a:r>
              <a:rPr lang="ru-RU" dirty="0" smtClean="0"/>
              <a:t>!)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5" name="Picture 2" descr="C:\Documents and Settings\Admin\Рабочий стол\1251208228_1234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714488"/>
            <a:ext cx="3629025" cy="368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286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1800244"/>
                <a:gridCol w="1828800"/>
                <a:gridCol w="1828800"/>
                <a:gridCol w="1828800"/>
              </a:tblGrid>
              <a:tr h="60284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Вид</a:t>
                      </a:r>
                      <a:r>
                        <a:rPr lang="ru-RU" sz="1400" spc="15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п</a:t>
                      </a:r>
                      <a:r>
                        <a:rPr lang="ru-RU" sz="1400" spc="15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ридаточного обстоятельственного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На какой вопрос отвечает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К чему относится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Место придаточного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Чем прикрепляется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3" action="ppaction://hlinksldjump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hlinkClick r:id="rId3" action="ppaction://hlinksldjump"/>
                        </a:rPr>
                        <a:t>Степени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какой степени? </a:t>
                      </a: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насколько?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сочетанию 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указат. словом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882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 </a:t>
                      </a: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главного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33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союзы и союзные слова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что, как, будто, словно; </a:t>
                      </a:r>
                      <a:r>
                        <a:rPr lang="ru-RU" sz="1200" b="1" i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сколько...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7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4" action="ppaction://hlinksldjump"/>
                        </a:rPr>
                        <a:t>Образа действия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как? </a:t>
                      </a: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каким образом?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сочетанию 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указат. словом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882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 </a:t>
                      </a:r>
                      <a:r>
                        <a:rPr lang="ru-RU" sz="14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главного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33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союзы и союзные слова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что, как, </a:t>
                      </a:r>
                      <a:r>
                        <a:rPr lang="ru-RU" sz="1200" b="1" i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чтобы, словно...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7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5" action="ppaction://hlinksldjump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5" action="ppaction://hlinksldjump"/>
                        </a:rPr>
                        <a:t>Места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1187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где? куда? откуда?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 всему главному предложению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свободное (до, </a:t>
                      </a: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после, внутри </a:t>
                      </a: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главного)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88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союзные слова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где, </a:t>
                      </a: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куда, откуда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7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6" action="ppaction://hlinksldjump"/>
                        </a:rPr>
                        <a:t>Времени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когда? как долго? </a:t>
                      </a: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(до) каких пор?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 всему главному предложению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свободное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союзами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когда, </a:t>
                      </a:r>
                      <a:r>
                        <a:rPr lang="ru-RU" sz="1200" b="1" i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пока, с (до) тех пор как, как только...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7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7" action="ppaction://hlinksldjump"/>
                        </a:rPr>
                        <a:t>Условия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125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 каком </a:t>
                      </a: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условии?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 всему главному предложению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свободное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союзами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если, раз, </a:t>
                      </a:r>
                      <a:r>
                        <a:rPr lang="ru-RU" sz="1200" b="1" i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когда...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8" action="ppaction://hlinksldjump"/>
                        </a:rPr>
                        <a:t>Причины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161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почему? </a:t>
                      </a: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отчего?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 всему главному предложению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свободное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союзами </a:t>
                      </a:r>
                      <a:r>
                        <a:rPr lang="ru-RU" sz="1200" b="1" i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потому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что, оттого что, так как, благодаря </a:t>
                      </a:r>
                      <a:r>
                        <a:rPr lang="ru-RU" sz="1200" b="1" i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тому что, ибо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7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9" action="ppaction://hlinksldjump"/>
                        </a:rPr>
                        <a:t>Цели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88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зачем? с какой целью?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 всему главному предложению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свободное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союзами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чтобы, для того чтобы...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10" action="ppaction://hlinksldjump"/>
                        </a:rPr>
                        <a:t>Сравнительные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730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как? </a:t>
                      </a: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сравнении с чем?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 всему главному предложению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свободное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88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союзами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как, </a:t>
                      </a:r>
                      <a:r>
                        <a:rPr lang="ru-RU" sz="1200" b="1" i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подобно тому как, чем, будто, точно,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словно...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8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11" action="ppaction://hlinksldjump"/>
                        </a:rPr>
                        <a:t>Уступительные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несмотря на что?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 всему главному предложению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свободное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609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союзами </a:t>
                      </a:r>
                      <a:r>
                        <a:rPr lang="ru-RU" sz="1200" b="1" i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хотя,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несмотря на то </a:t>
                      </a:r>
                      <a:r>
                        <a:rPr lang="ru-RU" sz="1200" b="1" i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что, пускай,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 ни...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7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10.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12" action="ppaction://hlinksldjump"/>
                        </a:rPr>
                        <a:t>Следствия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что является </a:t>
                      </a: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следствием </a:t>
                      </a: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этого?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 всему главному предложению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882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 </a:t>
                      </a:r>
                      <a:r>
                        <a:rPr lang="ru-RU" sz="1400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главного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союзом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так что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17017">
                <a:tc>
                  <a:txBody>
                    <a:bodyPr/>
                    <a:lstStyle/>
                    <a:p>
                      <a:pPr marR="730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13" action="ppaction://hlinksldjump"/>
                        </a:rPr>
                        <a:t>Присоедини-</a:t>
                      </a:r>
                      <a:r>
                        <a:rPr lang="ru-RU" sz="1600" b="1" spc="-3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hlinkClick r:id="rId13" action="ppaction://hlinksldjump"/>
                        </a:rPr>
                        <a:t>тельные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1035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что можно </a:t>
                      </a: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этому </a:t>
                      </a: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добавить?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 всему главному предложению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850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 </a:t>
                      </a:r>
                      <a:r>
                        <a:rPr lang="ru-RU" sz="14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главного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союзными словами </a:t>
                      </a:r>
                      <a:r>
                        <a:rPr lang="ru-RU" sz="1200" b="1" i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что, отчего, зачем, </a:t>
                      </a:r>
                      <a:r>
                        <a:rPr lang="ru-RU" sz="1200" b="1" i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почему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Придаточное степени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143536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/>
              <a:t>Стало </a:t>
            </a:r>
            <a:r>
              <a:rPr lang="ru-RU" sz="3000" b="1" dirty="0" smtClean="0"/>
              <a:t>так </a:t>
            </a:r>
            <a:r>
              <a:rPr lang="ru-RU" sz="3000" b="1" dirty="0" smtClean="0"/>
              <a:t>холодно, как </a:t>
            </a:r>
            <a:r>
              <a:rPr lang="ru-RU" sz="3000" b="1" dirty="0" smtClean="0"/>
              <a:t>бывает только </a:t>
            </a:r>
            <a:r>
              <a:rPr lang="ru-RU" sz="3000" b="1" dirty="0" smtClean="0"/>
              <a:t>зимой.</a:t>
            </a:r>
            <a:endParaRPr lang="ru-RU" sz="3000" b="1" dirty="0" smtClean="0"/>
          </a:p>
          <a:p>
            <a:pPr>
              <a:buNone/>
            </a:pPr>
            <a:r>
              <a:rPr lang="ru-RU" dirty="0" smtClean="0"/>
              <a:t>(Игра «</a:t>
            </a:r>
            <a:r>
              <a:rPr lang="ru-RU" dirty="0" err="1" smtClean="0"/>
              <a:t>Д</a:t>
            </a:r>
            <a:r>
              <a:rPr lang="ru-RU" dirty="0" err="1" smtClean="0"/>
              <a:t>а-нет</a:t>
            </a:r>
            <a:r>
              <a:rPr lang="ru-RU" dirty="0" smtClean="0"/>
              <a:t>»)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предложение простое?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предложение сложное?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предложение сложносочинённое?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предложение сложноподчинённое?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какой вопрос отвечает придаточное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редложение?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придаточное степени.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6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500702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Придаточное образа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[Наступление шло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], (как было предусмотрено в штабе)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 Полярное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промелькнуло],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и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было).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(А.Первенцев)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 Старик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говорил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будто было очень холодно, с расстановками и не раскрывая как следует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рта).(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А.Чехов)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6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6574" y="5476878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Придаточное места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929718" cy="4389120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Нет величия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[где?],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где нет правды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(Л. Толстой).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   указ. слово],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союз. слово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[где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?],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ранее было устье реки, тропа взбирается на гору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   указ. слово],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союз. слово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всего я возвращался, конечно,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[куда?],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сидела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девушка.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   указ. слово],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союз. слово)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6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6574" y="5476878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Придаточное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3891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(когда?)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её, когда она говорит, поёт и звенит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шёл в глубь лесного массива (до каких пор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?), пока не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услышал шум мотора. (К.Паустовский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6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6574" y="5476878"/>
            <a:ext cx="1170945" cy="1080000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000364" y="285749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00430" y="285749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00430" y="300037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857224" y="285749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857752" y="285749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786314" y="3000372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86446" y="2857496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786446" y="300037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85786" y="371475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214414" y="378619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14414" y="3929066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42910" y="435769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42910" y="4214818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Придаточное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составим схемы этих предложений.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каком условии?]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горе имеет свой запах, то война пахнет огнём, пеплом, смертью.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(Ю.Бондарев).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союз), [   ].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на пользу книги читать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[при каком условии?],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когда только вершки с них хватать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(пословица).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   ],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союз).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[При каком условии?]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душа черна, так и мылом не смоешь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(пословица).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союз), [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 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].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6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6574" y="5476878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Придаточное причины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Цветы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оттого что их только полили,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издавали влажный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раздражающий запах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Лес стоял тихий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потому что главные певцы улетели.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Д.Мамин-Сибиряк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Отчего? Почему?</a:t>
            </a:r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6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6574" y="5476878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Придаточное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Давайте расставим знаки препинания в этих предложениях.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жизнь он посвятил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искусству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развивать в людях возвышенное чувство прекрасного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Чтобы не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заблудиться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решил вернуться на тропинку. (В.Арсеньев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Где расположены придаточные предложения?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какие вопросы они отвечают?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Илюхо Г. В., учитель русского языка и литературы МОУ СОШ №4 пгт Афипского</a:t>
            </a:r>
            <a:endParaRPr lang="ru-RU"/>
          </a:p>
        </p:txBody>
      </p:sp>
      <p:pic>
        <p:nvPicPr>
          <p:cNvPr id="6" name="Picture 2" descr="C:\Documents and Settings\Admin\Рабочий стол\1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6574" y="5476878"/>
            <a:ext cx="11709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7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C0C0C"/>
      </a:hlink>
      <a:folHlink>
        <a:srgbClr val="0B539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</TotalTime>
  <Words>1117</Words>
  <PresentationFormat>Экран (4:3)</PresentationFormat>
  <Paragraphs>163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Основные группы придаточных обстоятельственных.</vt:lpstr>
      <vt:lpstr>Слайд 2</vt:lpstr>
      <vt:lpstr>Придаточное степени</vt:lpstr>
      <vt:lpstr>Придаточное образа действия</vt:lpstr>
      <vt:lpstr>Придаточное места</vt:lpstr>
      <vt:lpstr>Придаточное времени</vt:lpstr>
      <vt:lpstr>Придаточное условия</vt:lpstr>
      <vt:lpstr>Придаточное причины</vt:lpstr>
      <vt:lpstr>Придаточное цели</vt:lpstr>
      <vt:lpstr>Придаточное сравнительные</vt:lpstr>
      <vt:lpstr>Придаточное уступительные</vt:lpstr>
      <vt:lpstr>Придаточное следствия</vt:lpstr>
      <vt:lpstr> Придаточное присоединительные</vt:lpstr>
      <vt:lpstr>План разбора  сложноподчинённого предложения </vt:lpstr>
      <vt:lpstr>Работа по группам       Удачи!)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группы придаточных обстоятельственныхю</dc:title>
  <cp:lastModifiedBy>Admin  </cp:lastModifiedBy>
  <cp:revision>67</cp:revision>
  <dcterms:modified xsi:type="dcterms:W3CDTF">2011-01-30T23:34:29Z</dcterms:modified>
</cp:coreProperties>
</file>