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1" r:id="rId4"/>
    <p:sldId id="268" r:id="rId5"/>
    <p:sldId id="266" r:id="rId6"/>
    <p:sldId id="259" r:id="rId7"/>
    <p:sldId id="269" r:id="rId8"/>
    <p:sldId id="265" r:id="rId9"/>
    <p:sldId id="270" r:id="rId10"/>
    <p:sldId id="273" r:id="rId11"/>
    <p:sldId id="27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B34F-40D5-4828-974D-4B4997D26C85}" type="datetimeFigureOut">
              <a:rPr lang="ru-RU" smtClean="0"/>
              <a:pPr/>
              <a:t>09.04.2011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E1A4B-0BFB-4642-B7F0-13925E1A73C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fs-west.com.ua/ua/water/mo.htm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86728" cy="5929353"/>
          </a:xfrm>
        </p:spPr>
        <p:txBody>
          <a:bodyPr>
            <a:noAutofit/>
          </a:bodyPr>
          <a:lstStyle/>
          <a:p>
            <a:r>
              <a:rPr lang="ru-RU" sz="12540" b="1" dirty="0" smtClean="0">
                <a:solidFill>
                  <a:srgbClr val="002060"/>
                </a:solidFill>
              </a:rPr>
              <a:t>Генная </a:t>
            </a:r>
            <a:br>
              <a:rPr lang="ru-RU" sz="12540" b="1" dirty="0" smtClean="0">
                <a:solidFill>
                  <a:srgbClr val="002060"/>
                </a:solidFill>
              </a:rPr>
            </a:br>
            <a:r>
              <a:rPr lang="ru-RU" sz="12030" b="1" dirty="0" smtClean="0">
                <a:solidFill>
                  <a:srgbClr val="002060"/>
                </a:solidFill>
              </a:rPr>
              <a:t>инженерия</a:t>
            </a:r>
            <a:endParaRPr lang="ru-RU" sz="1203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 и против</a:t>
            </a:r>
            <a:b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генной инженерии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786" y="1571612"/>
            <a:ext cx="1785950" cy="6397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«+»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00034" y="2643182"/>
            <a:ext cx="8186766" cy="3929066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Трансгенная пища </a:t>
            </a:r>
            <a:r>
              <a:rPr lang="en-US" sz="3600" b="1" dirty="0" smtClean="0">
                <a:solidFill>
                  <a:srgbClr val="002060"/>
                </a:solidFill>
              </a:rPr>
              <a:t>?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Воздействие на окружающую среду</a:t>
            </a:r>
            <a:r>
              <a:rPr lang="en-US" sz="3600" b="1" dirty="0" smtClean="0">
                <a:solidFill>
                  <a:srgbClr val="002060"/>
                </a:solidFill>
              </a:rPr>
              <a:t>?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Воздействие на человека</a:t>
            </a:r>
            <a:r>
              <a:rPr lang="en-US" sz="3600" b="1" dirty="0" smtClean="0">
                <a:solidFill>
                  <a:srgbClr val="002060"/>
                </a:solidFill>
              </a:rPr>
              <a:t>?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Основной вопрос, безопасны ли такие продукты для биосферы и человека как одной из ее составляющих, пока остается без ответа.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786578" y="1571612"/>
            <a:ext cx="1928826" cy="6397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«-»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F:\ген.инж\картинки\cvetnaya-kapust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000108"/>
            <a:ext cx="306387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 и против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генной инженерии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F:\ген.инж\картинки\26689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43050"/>
            <a:ext cx="3810000" cy="4286280"/>
          </a:xfrm>
          <a:prstGeom prst="rect">
            <a:avLst/>
          </a:prstGeom>
          <a:noFill/>
          <a:ln w="38100">
            <a:solidFill>
              <a:srgbClr val="009900"/>
            </a:solidFill>
          </a:ln>
        </p:spPr>
      </p:pic>
      <p:pic>
        <p:nvPicPr>
          <p:cNvPr id="2051" name="Picture 3" descr="F:\ген.инж\картинки\b33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00200"/>
            <a:ext cx="4000527" cy="4525963"/>
          </a:xfrm>
          <a:prstGeom prst="rect">
            <a:avLst/>
          </a:prstGeom>
          <a:noFill/>
          <a:ln w="38100">
            <a:solidFill>
              <a:srgbClr val="CC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Домашнее задание: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4900" b="1" dirty="0" smtClean="0">
                <a:solidFill>
                  <a:srgbClr val="002060"/>
                </a:solidFill>
              </a:rPr>
              <a:t>Выбрать вопросы,</a:t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 на которые не нашли ответы,</a:t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проработав § 19 учебника и дополнительную информацию.</a:t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dirty="0" smtClean="0">
                <a:solidFill>
                  <a:srgbClr val="002060"/>
                </a:solidFill>
              </a:rPr>
              <a:t/>
            </a:r>
            <a:br>
              <a:rPr lang="ru-RU" sz="4900" dirty="0" smtClean="0">
                <a:solidFill>
                  <a:srgbClr val="002060"/>
                </a:solidFill>
              </a:rPr>
            </a:br>
            <a:endParaRPr lang="ru-RU" sz="49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Генетическая инженерия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Генетическая инжене́рия (генная инженерия) — совокупность приёмов, методов и технологий получения рекомбинантных РНК и ДНК, выделения генов из организма (клеток), осуществления манипуляций с генами и введения их в другие организмы.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1" name="Line 15"/>
          <p:cNvSpPr>
            <a:spLocks noChangeShapeType="1"/>
          </p:cNvSpPr>
          <p:nvPr/>
        </p:nvSpPr>
        <p:spPr bwMode="auto">
          <a:xfrm flipH="1">
            <a:off x="2428860" y="2000240"/>
            <a:ext cx="1071570" cy="12858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37902" name="Text Box 16"/>
          <p:cNvSpPr txBox="1">
            <a:spLocks noChangeArrowheads="1"/>
          </p:cNvSpPr>
          <p:nvPr/>
        </p:nvSpPr>
        <p:spPr bwMode="auto">
          <a:xfrm>
            <a:off x="285720" y="3357562"/>
            <a:ext cx="4429156" cy="29238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         </a:t>
            </a:r>
            <a:endParaRPr lang="ru-RU" sz="2400" dirty="0">
              <a:solidFill>
                <a:srgbClr val="FFFF00"/>
              </a:solidFill>
            </a:endParaRP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Основан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на выделении нужного гена из генома одного организма и введение его в геном другого </a:t>
            </a:r>
          </a:p>
        </p:txBody>
      </p:sp>
      <p:sp>
        <p:nvSpPr>
          <p:cNvPr id="37903" name="Text Box 17"/>
          <p:cNvSpPr txBox="1">
            <a:spLocks noChangeArrowheads="1"/>
          </p:cNvSpPr>
          <p:nvPr/>
        </p:nvSpPr>
        <p:spPr bwMode="auto">
          <a:xfrm>
            <a:off x="4929190" y="3786190"/>
            <a:ext cx="4000528" cy="20621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Синтез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гена искусственным путем и введение в геном бактерий</a:t>
            </a:r>
          </a:p>
        </p:txBody>
      </p:sp>
      <p:sp>
        <p:nvSpPr>
          <p:cNvPr id="37904" name="Line 18"/>
          <p:cNvSpPr>
            <a:spLocks noChangeShapeType="1"/>
          </p:cNvSpPr>
          <p:nvPr/>
        </p:nvSpPr>
        <p:spPr bwMode="auto">
          <a:xfrm>
            <a:off x="5857884" y="1928802"/>
            <a:ext cx="1428760" cy="1785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928670"/>
            <a:ext cx="7858180" cy="1015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6000" dirty="0" smtClean="0">
                <a:solidFill>
                  <a:srgbClr val="FFC000"/>
                </a:solidFill>
              </a:rPr>
              <a:t>   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Генная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>инженерия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                       Генную инженерию также называют технологией рекомбинантных ДНК. Организмы, в которые с помощью методов ГИ введены несвойственные им гены, носят название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трансгенных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F:\ген.инж\картинки\580_1234960408_fu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428604"/>
            <a:ext cx="2881316" cy="1843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143932" cy="61863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Рестриктазы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–ферменты, разрезающие молекулу ДНК;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Лигазы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– ферменты, сшивающие молекулу ДНК;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Плазмиды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– внехромосомные двухцепочечные кольцевидные молекулы ДНК.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Они легко выделяются из бактериальных клеток  и в них легко встроить любые гены, которые они переносят в ДНК нового хозяина.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7143768" y="1571612"/>
            <a:ext cx="178591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Рестриктазы –ферменты, разрезающие молекулу ДНК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86580" y="3429000"/>
            <a:ext cx="1643138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Лигазы</a:t>
            </a:r>
            <a:r>
              <a:rPr lang="ru-RU" b="1" dirty="0" smtClean="0">
                <a:solidFill>
                  <a:srgbClr val="7030A0"/>
                </a:solidFill>
              </a:rPr>
              <a:t> – ферменты, сшивающие молекулу ДНК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5500694" y="3571876"/>
            <a:ext cx="1714512" cy="428628"/>
          </a:xfrm>
          <a:prstGeom prst="straightConnector1">
            <a:avLst/>
          </a:prstGeom>
          <a:ln w="635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3571876"/>
            <a:ext cx="2000232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Плазмиды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внехромосомные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двухцепочечные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кольцевидные молекулы ДНК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                       Биотехнология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4000" b="1" dirty="0" smtClean="0"/>
              <a:t>                          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</a:rPr>
              <a:t>отрасль науки,         занимающаяся промышленным использованием биологических процессов и живых организмов для производства лекарств и вакцин, сельскохозяйственных и потребительских продуктов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i="1" dirty="0" smtClean="0"/>
              <a:t> </a:t>
            </a:r>
            <a:endParaRPr lang="ru-RU" i="1" dirty="0"/>
          </a:p>
        </p:txBody>
      </p:sp>
      <p:pic>
        <p:nvPicPr>
          <p:cNvPr id="3" name="Picture 8" descr="is?DgbA_KhYz_YcXZZmFQNBE-wiMhk8b0KRsOwvgddChR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7166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Разделы</a:t>
            </a:r>
            <a:b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биотехнологии</a:t>
            </a:r>
            <a:endParaRPr lang="ru-RU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2500313"/>
            <a:ext cx="8501122" cy="36258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Генная инженерия</a:t>
            </a:r>
          </a:p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Клеточная инженерия</a:t>
            </a:r>
          </a:p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    Хромосомная инженерная</a:t>
            </a:r>
          </a:p>
          <a:p>
            <a:endParaRPr lang="ru-RU" dirty="0"/>
          </a:p>
        </p:txBody>
      </p:sp>
      <p:pic>
        <p:nvPicPr>
          <p:cNvPr id="4099" name="Picture 3" descr="F:\ген.инж\картинки\ko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4071942"/>
            <a:ext cx="271464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Значение генной инженерии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Производство лекарственных препаратов</a:t>
            </a: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Первая фирма, производящая лекарственные соединения с помощью методов </a:t>
            </a:r>
            <a:r>
              <a:rPr lang="ru-RU" b="1" i="1" dirty="0" smtClean="0">
                <a:solidFill>
                  <a:srgbClr val="002060"/>
                </a:solidFill>
              </a:rPr>
              <a:t>ГИ</a:t>
            </a:r>
            <a:r>
              <a:rPr lang="ru-RU" i="1" dirty="0" smtClean="0">
                <a:solidFill>
                  <a:srgbClr val="002060"/>
                </a:solidFill>
              </a:rPr>
              <a:t>, была создана в 1976 году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Производство генно-инженерных вакцин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Генная терапия наследственных заболеваний человека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Трансгенные растения, животные.</a:t>
            </a:r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254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Генная  инженерия</vt:lpstr>
      <vt:lpstr>Генетическая инженерия</vt:lpstr>
      <vt:lpstr>Слайд 3</vt:lpstr>
      <vt:lpstr>                       Генную инженерию также называют технологией рекомбинантных ДНК. Организмы, в которые с помощью методов ГИ введены несвойственные им гены, носят название трансгенных.</vt:lpstr>
      <vt:lpstr>Слайд 5</vt:lpstr>
      <vt:lpstr>Слайд 6</vt:lpstr>
      <vt:lpstr>                       Биотехнология                              отрасль науки,         занимающаяся промышленным использованием биологических процессов и живых организмов для производства лекарств и вакцин, сельскохозяйственных и потребительских продуктов. </vt:lpstr>
      <vt:lpstr> Разделы биотехнологии</vt:lpstr>
      <vt:lpstr>Значение генной инженерии:</vt:lpstr>
      <vt:lpstr>За и против генной инженерии</vt:lpstr>
      <vt:lpstr>За и против генной инженерии</vt:lpstr>
      <vt:lpstr>Домашнее задание:  Выбрать вопросы,  на которые не нашли ответы, проработав § 19 учебника и дополнительную информацию.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Tata</cp:lastModifiedBy>
  <cp:revision>21</cp:revision>
  <dcterms:created xsi:type="dcterms:W3CDTF">2010-01-31T21:17:34Z</dcterms:created>
  <dcterms:modified xsi:type="dcterms:W3CDTF">2011-04-08T23:38:30Z</dcterms:modified>
</cp:coreProperties>
</file>