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handoutMasterIdLst>
    <p:handoutMasterId r:id="rId20"/>
  </p:handoutMasterIdLst>
  <p:sldIdLst>
    <p:sldId id="277" r:id="rId2"/>
    <p:sldId id="256" r:id="rId3"/>
    <p:sldId id="258" r:id="rId4"/>
    <p:sldId id="278" r:id="rId5"/>
    <p:sldId id="257" r:id="rId6"/>
    <p:sldId id="273" r:id="rId7"/>
    <p:sldId id="280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6633"/>
    <a:srgbClr val="FF9900"/>
    <a:srgbClr val="808080"/>
    <a:srgbClr val="CC3300"/>
    <a:srgbClr val="FF0000"/>
    <a:srgbClr val="FFFFFF"/>
    <a:srgbClr val="C0C0C0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10" autoAdjust="0"/>
    <p:restoredTop sz="94172" autoAdjust="0"/>
  </p:normalViewPr>
  <p:slideViewPr>
    <p:cSldViewPr>
      <p:cViewPr>
        <p:scale>
          <a:sx n="90" d="100"/>
          <a:sy n="90" d="100"/>
        </p:scale>
        <p:origin x="-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36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2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60B67E-C75B-4C4E-983C-D99A79EB5506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012650-AB47-4E51-A519-A59D3BFC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8BE314-1B34-43A4-A676-FBE8BA2AB98F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1330C8-4E31-4DC6-BF4A-09D1F4BE5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188C9-A48D-4FBD-80DE-EE242BCB0A5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i="1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680CC-FD60-464F-A761-EA56969787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FF4E6-5E29-4C98-AA3D-BB68F72B06D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AAFDC-FE55-4BAB-A7F0-0880FFFEF32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EC8F2-C4E7-4AB3-8B06-BD63E69350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F0602A-A25C-4CBA-B382-8D616B348D0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4B417-B286-4D3B-9716-6B8A0196C3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6681-75D3-42F3-8E07-89179451E3A3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59DC4E-A492-4265-B708-796164BD9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2BD3-2B48-4214-A685-6B5534BB1E94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A4EA-690E-4625-82A0-E5A39461F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D499E-533D-447E-8D51-FC1CEC115E99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8730-37DE-4B12-8150-61510EB49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8B8-3294-48C1-ABFD-3AB1669A4C54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E1472-8A9F-4EB3-A05C-75F62C4E8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Скругленный прямоугольник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Perpetua"/>
              </a:endParaRPr>
            </a:p>
          </p:txBody>
        </p:sp>
      </p:grpSp>
      <p:sp>
        <p:nvSpPr>
          <p:cNvPr id="8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5D20-DFB7-4567-9F2D-DECB9F42E641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9497-4738-4FAF-8823-98FA9E2D6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1CC4-B68D-4722-A234-E6733A22B691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CFC0-EF49-4BC0-85F9-51C32833C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D32C-57CE-428D-9260-A6D7CFA1C220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FB25D-8CA3-409E-BDE9-1E2A446E8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B9DC-5069-4907-8E31-91FF8083C8D4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AC2F-538A-49D7-942B-4B6708C1D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13B4-A381-4430-90F0-18D99C2EF577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5A1AA-648D-46A9-940C-78C40A417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7CC3-8569-4C28-A7BC-7ABEAE61E077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FEBF-AE00-4D23-9216-CE6DEA56E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9B3F-34B5-476D-B730-0774DC9721F5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D144-F2CB-4FA0-8B7B-2666C0DBD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7A2A353-540C-494E-83BF-CFC969CEE9AA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F9AEF2F-8D7E-48FC-BA70-65A1DEA9E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2" r:id="rId1"/>
    <p:sldLayoutId id="2147484031" r:id="rId2"/>
    <p:sldLayoutId id="2147484033" r:id="rId3"/>
    <p:sldLayoutId id="2147484030" r:id="rId4"/>
    <p:sldLayoutId id="2147484029" r:id="rId5"/>
    <p:sldLayoutId id="2147484028" r:id="rId6"/>
    <p:sldLayoutId id="2147484027" r:id="rId7"/>
    <p:sldLayoutId id="2147484034" r:id="rId8"/>
    <p:sldLayoutId id="2147484035" r:id="rId9"/>
    <p:sldLayoutId id="2147484026" r:id="rId10"/>
    <p:sldLayoutId id="21474840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EC3AE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B32C16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B32C16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1.wmf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475" y="-12700"/>
            <a:ext cx="3451225" cy="688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6"/>
          <p:cNvSpPr txBox="1">
            <a:spLocks noChangeArrowheads="1"/>
          </p:cNvSpPr>
          <p:nvPr/>
        </p:nvSpPr>
        <p:spPr bwMode="auto">
          <a:xfrm>
            <a:off x="66675" y="1071563"/>
            <a:ext cx="9077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                                </a:t>
            </a:r>
          </a:p>
          <a:p>
            <a:r>
              <a:rPr lang="ru-RU" sz="2000">
                <a:latin typeface="Cambria" pitchFamily="18" charset="0"/>
              </a:rPr>
              <a:t>            </a:t>
            </a:r>
            <a:endParaRPr lang="ru-RU" sz="2400" i="1">
              <a:latin typeface="Cambria" pitchFamily="18" charset="0"/>
            </a:endParaRPr>
          </a:p>
          <a:p>
            <a:endParaRPr lang="ru-RU" sz="2000" b="1" i="1">
              <a:latin typeface="Cambria" pitchFamily="18" charset="0"/>
            </a:endParaRPr>
          </a:p>
          <a:p>
            <a:r>
              <a:rPr lang="ru-RU" sz="2000" b="1" i="1">
                <a:latin typeface="Cambria" pitchFamily="18" charset="0"/>
              </a:rPr>
              <a:t>          </a:t>
            </a:r>
          </a:p>
          <a:p>
            <a:r>
              <a:rPr lang="ru-RU" sz="2000" b="1" i="1">
                <a:latin typeface="Cambria" pitchFamily="18" charset="0"/>
              </a:rPr>
              <a:t>                    </a:t>
            </a:r>
          </a:p>
          <a:p>
            <a:endParaRPr lang="ru-RU" sz="2000" i="1">
              <a:latin typeface="Cambria" pitchFamily="18" charset="0"/>
            </a:endParaRPr>
          </a:p>
        </p:txBody>
      </p:sp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-12700"/>
            <a:ext cx="4286250" cy="818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357438"/>
            <a:ext cx="4035425" cy="257175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Дворец златоглавый: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       </a:t>
            </a:r>
            <a:r>
              <a:rPr lang="ru-RU" sz="2000" b="1" i="1" dirty="0" smtClean="0"/>
              <a:t>мачеха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/>
              <a:t>       злая царица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/>
              <a:t>       баба гневная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Внутреннее уродство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 при внешней красоте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857875" y="2428875"/>
            <a:ext cx="3463925" cy="200025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Терем простой: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         </a:t>
            </a:r>
            <a:r>
              <a:rPr lang="ru-RU" sz="2000" b="1" i="1" dirty="0" smtClean="0"/>
              <a:t>хозяюшка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/>
              <a:t>         милая девица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/>
              <a:t>         моя душа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Красавица – душа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«всем взяла» </a:t>
            </a:r>
            <a:endParaRPr lang="ru-RU" sz="2000" b="1" dirty="0"/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280988"/>
            <a:ext cx="8229600" cy="1150937"/>
          </a:xfrm>
          <a:prstGeom prst="rect">
            <a:avLst/>
          </a:prstGeom>
          <a:noFill/>
        </p:spPr>
      </p:pic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0" y="35718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mbria" pitchFamily="18" charset="0"/>
            </a:endParaRPr>
          </a:p>
          <a:p>
            <a:r>
              <a:rPr lang="ru-RU" sz="2000" i="1">
                <a:latin typeface="Cambria" pitchFamily="18" charset="0"/>
              </a:rPr>
              <a:t>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214422"/>
            <a:ext cx="84296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Дом – символ крепости семьи, приют семейного покоя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5214950"/>
            <a:ext cx="61436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Изба красна не углами, а пирогами.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Настоящая любовь всё преодолеет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000500" y="2571750"/>
            <a:ext cx="1216025" cy="269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4000500" y="3857625"/>
            <a:ext cx="1216025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92075"/>
            <a:ext cx="8966200" cy="135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71688"/>
            <a:ext cx="33194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39"/>
          <p:cNvSpPr txBox="1">
            <a:spLocks noChangeArrowheads="1"/>
          </p:cNvSpPr>
          <p:nvPr/>
        </p:nvSpPr>
        <p:spPr bwMode="auto">
          <a:xfrm>
            <a:off x="1714500" y="6000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41" name="Прямоугольник 4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4279900"/>
            <a:ext cx="1292225" cy="1766888"/>
          </a:xfrm>
          <a:prstGeom prst="rect">
            <a:avLst/>
          </a:prstGeom>
          <a:noFill/>
        </p:spPr>
      </p:pic>
      <p:pic>
        <p:nvPicPr>
          <p:cNvPr id="45" name="Прямоугольник 4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3838" y="4133850"/>
            <a:ext cx="6156325" cy="2468563"/>
          </a:xfrm>
          <a:prstGeom prst="rect">
            <a:avLst/>
          </a:prstGeom>
          <a:noFill/>
        </p:spPr>
      </p:pic>
      <p:sp>
        <p:nvSpPr>
          <p:cNvPr id="31749" name="TextBox 45"/>
          <p:cNvSpPr txBox="1">
            <a:spLocks noChangeArrowheads="1"/>
          </p:cNvSpPr>
          <p:nvPr/>
        </p:nvSpPr>
        <p:spPr bwMode="auto">
          <a:xfrm>
            <a:off x="1500188" y="5857875"/>
            <a:ext cx="71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0" y="2060575"/>
            <a:ext cx="7442200" cy="9937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14414" y="5929330"/>
            <a:ext cx="69849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Сооблазны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– зло, а любое зло разрушительно.</a:t>
            </a:r>
          </a:p>
        </p:txBody>
      </p:sp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0" y="135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1285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54" name="Group 22"/>
          <p:cNvGraphicFramePr>
            <a:graphicFrameLocks noGrp="1"/>
          </p:cNvGraphicFramePr>
          <p:nvPr/>
        </p:nvGraphicFramePr>
        <p:xfrm>
          <a:off x="0" y="1355725"/>
          <a:ext cx="207963" cy="323215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232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6" name="Rectangle 23"/>
          <p:cNvSpPr>
            <a:spLocks noChangeArrowheads="1"/>
          </p:cNvSpPr>
          <p:nvPr/>
        </p:nvSpPr>
        <p:spPr bwMode="auto">
          <a:xfrm>
            <a:off x="0" y="458787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350" y="158750"/>
            <a:ext cx="9156700" cy="81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19050"/>
            <a:ext cx="7802563" cy="1358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285916" y="4929198"/>
            <a:ext cx="1112534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Близкими, родными членов семьи делают не вещи, 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богатство, 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отношения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,  общие радости и печали.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Зло разрушает человека, разрушает семью.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8" name="Стрелка влево 7"/>
          <p:cNvSpPr/>
          <p:nvPr/>
        </p:nvSpPr>
        <p:spPr>
          <a:xfrm rot="9141744">
            <a:off x="1912938" y="4191000"/>
            <a:ext cx="857250" cy="14287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66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143380"/>
            <a:ext cx="226822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Ветхая </a:t>
            </a:r>
          </a:p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землянка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571876"/>
            <a:ext cx="17722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Изба </a:t>
            </a:r>
          </a:p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 светёлкой</a:t>
            </a:r>
          </a:p>
        </p:txBody>
      </p:sp>
      <p:sp>
        <p:nvSpPr>
          <p:cNvPr id="10" name="Стрелка влево 9"/>
          <p:cNvSpPr/>
          <p:nvPr/>
        </p:nvSpPr>
        <p:spPr>
          <a:xfrm rot="9141744">
            <a:off x="3790950" y="3294063"/>
            <a:ext cx="857250" cy="15875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66FF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9141744">
            <a:off x="5270500" y="2547938"/>
            <a:ext cx="857250" cy="14287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9123" y="2786058"/>
            <a:ext cx="15716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Высокий</a:t>
            </a:r>
          </a:p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терем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2000240"/>
            <a:ext cx="119032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Царские</a:t>
            </a:r>
          </a:p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палаты</a:t>
            </a:r>
          </a:p>
        </p:txBody>
      </p:sp>
      <p:sp>
        <p:nvSpPr>
          <p:cNvPr id="14" name="Стрелка влево 13"/>
          <p:cNvSpPr/>
          <p:nvPr/>
        </p:nvSpPr>
        <p:spPr>
          <a:xfrm rot="14628273">
            <a:off x="5938838" y="3492500"/>
            <a:ext cx="1981200" cy="1397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4429132"/>
            <a:ext cx="157163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землянка</a:t>
            </a:r>
          </a:p>
        </p:txBody>
      </p:sp>
      <p:pic>
        <p:nvPicPr>
          <p:cNvPr id="2049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28688"/>
            <a:ext cx="2428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863" y="2305050"/>
            <a:ext cx="2316162" cy="323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1763" y="207963"/>
            <a:ext cx="6121400" cy="12179300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6059488"/>
            <a:ext cx="8729663" cy="83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71530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Ц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ЕННОСТЬ  СКАЗОК 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а.с.п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УШКИНА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85813" y="1143000"/>
            <a:ext cx="77898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mbria" pitchFamily="18" charset="0"/>
              </a:rPr>
              <a:t>-- это целый мир, который строится по определённым</a:t>
            </a:r>
          </a:p>
          <a:p>
            <a:r>
              <a:rPr lang="ru-RU" sz="2000" b="1" i="1">
                <a:latin typeface="Cambria" pitchFamily="18" charset="0"/>
              </a:rPr>
              <a:t> правилам, свойственным УНТ;</a:t>
            </a:r>
          </a:p>
          <a:p>
            <a:r>
              <a:rPr lang="ru-RU" sz="2000" b="1" i="1">
                <a:latin typeface="Cambria" pitchFamily="18" charset="0"/>
              </a:rPr>
              <a:t>--  это отражение уклада жизни народа, источник знаний </a:t>
            </a:r>
          </a:p>
          <a:p>
            <a:r>
              <a:rPr lang="ru-RU" sz="2000" b="1" i="1">
                <a:latin typeface="Cambria" pitchFamily="18" charset="0"/>
              </a:rPr>
              <a:t>о старине;</a:t>
            </a:r>
          </a:p>
          <a:p>
            <a:r>
              <a:rPr lang="ru-RU" sz="2000" b="1" i="1">
                <a:latin typeface="Cambria" pitchFamily="18" charset="0"/>
              </a:rPr>
              <a:t>-- это воплощение мудрости народа об устройстве </a:t>
            </a:r>
          </a:p>
          <a:p>
            <a:r>
              <a:rPr lang="ru-RU" sz="2000" b="1" i="1">
                <a:latin typeface="Cambria" pitchFamily="18" charset="0"/>
              </a:rPr>
              <a:t>счастливой семьи;</a:t>
            </a:r>
          </a:p>
          <a:p>
            <a:endParaRPr lang="ru-RU" sz="2000" b="1" i="1">
              <a:latin typeface="Cambria" pitchFamily="18" charset="0"/>
            </a:endParaRPr>
          </a:p>
        </p:txBody>
      </p:sp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2932113"/>
            <a:ext cx="7802562" cy="1889125"/>
          </a:xfrm>
          <a:prstGeom prst="rect">
            <a:avLst/>
          </a:prstGeom>
          <a:noFill/>
        </p:spPr>
      </p:pic>
      <p:sp>
        <p:nvSpPr>
          <p:cNvPr id="22533" name="TextBox 21"/>
          <p:cNvSpPr txBox="1">
            <a:spLocks noChangeArrowheads="1"/>
          </p:cNvSpPr>
          <p:nvPr/>
        </p:nvSpPr>
        <p:spPr bwMode="auto">
          <a:xfrm>
            <a:off x="0" y="4572000"/>
            <a:ext cx="114347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Lucida Console" pitchFamily="49" charset="0"/>
              </a:rPr>
              <a:t>    </a:t>
            </a:r>
          </a:p>
          <a:p>
            <a:r>
              <a:rPr lang="ru-RU" sz="2000">
                <a:latin typeface="Lucida Console" pitchFamily="49" charset="0"/>
              </a:rPr>
              <a:t>       </a:t>
            </a:r>
          </a:p>
          <a:p>
            <a:endParaRPr lang="ru-RU" sz="2000">
              <a:latin typeface="Lucida Console" pitchFamily="49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642974" y="5072074"/>
            <a:ext cx="104299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«за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…весёлой свободой сказочного повествования… кроется серьёзная мысль, глубокая мысль.»</a:t>
            </a:r>
          </a:p>
        </p:txBody>
      </p:sp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4492625"/>
            <a:ext cx="365125" cy="847725"/>
          </a:xfrm>
          <a:prstGeom prst="rect">
            <a:avLst/>
          </a:prstGeom>
          <a:noFill/>
        </p:spPr>
      </p:pic>
      <p:sp>
        <p:nvSpPr>
          <p:cNvPr id="22536" name="TextBox 24"/>
          <p:cNvSpPr txBox="1">
            <a:spLocks noChangeArrowheads="1"/>
          </p:cNvSpPr>
          <p:nvPr/>
        </p:nvSpPr>
        <p:spPr bwMode="auto">
          <a:xfrm>
            <a:off x="7072313" y="6215063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mbria" pitchFamily="18" charset="0"/>
              </a:rPr>
              <a:t>С.Я.Маршак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786313"/>
            <a:ext cx="1785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 2"/>
          <p:cNvSpPr/>
          <p:nvPr/>
        </p:nvSpPr>
        <p:spPr>
          <a:xfrm>
            <a:off x="1785938" y="785813"/>
            <a:ext cx="914400" cy="7858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 rot="10800000" flipH="1" flipV="1">
            <a:off x="2800350" y="571500"/>
            <a:ext cx="957263" cy="13223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1928802"/>
            <a:ext cx="271464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сватовство: </a:t>
            </a:r>
          </a:p>
        </p:txBody>
      </p:sp>
      <p:sp>
        <p:nvSpPr>
          <p:cNvPr id="9" name="Улыбающееся лицо 8"/>
          <p:cNvSpPr/>
          <p:nvPr/>
        </p:nvSpPr>
        <p:spPr>
          <a:xfrm>
            <a:off x="4143375" y="1928813"/>
            <a:ext cx="571500" cy="5715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988" y="3011488"/>
            <a:ext cx="3657600" cy="469900"/>
          </a:xfrm>
          <a:prstGeom prst="rect">
            <a:avLst/>
          </a:prstGeom>
          <a:noFill/>
        </p:spPr>
      </p:pic>
      <p:sp>
        <p:nvSpPr>
          <p:cNvPr id="11" name="Сердце 10"/>
          <p:cNvSpPr/>
          <p:nvPr/>
        </p:nvSpPr>
        <p:spPr>
          <a:xfrm>
            <a:off x="4143375" y="3143250"/>
            <a:ext cx="571500" cy="500063"/>
          </a:xfrm>
          <a:prstGeom prst="hea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6450" y="2967038"/>
            <a:ext cx="185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88" y="3000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272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4243388"/>
            <a:ext cx="6149975" cy="755650"/>
          </a:xfrm>
          <a:prstGeom prst="rect">
            <a:avLst/>
          </a:prstGeom>
          <a:noFill/>
        </p:spPr>
      </p:pic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214313" y="285750"/>
            <a:ext cx="1257300" cy="1571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 16"/>
          <p:cNvSpPr/>
          <p:nvPr/>
        </p:nvSpPr>
        <p:spPr>
          <a:xfrm>
            <a:off x="2071688" y="5500688"/>
            <a:ext cx="571500" cy="357187"/>
          </a:xfrm>
          <a:prstGeom prst="mathEqual">
            <a:avLst>
              <a:gd name="adj1" fmla="val 23520"/>
              <a:gd name="adj2" fmla="val 36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0013" y="5449888"/>
            <a:ext cx="6223000" cy="712787"/>
          </a:xfrm>
          <a:prstGeom prst="rect">
            <a:avLst/>
          </a:prstGeom>
          <a:noFill/>
        </p:spPr>
      </p:pic>
      <p:sp>
        <p:nvSpPr>
          <p:cNvPr id="27" name="Стрелка вниз 26"/>
          <p:cNvSpPr/>
          <p:nvPr/>
        </p:nvSpPr>
        <p:spPr>
          <a:xfrm rot="2874516">
            <a:off x="3663156" y="2310607"/>
            <a:ext cx="300037" cy="9588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2166220">
            <a:off x="3841750" y="3414713"/>
            <a:ext cx="282575" cy="1009650"/>
          </a:xfrm>
          <a:prstGeom prst="downArrow">
            <a:avLst>
              <a:gd name="adj1" fmla="val 4154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9410915">
            <a:off x="4672013" y="3448050"/>
            <a:ext cx="282575" cy="987425"/>
          </a:xfrm>
          <a:prstGeom prst="downArrow">
            <a:avLst>
              <a:gd name="adj1" fmla="val 4154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000500" y="4643438"/>
            <a:ext cx="357188" cy="8699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" name="Прямоугольник 3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9413" y="5797550"/>
            <a:ext cx="3432175" cy="774700"/>
          </a:xfrm>
          <a:prstGeom prst="rect">
            <a:avLst/>
          </a:prstGeom>
          <a:noFill/>
        </p:spPr>
      </p:pic>
      <p:sp>
        <p:nvSpPr>
          <p:cNvPr id="33" name="Стрелка вниз 32"/>
          <p:cNvSpPr/>
          <p:nvPr/>
        </p:nvSpPr>
        <p:spPr>
          <a:xfrm rot="19051666">
            <a:off x="4805363" y="2359025"/>
            <a:ext cx="288925" cy="90011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Прямоугольник 2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2675" y="4584700"/>
            <a:ext cx="4151313" cy="463550"/>
          </a:xfrm>
          <a:prstGeom prst="rect">
            <a:avLst/>
          </a:prstGeom>
          <a:noFill/>
        </p:spPr>
      </p:pic>
      <p:pic>
        <p:nvPicPr>
          <p:cNvPr id="26" name="Прямоугольник 25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79588" y="1938338"/>
            <a:ext cx="3011487" cy="469900"/>
          </a:xfrm>
          <a:prstGeom prst="rect">
            <a:avLst/>
          </a:prstGeom>
          <a:noFill/>
        </p:spPr>
      </p:pic>
      <p:pic>
        <p:nvPicPr>
          <p:cNvPr id="38" name="Прямоугольник 3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5525" y="1951038"/>
            <a:ext cx="4011613" cy="517525"/>
          </a:xfrm>
          <a:prstGeom prst="rect">
            <a:avLst/>
          </a:prstGeom>
          <a:noFill/>
        </p:spPr>
      </p:pic>
      <p:sp>
        <p:nvSpPr>
          <p:cNvPr id="29" name="Стрелка вниз 28"/>
          <p:cNvSpPr/>
          <p:nvPr/>
        </p:nvSpPr>
        <p:spPr>
          <a:xfrm>
            <a:off x="4500563" y="4643438"/>
            <a:ext cx="357187" cy="8699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" name="Прямоугольник 33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2863" y="176213"/>
            <a:ext cx="5437187" cy="1676400"/>
          </a:xfrm>
          <a:prstGeom prst="rect">
            <a:avLst/>
          </a:prstGeom>
          <a:noFill/>
        </p:spPr>
      </p:pic>
      <p:pic>
        <p:nvPicPr>
          <p:cNvPr id="35" name="Прямоугольник 34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5588" y="2127250"/>
            <a:ext cx="360362" cy="93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58750"/>
            <a:ext cx="4962525" cy="8461375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313" y="944563"/>
            <a:ext cx="4297362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К нам приходят пушкинские сказки,</a:t>
            </a:r>
          </a:p>
          <a:p>
            <a:r>
              <a:rPr lang="ru-RU" smtClean="0"/>
              <a:t>Яркие и добрые, как сны.</a:t>
            </a:r>
          </a:p>
          <a:p>
            <a:r>
              <a:rPr lang="ru-RU" smtClean="0"/>
              <a:t>Сыплются слова, слова – алмазы, </a:t>
            </a:r>
          </a:p>
          <a:p>
            <a:r>
              <a:rPr lang="ru-RU" smtClean="0"/>
              <a:t>На вечерний бархат тишины.</a:t>
            </a:r>
          </a:p>
          <a:p>
            <a:r>
              <a:rPr lang="ru-RU" smtClean="0"/>
              <a:t>Шелестят волшебные страницы.</a:t>
            </a:r>
          </a:p>
          <a:p>
            <a:r>
              <a:rPr lang="ru-RU" smtClean="0"/>
              <a:t>Всё скорей нам хочется узнать…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571750"/>
            <a:ext cx="8229600" cy="571500"/>
          </a:xfrm>
        </p:spPr>
        <p:txBody>
          <a:bodyPr/>
          <a:lstStyle/>
          <a:p>
            <a:r>
              <a:rPr lang="ru-RU" smtClean="0"/>
              <a:t>  Тема Дома в сказках А.С. Пушкина</a:t>
            </a:r>
            <a:br>
              <a:rPr lang="ru-RU" smtClean="0"/>
            </a:br>
            <a:r>
              <a:rPr lang="ru-RU" smtClean="0"/>
              <a:t>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143040" y="1500174"/>
            <a:ext cx="115015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Что за прелесть эти сказки!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6413" y="2882900"/>
            <a:ext cx="9656763" cy="349885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457200"/>
            <a:ext cx="9156700" cy="1073150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1127125"/>
            <a:ext cx="2425700" cy="2049463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7050" y="1127125"/>
            <a:ext cx="3009900" cy="204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3071813"/>
            <a:ext cx="5246687" cy="36433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5" y="1500188"/>
            <a:ext cx="5929313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Мастерица ведь была и откуда что брала,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куда разумней шутки, приговорки, прибаутки,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небылицы и былины православной старины.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</a:t>
            </a:r>
            <a:endParaRPr lang="ru-RU" dirty="0">
              <a:solidFill>
                <a:srgbClr val="0099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50" y="2714625"/>
            <a:ext cx="18573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А.С.Пушкин:</a:t>
            </a:r>
            <a:endParaRPr lang="ru-RU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6075" y="1517650"/>
            <a:ext cx="3644900" cy="59261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357222" y="214290"/>
            <a:ext cx="978700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Яковлева (Матвеева) АРИНА Родионовна</a:t>
            </a:r>
          </a:p>
          <a:p>
            <a:pPr algn="ctr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(1758 – 1828)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51535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</a:t>
            </a:r>
          </a:p>
        </p:txBody>
      </p:sp>
      <p:pic>
        <p:nvPicPr>
          <p:cNvPr id="10243" name="Picture 2" descr="C:\Program Files\Microsoft Office\MEDIA\CAGCAT10\j0185604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1641475" cy="1643063"/>
          </a:xfrm>
        </p:spPr>
      </p:pic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1571625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    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14625" y="714375"/>
            <a:ext cx="6429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mbria" pitchFamily="18" charset="0"/>
              </a:rPr>
              <a:t>Что же главное в пушкинских сказках?</a:t>
            </a:r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5" y="2225675"/>
            <a:ext cx="7143750" cy="2011363"/>
          </a:xfrm>
          <a:prstGeom prst="rect">
            <a:avLst/>
          </a:prstGeom>
          <a:noFill/>
        </p:spPr>
      </p:pic>
      <p:sp>
        <p:nvSpPr>
          <p:cNvPr id="10247" name="TextBox 17"/>
          <p:cNvSpPr txBox="1">
            <a:spLocks noChangeArrowheads="1"/>
          </p:cNvSpPr>
          <p:nvPr/>
        </p:nvSpPr>
        <p:spPr bwMode="auto">
          <a:xfrm>
            <a:off x="3929063" y="4286250"/>
            <a:ext cx="466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(А.С.Пушкин, поэма «Руслан и Людмила»)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5286388"/>
            <a:ext cx="594204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Любовь и счастье надо заслужить</a:t>
            </a:r>
          </a:p>
        </p:txBody>
      </p:sp>
      <p:sp>
        <p:nvSpPr>
          <p:cNvPr id="17" name="Равно 16"/>
          <p:cNvSpPr/>
          <p:nvPr/>
        </p:nvSpPr>
        <p:spPr>
          <a:xfrm flipV="1">
            <a:off x="1785938" y="928688"/>
            <a:ext cx="428625" cy="428625"/>
          </a:xfrm>
          <a:prstGeom prst="mathEqual">
            <a:avLst>
              <a:gd name="adj1" fmla="val 23520"/>
              <a:gd name="adj2" fmla="val 13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справка 18">
            <a:hlinkClick r:id="" action="ppaction://noaction" highlightClick="1"/>
          </p:cNvPr>
          <p:cNvSpPr/>
          <p:nvPr/>
        </p:nvSpPr>
        <p:spPr>
          <a:xfrm>
            <a:off x="2214563" y="571500"/>
            <a:ext cx="500062" cy="9286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247" grpId="0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88" y="6027738"/>
            <a:ext cx="80724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5" y="12700"/>
            <a:ext cx="1670050" cy="779463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5803900"/>
            <a:ext cx="7437438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1878013"/>
            <a:ext cx="3371850" cy="190817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1525" y="3517900"/>
            <a:ext cx="3316288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214289"/>
            <a:ext cx="78581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Наталья Николаевна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Пушкина (Гончарова)(1815– 18 ) </a:t>
            </a:r>
          </a:p>
        </p:txBody>
      </p:sp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42875" y="2214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0" y="1571625"/>
            <a:ext cx="9001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>
              <a:latin typeface="Cambria" pitchFamily="18" charset="0"/>
            </a:endParaRPr>
          </a:p>
          <a:p>
            <a:r>
              <a:rPr lang="ru-RU" sz="2400" b="1" i="1">
                <a:latin typeface="Cambria" pitchFamily="18" charset="0"/>
              </a:rPr>
              <a:t>                                                                   </a:t>
            </a:r>
          </a:p>
          <a:p>
            <a:r>
              <a:rPr lang="ru-RU" sz="2400" b="1" i="1">
                <a:latin typeface="Cambria" pitchFamily="18" charset="0"/>
              </a:rPr>
              <a:t>                                                                   …Выбрал я жену себе</a:t>
            </a:r>
          </a:p>
          <a:p>
            <a:r>
              <a:rPr lang="ru-RU" sz="2400" b="1" i="1">
                <a:latin typeface="Cambria" pitchFamily="18" charset="0"/>
              </a:rPr>
              <a:t>                                                                      Дочь послушную тебе,</a:t>
            </a:r>
          </a:p>
          <a:p>
            <a:r>
              <a:rPr lang="ru-RU" sz="2400" b="1" i="1">
                <a:latin typeface="Cambria" pitchFamily="18" charset="0"/>
              </a:rPr>
              <a:t>                                                                      Просим оба разрешенья,</a:t>
            </a:r>
          </a:p>
          <a:p>
            <a:r>
              <a:rPr lang="ru-RU" sz="2400" b="1" i="1">
                <a:latin typeface="Cambria" pitchFamily="18" charset="0"/>
              </a:rPr>
              <a:t>                                                                      Твоего благословенья:</a:t>
            </a:r>
          </a:p>
          <a:p>
            <a:r>
              <a:rPr lang="ru-RU" sz="2400" b="1" i="1">
                <a:latin typeface="Cambria" pitchFamily="18" charset="0"/>
              </a:rPr>
              <a:t>                                                                      Ты детей благослови</a:t>
            </a:r>
          </a:p>
          <a:p>
            <a:r>
              <a:rPr lang="ru-RU" sz="2400" b="1" i="1">
                <a:latin typeface="Cambria" pitchFamily="18" charset="0"/>
              </a:rPr>
              <a:t>                                                                       жить в совете и любви.</a:t>
            </a:r>
          </a:p>
          <a:p>
            <a:r>
              <a:rPr lang="ru-RU" sz="2400" b="1" i="1">
                <a:latin typeface="Cambria" pitchFamily="18" charset="0"/>
              </a:rPr>
              <a:t>                                                                                                        </a:t>
            </a:r>
            <a:r>
              <a:rPr lang="ru-RU">
                <a:latin typeface="Cambria" pitchFamily="18" charset="0"/>
              </a:rPr>
              <a:t>(А.С. Пушкин,    )</a:t>
            </a:r>
          </a:p>
          <a:p>
            <a:endParaRPr lang="ru-RU" sz="2400">
              <a:latin typeface="Cambria" pitchFamily="18" charset="0"/>
            </a:endParaRPr>
          </a:p>
          <a:p>
            <a:endParaRPr lang="ru-RU" sz="2400">
              <a:latin typeface="Cambria" pitchFamily="18" charset="0"/>
            </a:endParaRPr>
          </a:p>
          <a:p>
            <a:endParaRPr lang="ru-RU" sz="2400">
              <a:latin typeface="Cambria" pitchFamily="18" charset="0"/>
            </a:endParaRPr>
          </a:p>
          <a:p>
            <a:endParaRPr lang="ru-RU" sz="2400">
              <a:latin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04925"/>
            <a:ext cx="4389438" cy="693102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286248" y="5143512"/>
            <a:ext cx="4857752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Важно прислушиваться к житейской мудрости старших.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28625" y="214313"/>
            <a:ext cx="871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 </a:t>
            </a:r>
            <a:r>
              <a:rPr lang="ru-RU" sz="2400" b="1" i="1">
                <a:solidFill>
                  <a:srgbClr val="3399FF"/>
                </a:solidFill>
                <a:latin typeface="Cambria" pitchFamily="18" charset="0"/>
              </a:rPr>
              <a:t>«Я женат и счастлив…. Это состояние для меня так ново, что, кажется, я переродился…»</a:t>
            </a:r>
          </a:p>
          <a:p>
            <a:r>
              <a:rPr lang="ru-RU" sz="2400">
                <a:latin typeface="Cambria" pitchFamily="18" charset="0"/>
              </a:rPr>
              <a:t>                                                               </a:t>
            </a:r>
          </a:p>
          <a:p>
            <a:r>
              <a:rPr lang="ru-RU" sz="2400">
                <a:latin typeface="Cambria" pitchFamily="18" charset="0"/>
              </a:rPr>
              <a:t>                                                               Теперь мила мне балалайка…</a:t>
            </a:r>
          </a:p>
          <a:p>
            <a:r>
              <a:rPr lang="ru-RU" sz="2400">
                <a:latin typeface="Cambria" pitchFamily="18" charset="0"/>
              </a:rPr>
              <a:t>                                                               Мой идеал теперь – хозяйка,</a:t>
            </a:r>
          </a:p>
          <a:p>
            <a:r>
              <a:rPr lang="ru-RU" sz="2400">
                <a:latin typeface="Cambria" pitchFamily="18" charset="0"/>
              </a:rPr>
              <a:t>                                                               Мои желания – покой,</a:t>
            </a:r>
          </a:p>
          <a:p>
            <a:r>
              <a:rPr lang="ru-RU" sz="2400">
                <a:latin typeface="Cambria" pitchFamily="18" charset="0"/>
              </a:rPr>
              <a:t>                                                               Да щей горшок…</a:t>
            </a:r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57892"/>
            <a:ext cx="892971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Любовь скрепляет семейный союз,  является основой крепкого Дома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4572000" y="2928938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3399FF"/>
                </a:solidFill>
                <a:latin typeface="Cambria" pitchFamily="18" charset="0"/>
              </a:rPr>
              <a:t> «…жёнка моя прелесть не по одной наружности…»</a:t>
            </a:r>
          </a:p>
          <a:p>
            <a:r>
              <a:rPr lang="ru-RU" sz="2400" b="1" i="1">
                <a:solidFill>
                  <a:srgbClr val="3399FF"/>
                </a:solidFill>
                <a:latin typeface="Cambria" pitchFamily="18" charset="0"/>
              </a:rPr>
              <a:t> «Гляделась ли ты в зеркало и уверилась ли ты, что с твоим лицом ничего       сравнить нельзя на свете – а душу твою люблю ещё более твоего лица.»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57313"/>
            <a:ext cx="42148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1897</TotalTime>
  <Words>203</Words>
  <Application>Microsoft Office PowerPoint</Application>
  <PresentationFormat>Экран (4:3)</PresentationFormat>
  <Paragraphs>73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</vt:lpstr>
      <vt:lpstr>Wingdings 2</vt:lpstr>
      <vt:lpstr>Perpetua</vt:lpstr>
      <vt:lpstr>Lucida Console</vt:lpstr>
      <vt:lpstr>Справедливость</vt:lpstr>
      <vt:lpstr>Справедливость</vt:lpstr>
      <vt:lpstr>Справедливость</vt:lpstr>
      <vt:lpstr>Справедливость</vt:lpstr>
      <vt:lpstr>Справедливость</vt:lpstr>
      <vt:lpstr>Слайд 1</vt:lpstr>
      <vt:lpstr>  Тема Дома в сказках А.С. Пушкина      </vt:lpstr>
      <vt:lpstr>Слайд 3</vt:lpstr>
      <vt:lpstr>Слайд 4</vt:lpstr>
      <vt:lpstr>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nadezhda.pronskaya</cp:lastModifiedBy>
  <cp:revision>237</cp:revision>
  <dcterms:created xsi:type="dcterms:W3CDTF">2010-08-14T10:23:45Z</dcterms:created>
  <dcterms:modified xsi:type="dcterms:W3CDTF">2011-04-04T15:14:13Z</dcterms:modified>
</cp:coreProperties>
</file>