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7" r:id="rId8"/>
    <p:sldId id="261" r:id="rId9"/>
    <p:sldId id="262" r:id="rId10"/>
    <p:sldId id="269" r:id="rId11"/>
    <p:sldId id="263" r:id="rId12"/>
    <p:sldId id="264" r:id="rId13"/>
    <p:sldId id="266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3C62AE-B5EB-4602-B689-F5316B5010C7}" type="datetimeFigureOut">
              <a:rPr lang="ru-RU" smtClean="0"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A14047-CD89-4F10-9F49-D8DBEEB494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etzflocke.de/files/atomium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cher.ru/art/chemistry/chemistry_cristalls2_files/kristal0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Железо и его соединения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1758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Железо не только основа всего мира, самый главный металл окружающей нас природы, оно – основа культуры и промышленности, оно – орудие войны и мирного труда. И трудно во всей таблице Менделеева найти другой элемент, который был бы так связан с прошлыми, настоящими и будущими судьбами человечества». 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                                                             А.Е. Ферсман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Химические свойства железа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Проверь правильность написания уравнений реакций:</a:t>
            </a:r>
            <a:endParaRPr lang="ru-RU" sz="64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3400" b="1" dirty="0"/>
              <a:t> </a:t>
            </a:r>
            <a:endParaRPr lang="ru-RU" sz="3400" dirty="0"/>
          </a:p>
          <a:p>
            <a:pPr marL="137160" lvl="0" indent="0">
              <a:buNone/>
            </a:pPr>
            <a:r>
              <a:rPr lang="en-US" sz="6400" b="1" dirty="0" smtClean="0"/>
              <a:t>      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. При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нагревании взаимодействует со многими неметаллами: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* с кислородом   3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+ 2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= 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* c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хлором           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2Fe + 3Cl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=  2FeCl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* c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серой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                Fe + S  =   </a:t>
            </a:r>
            <a:r>
              <a:rPr lang="en-US" sz="6400" b="1" dirty="0" err="1" smtClean="0">
                <a:solidFill>
                  <a:schemeClr val="bg2">
                    <a:lumMod val="50000"/>
                  </a:schemeClr>
                </a:solidFill>
              </a:rPr>
              <a:t>FeS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* c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азотом              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 + N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= 2FeN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 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. Пары воды разлагаются раскаленным железом: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                              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3Fe + 4H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O = Fe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+ 4H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3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. Разбавленные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HCL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растворяют железо</a:t>
            </a: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6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Fe + H</a:t>
            </a:r>
            <a:r>
              <a:rPr lang="en-US" sz="64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en-US" sz="6400" b="1" baseline="-25000" dirty="0" smtClean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= FeSO</a:t>
            </a:r>
            <a:r>
              <a:rPr lang="en-US" sz="6400" b="1" baseline="-250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 + H</a:t>
            </a:r>
            <a:r>
              <a:rPr lang="en-US" sz="6400" b="1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6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 + 2HCl    = FeCl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+ H</a:t>
            </a:r>
            <a:r>
              <a:rPr lang="en-US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   С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концентрированными азотной и серной кислотами не </a:t>
            </a: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реагирует</a:t>
            </a:r>
          </a:p>
          <a:p>
            <a:pPr marL="137160" lvl="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(покрывается защитной пленкой нерастворимых соединений).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 4. При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нагревании реакция с концентрированной серной кислотой идет по уравнению: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+ 6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 = 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+ 3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+ 6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   5. Взаимодействует 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с солями: 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         Fe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en-US" sz="6400" b="1" dirty="0" err="1">
                <a:solidFill>
                  <a:schemeClr val="bg2">
                    <a:lumMod val="50000"/>
                  </a:schemeClr>
                </a:solidFill>
              </a:rPr>
              <a:t>CuCl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en-US" sz="6400" b="1" dirty="0" err="1">
                <a:solidFill>
                  <a:schemeClr val="bg2">
                    <a:lumMod val="50000"/>
                  </a:schemeClr>
                </a:solidFill>
              </a:rPr>
              <a:t>FeCl</a:t>
            </a:r>
            <a:r>
              <a:rPr lang="ru-RU" sz="6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6400" b="1" dirty="0">
                <a:solidFill>
                  <a:schemeClr val="bg2">
                    <a:lumMod val="50000"/>
                  </a:schemeClr>
                </a:solidFill>
              </a:rPr>
              <a:t>  + </a:t>
            </a:r>
            <a:r>
              <a:rPr lang="en-US" sz="6400" b="1" dirty="0">
                <a:solidFill>
                  <a:schemeClr val="bg2">
                    <a:lumMod val="50000"/>
                  </a:schemeClr>
                </a:solidFill>
              </a:rPr>
              <a:t>Cu</a:t>
            </a:r>
            <a:endParaRPr lang="ru-RU" sz="6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6400" b="1" dirty="0"/>
              <a:t> </a:t>
            </a:r>
            <a:endParaRPr lang="ru-RU" sz="6400" dirty="0"/>
          </a:p>
          <a:p>
            <a:pPr marL="137160" indent="0">
              <a:buNone/>
            </a:pPr>
            <a:r>
              <a:rPr lang="ru-RU" sz="6400" b="1" dirty="0"/>
              <a:t> </a:t>
            </a:r>
            <a:endParaRPr lang="ru-RU" sz="6400" dirty="0"/>
          </a:p>
          <a:p>
            <a:pPr marL="137160" indent="0">
              <a:buNone/>
            </a:pPr>
            <a:r>
              <a:rPr lang="ru-RU" sz="6400" b="1" dirty="0"/>
              <a:t> </a:t>
            </a:r>
            <a:endParaRPr lang="ru-RU" sz="64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chemistry-chemists.com/Video/Fe-Fire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367240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5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Соединения железа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18864"/>
              </p:ext>
            </p:extLst>
          </p:nvPr>
        </p:nvGraphicFramePr>
        <p:xfrm>
          <a:off x="1115617" y="1956498"/>
          <a:ext cx="7056784" cy="4819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34490"/>
                <a:gridCol w="412229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0" algn="l"/>
                          <a:tab pos="2969895" algn="ctr"/>
                        </a:tabLst>
                      </a:pPr>
                      <a:r>
                        <a:rPr lang="ru-RU" sz="1200" dirty="0">
                          <a:effectLst/>
                        </a:rPr>
                        <a:t>		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СОЕДИНЕНИЯ ЖЕЛЕЗА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+2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+3</a:t>
                      </a:r>
                      <a:endParaRPr lang="ru-RU" sz="16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ОКСИДЫ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FeO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– основный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–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слабо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амфотерный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Общие свойства: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1. Не растворяются в воде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2. Реагируют с кислотами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FeO+2HCl=FeCl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FeO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+ 2H</a:t>
                      </a:r>
                      <a:r>
                        <a:rPr lang="en-US" sz="1400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= Fe</a:t>
                      </a:r>
                      <a:r>
                        <a:rPr lang="en-US" sz="1400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2+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+ 6HCl = 2FeCl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+3H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+ 6H</a:t>
                      </a:r>
                      <a:r>
                        <a:rPr lang="en-US" sz="1400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= 2Fe</a:t>
                      </a:r>
                      <a:r>
                        <a:rPr lang="en-US" sz="1400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3+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+ 3H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3. Реагируют с кислотными  оксидами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FeO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+ SO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FeSO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r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+ 3SO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Fe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(SO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	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13125" algn="r"/>
                        </a:tabLs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4. Реагируют с восстановителями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Fe0 + 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= Fe + H</a:t>
                      </a:r>
                      <a:r>
                        <a:rPr lang="en-US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+ 3H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= 2Fe + 3H</a:t>
                      </a:r>
                      <a:r>
                        <a:rPr lang="en-US" sz="1400" baseline="-25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Различия: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Неустойчивые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соединения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Реагируют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 щелочами: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+2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NaOH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sym typeface="Wingdings"/>
                        </a:rPr>
                        <a:t>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NaFeO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ru-RU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de-DE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de-DE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+2KOH+3H</a:t>
                      </a:r>
                      <a:r>
                        <a:rPr lang="de-DE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O=2K[</a:t>
                      </a:r>
                      <a:r>
                        <a:rPr lang="de-DE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(OH)</a:t>
                      </a:r>
                      <a:r>
                        <a:rPr lang="de-DE" sz="1400" baseline="-25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de-DE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Соединения железа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16378"/>
              </p:ext>
            </p:extLst>
          </p:nvPr>
        </p:nvGraphicFramePr>
        <p:xfrm>
          <a:off x="755576" y="1772816"/>
          <a:ext cx="7560840" cy="46436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0024"/>
                <a:gridCol w="3780816"/>
              </a:tblGrid>
              <a:tr h="759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/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Гидроксиды железа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основный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– слабо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амфотерный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Общие свойства: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1.Реагируют с кислотами: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OH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+2</a:t>
                      </a:r>
                      <a:r>
                        <a:rPr lang="en-U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HCl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=</a:t>
                      </a:r>
                      <a:r>
                        <a:rPr lang="en-U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FeCl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OH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ru-RU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=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2+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2.При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ru-RU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 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разлагаются: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= </a:t>
                      </a:r>
                      <a:r>
                        <a:rPr lang="en-US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FeO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+ H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Реагируют с кислотами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+3HCl=FeCl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+3H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+ 3H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= Fe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3+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+ 3H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При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разлагаются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= Fe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+ 3H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Различия: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Окисляется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на воздухе: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OH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=4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OH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Реагируют </a:t>
                      </a:r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с щелочами: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(OH)</a:t>
                      </a:r>
                      <a:r>
                        <a:rPr lang="de-DE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+KOH=K[</a:t>
                      </a:r>
                      <a:r>
                        <a:rPr lang="de-DE" sz="16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</a:t>
                      </a: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(OH)</a:t>
                      </a:r>
                      <a:r>
                        <a:rPr lang="de-DE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de-DE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 OH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= [Fe(OH)</a:t>
                      </a:r>
                      <a:r>
                        <a:rPr lang="en-US" sz="16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]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587467"/>
            <a:ext cx="84390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Применение соединений железа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2900" b="1" dirty="0" err="1" smtClean="0">
                <a:solidFill>
                  <a:schemeClr val="bg2">
                    <a:lumMod val="50000"/>
                  </a:schemeClr>
                </a:solidFill>
              </a:rPr>
              <a:t>FeSO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 * 7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 – железный купорос; применяется в текстильной промышленности при крашении тканей, в сельском хозяйстве для протравы семян и борьбы с вредителями сельского хозяйства, получение чернила</a:t>
            </a: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2900" b="1" dirty="0" err="1">
                <a:solidFill>
                  <a:schemeClr val="bg2">
                    <a:lumMod val="50000"/>
                  </a:schemeClr>
                </a:solidFill>
              </a:rPr>
              <a:t>FeCl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 – хлорид железа (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); применяется для получения  чистого железа, компонент антианемических препаратов, катализатор в органическом синтезе</a:t>
            </a: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2900" b="1" dirty="0" err="1">
                <a:solidFill>
                  <a:schemeClr val="bg2">
                    <a:lumMod val="50000"/>
                  </a:schemeClr>
                </a:solidFill>
              </a:rPr>
              <a:t>FeCl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 – хлорид железа (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); применяется в технике как окислитель в производстве органических красителей, в текстильной промышленности – для протравки тканей при подготовке их к окраске, в медицине как кровоостанавливающее средство, компонент тонирующих растворов в фотографии, коагулянт при очистке воды, для определения фенолов</a:t>
            </a: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 – сульфат железа (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); применяется как химический реактив при гидрометаллургической переработке медных руд, как коагулянт при очистке сточных вод, для получения квасцов, пигмента 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sz="29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900" b="1" dirty="0">
                <a:solidFill>
                  <a:schemeClr val="bg2">
                    <a:lumMod val="50000"/>
                  </a:schemeClr>
                </a:solidFill>
              </a:rPr>
              <a:t>.   </a:t>
            </a:r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73630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asher.ru/img/rpg/equipment/material/I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8" y="1700808"/>
            <a:ext cx="283031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Конструирование текста: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i="1" dirty="0">
                <a:solidFill>
                  <a:schemeClr val="bg2">
                    <a:lumMod val="50000"/>
                  </a:schemeClr>
                </a:solidFill>
              </a:rPr>
              <a:t>Задание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: Из предложенных формул соединений составьте генетический ряд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3600" baseline="30000" dirty="0">
                <a:solidFill>
                  <a:schemeClr val="bg2">
                    <a:lumMod val="50000"/>
                  </a:schemeClr>
                </a:solidFill>
              </a:rPr>
              <a:t>+2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(для первого варианта) и генетический ряд 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3600" baseline="30000" dirty="0">
                <a:solidFill>
                  <a:schemeClr val="bg2">
                    <a:lumMod val="50000"/>
                  </a:schemeClr>
                </a:solidFill>
              </a:rPr>
              <a:t>+2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(для второго варианта).</a:t>
            </a: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Fe(OH)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, Fe, Fe(OH)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, FeCl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, Fe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, FeCl</a:t>
            </a:r>
            <a:r>
              <a:rPr lang="en-US" sz="36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FeO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Запишите уравнения реакций к этим </a:t>
            </a:r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цепочкам превращений.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1. Написать 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уравнения химических   реакций, с помощью которых можно осуществить следующие реакции: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Fe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FeCl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Fe(OH)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Fe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Fe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  FeSO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ru-RU" sz="3400" b="1" baseline="-25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34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Fe(OH)</a:t>
            </a:r>
            <a:r>
              <a:rPr lang="en-US" sz="3400" b="1" baseline="-25000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bg2">
                    <a:lumMod val="50000"/>
                  </a:schemeClr>
                </a:solidFill>
              </a:rPr>
              <a:t>FeO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Fe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en-US" sz="3400" b="1" baseline="-25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3400" b="1" dirty="0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sz="3400" b="1" baseline="-250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sz="3400" b="1" baseline="-25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2. Написать 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уравнения реакций ступенчатого гидролиза раствора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37160" lvl="0" indent="0">
              <a:buNone/>
            </a:pP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3. В 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уравнении химической реакции расставить коэффициенты методом электронного баланса: </a:t>
            </a:r>
            <a:endParaRPr lang="ru-RU" sz="3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Fe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KOH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KNO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 K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400" b="1" dirty="0" err="1">
                <a:solidFill>
                  <a:schemeClr val="bg2">
                    <a:lumMod val="50000"/>
                  </a:schemeClr>
                </a:solidFill>
              </a:rPr>
              <a:t>FeO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KNO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3400" b="1" dirty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ru-RU" sz="3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3100" b="1" dirty="0"/>
              <a:t> </a:t>
            </a:r>
            <a:endParaRPr lang="ru-RU" sz="3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Внимание посетителей Всемирной промышленной выставки в 1958г в Брюсселе привлекло здание </a:t>
            </a:r>
            <a:r>
              <a:rPr lang="ru-RU" sz="1600" dirty="0" err="1">
                <a:solidFill>
                  <a:srgbClr val="FF0000"/>
                </a:solidFill>
                <a:effectLst/>
              </a:rPr>
              <a:t>Атомиума</a:t>
            </a:r>
            <a:r>
              <a:rPr lang="ru-RU" sz="1600" dirty="0">
                <a:solidFill>
                  <a:srgbClr val="FF0000"/>
                </a:solidFill>
                <a:effectLst/>
              </a:rPr>
              <a:t>.  Девять громадных, диаметром 18 метров, металлических шаров,  как бы парили в воздухе: восемь по вершинам куба, девятый в центре. Это была модель элементарной ячейки кристаллического альфа-железа, увеличенная в 165 млрд. раз.</a:t>
            </a:r>
            <a:br>
              <a:rPr lang="ru-RU" sz="1600" dirty="0">
                <a:solidFill>
                  <a:srgbClr val="FF0000"/>
                </a:solidFill>
                <a:effectLst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Картинка 1 из 375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Нахождение </a:t>
            </a:r>
            <a:r>
              <a:rPr lang="ru-RU" b="1" dirty="0">
                <a:solidFill>
                  <a:srgbClr val="FFC000"/>
                </a:solidFill>
              </a:rPr>
              <a:t>железа в природе.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Физические свойства железа. </a:t>
            </a:r>
            <a:endParaRPr lang="ru-RU" b="1" dirty="0" smtClean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Природные соединения </a:t>
            </a:r>
            <a:r>
              <a:rPr lang="ru-RU" b="1" dirty="0">
                <a:solidFill>
                  <a:srgbClr val="FFC000"/>
                </a:solidFill>
              </a:rPr>
              <a:t>железа.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Положение атома железа в периодической системе и строение атома.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Химические свойства железа.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Свойства соединений </a:t>
            </a:r>
            <a:r>
              <a:rPr lang="en-US" b="1" dirty="0">
                <a:solidFill>
                  <a:srgbClr val="FFC000"/>
                </a:solidFill>
              </a:rPr>
              <a:t>Fe</a:t>
            </a:r>
            <a:r>
              <a:rPr lang="ru-RU" b="1" baseline="30000" dirty="0">
                <a:solidFill>
                  <a:srgbClr val="FFC000"/>
                </a:solidFill>
              </a:rPr>
              <a:t>+2 </a:t>
            </a:r>
            <a:r>
              <a:rPr lang="ru-RU" b="1" dirty="0">
                <a:solidFill>
                  <a:srgbClr val="FFC000"/>
                </a:solidFill>
              </a:rPr>
              <a:t> и  </a:t>
            </a:r>
            <a:r>
              <a:rPr lang="en-US" b="1" dirty="0">
                <a:solidFill>
                  <a:srgbClr val="FFC000"/>
                </a:solidFill>
              </a:rPr>
              <a:t>Fe</a:t>
            </a:r>
            <a:r>
              <a:rPr lang="ru-RU" b="1" baseline="30000" dirty="0">
                <a:solidFill>
                  <a:srgbClr val="FFC000"/>
                </a:solidFill>
              </a:rPr>
              <a:t>+3</a:t>
            </a:r>
            <a:r>
              <a:rPr lang="ru-RU" b="1" dirty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Качественные реакции на </a:t>
            </a:r>
            <a:r>
              <a:rPr lang="en-US" b="1" dirty="0">
                <a:solidFill>
                  <a:srgbClr val="FFC000"/>
                </a:solidFill>
              </a:rPr>
              <a:t>Fe</a:t>
            </a:r>
            <a:r>
              <a:rPr lang="ru-RU" b="1" baseline="30000" dirty="0">
                <a:solidFill>
                  <a:srgbClr val="FFC000"/>
                </a:solidFill>
              </a:rPr>
              <a:t>+2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en-US" b="1" dirty="0">
                <a:solidFill>
                  <a:srgbClr val="FFC000"/>
                </a:solidFill>
              </a:rPr>
              <a:t>Fe</a:t>
            </a:r>
            <a:r>
              <a:rPr lang="ru-RU" b="1" baseline="30000" dirty="0">
                <a:solidFill>
                  <a:srgbClr val="FFC000"/>
                </a:solidFill>
              </a:rPr>
              <a:t>+3</a:t>
            </a:r>
            <a:r>
              <a:rPr lang="ru-RU" b="1" dirty="0">
                <a:solidFill>
                  <a:srgbClr val="FFC000"/>
                </a:solidFill>
              </a:rPr>
              <a:t>. Лабораторная работа.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Заключение</a:t>
            </a:r>
            <a:r>
              <a:rPr lang="ru-RU" b="1" dirty="0">
                <a:solidFill>
                  <a:srgbClr val="FFC000"/>
                </a:solidFill>
              </a:rPr>
              <a:t>. Подведение итогов урока.</a:t>
            </a:r>
            <a:endParaRPr lang="ru-RU" dirty="0">
              <a:solidFill>
                <a:srgbClr val="FFC000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b="1" dirty="0">
                <a:solidFill>
                  <a:srgbClr val="FFC000"/>
                </a:solidFill>
              </a:rPr>
              <a:t>Домашнее задание.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Важнейшие природные соединения железа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58533"/>
              </p:ext>
            </p:extLst>
          </p:nvPr>
        </p:nvGraphicFramePr>
        <p:xfrm>
          <a:off x="1547664" y="2395537"/>
          <a:ext cx="6653649" cy="42018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1554"/>
                <a:gridCol w="1719201"/>
                <a:gridCol w="1439040"/>
                <a:gridCol w="1913854"/>
              </a:tblGrid>
              <a:tr h="7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Название минерала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Химическая формула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Содержание железа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(в 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Важнейшие месторождения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Магнитный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железняк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(магнетит)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en-US" sz="1800" b="1" baseline="-25000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</a:t>
                      </a:r>
                      <a:r>
                        <a:rPr lang="en-US" sz="1800" b="1" dirty="0">
                          <a:effectLst/>
                        </a:rPr>
                        <a:t> 72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Ю. Урал, Магнитогорск, КМА, Кольский п-ов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Красный железняк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(гематит)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ru-RU" sz="1800" b="1" baseline="-25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до 65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Кривой рог, Сев. Урал, КМА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Бурый железняк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(лимонит)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Fe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r>
                        <a:rPr lang="ru-RU" sz="1800" b="1" baseline="-25000" dirty="0">
                          <a:effectLst/>
                        </a:rPr>
                        <a:t>3</a:t>
                      </a:r>
                      <a:r>
                        <a:rPr lang="ru-RU" sz="1800" b="1" dirty="0">
                          <a:effectLst/>
                        </a:rPr>
                        <a:t>*3</a:t>
                      </a:r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en-US" sz="1800" b="1" dirty="0">
                          <a:effectLst/>
                        </a:rPr>
                        <a:t>O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 60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Керчь,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Ю. Урал, Карелия, Липецкая и Тульская обл.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Шпатовый железняк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(сидерит)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FeCO</a:t>
                      </a:r>
                      <a:r>
                        <a:rPr lang="en-US" sz="1800" b="1" baseline="-25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 35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Ю. Урал, КМА, Керчь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Серный колчедан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(пирит)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FeS</a:t>
                      </a:r>
                      <a:r>
                        <a:rPr lang="ru-RU" sz="1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до 47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Урал, Алтай,  Закавказье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60290" y="2257039"/>
            <a:ext cx="2904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700808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     Большинство минералов железа имеют красно-бурый цвет, на долю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 производства железа приходится 90% мирового производства металлов.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Это интересно!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 глубокой древности люди познакомились с железом, которое содержится в метеоритах. Египтяне называли этот металл небесным, а Греки и жители Северного Кавказа – звездным. 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  Метеоритное железо ценилось гораздо выше золота. Железные украшения носили в то время самые знатные и богатые люди.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 descr="http://enigma-project.ru/wp-content/uploads/2010/02/meteorit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1764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4" y="3717032"/>
            <a:ext cx="4124682" cy="30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Физические свойства железа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Чистое железо — серебристо-белый металл, быстро тускнеющий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 влажном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воздухе или в воде, содержащей кислород.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Железо пластично, легко подвергается ковке и прокатке, температура плавления 1539°С. Обладает сильными магнитными свойствами (ферромагнетик), хорошей тепло- и электропроводностью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6309320"/>
            <a:ext cx="242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Делийская колонна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Кристаллическая решетка железа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Объемно-центрированная кубическая решетка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Гранецентрированная кубическая решетка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Объект 9" descr="http://audos.narod.ru/photo/711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5431"/>
            <a:ext cx="2520280" cy="176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Картинка 4 из 91">
            <a:hlinkClick r:id="rId3" tgtFrame="_blank"/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94475"/>
            <a:ext cx="2267306" cy="17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3568" y="5085184"/>
            <a:ext cx="7402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 абсолютного нуля до 910 градусов устойчива альфа-модификация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объемно-центрированной решетки. От 910 до 1400 градусов С устойчива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гамма-модификация гранецентрированной решетки.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Строение атома железа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baseline="-25000" dirty="0"/>
              <a:t>26</a:t>
            </a:r>
            <a:r>
              <a:rPr lang="en-US" b="1" dirty="0"/>
              <a:t>Fe</a:t>
            </a:r>
            <a:r>
              <a:rPr lang="ru-RU" b="1" dirty="0"/>
              <a:t>  )  )  )  )    </a:t>
            </a:r>
            <a:r>
              <a:rPr lang="en-US" b="1" dirty="0"/>
              <a:t>d</a:t>
            </a:r>
            <a:r>
              <a:rPr lang="ru-RU" b="1" dirty="0"/>
              <a:t> – элемент </a:t>
            </a:r>
            <a:r>
              <a:rPr lang="en-US" b="1" dirty="0"/>
              <a:t>VIII</a:t>
            </a:r>
            <a:r>
              <a:rPr lang="ru-RU" b="1" dirty="0"/>
              <a:t>-В  группы, </a:t>
            </a:r>
            <a:endParaRPr lang="ru-RU" b="1" dirty="0" smtClean="0"/>
          </a:p>
          <a:p>
            <a:pPr marL="13716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2   </a:t>
            </a:r>
            <a:r>
              <a:rPr lang="ru-RU" sz="2000" b="1" dirty="0"/>
              <a:t>8  </a:t>
            </a:r>
            <a:r>
              <a:rPr lang="ru-RU" sz="2000" b="1" dirty="0" smtClean="0"/>
              <a:t>14  2            </a:t>
            </a:r>
            <a:r>
              <a:rPr lang="ru-RU" b="1" dirty="0" smtClean="0"/>
              <a:t>А</a:t>
            </a:r>
            <a:r>
              <a:rPr lang="en-US" b="1" dirty="0"/>
              <a:t>r</a:t>
            </a:r>
            <a:r>
              <a:rPr lang="ru-RU" b="1" dirty="0"/>
              <a:t> = 56                </a:t>
            </a:r>
            <a:r>
              <a:rPr lang="ru-RU" b="1" dirty="0" smtClean="0"/>
              <a:t>                    </a:t>
            </a:r>
          </a:p>
          <a:p>
            <a:endParaRPr lang="ru-RU" b="1" dirty="0"/>
          </a:p>
          <a:p>
            <a:pPr marL="137160" indent="0">
              <a:buNone/>
            </a:pPr>
            <a:r>
              <a:rPr lang="ru-RU" b="1" dirty="0" smtClean="0"/>
              <a:t>   </a:t>
            </a:r>
            <a:r>
              <a:rPr lang="en-US" b="1" dirty="0" smtClean="0"/>
              <a:t>1s</a:t>
            </a:r>
            <a:r>
              <a:rPr lang="en-US" b="1" baseline="30000" dirty="0" smtClean="0"/>
              <a:t>2</a:t>
            </a:r>
            <a:r>
              <a:rPr lang="en-US" b="1" dirty="0" smtClean="0"/>
              <a:t>2s</a:t>
            </a:r>
            <a:r>
              <a:rPr lang="en-US" b="1" baseline="30000" dirty="0" smtClean="0"/>
              <a:t>2</a:t>
            </a:r>
            <a:r>
              <a:rPr lang="en-US" b="1" dirty="0" smtClean="0"/>
              <a:t>2p</a:t>
            </a:r>
            <a:r>
              <a:rPr lang="en-US" b="1" baseline="30000" dirty="0" smtClean="0"/>
              <a:t>6</a:t>
            </a:r>
            <a:r>
              <a:rPr lang="en-US" b="1" dirty="0" smtClean="0"/>
              <a:t>3s</a:t>
            </a:r>
            <a:r>
              <a:rPr lang="en-US" b="1" baseline="30000" dirty="0" smtClean="0"/>
              <a:t>2</a:t>
            </a:r>
            <a:r>
              <a:rPr lang="en-US" b="1" dirty="0" smtClean="0"/>
              <a:t>3p</a:t>
            </a:r>
            <a:r>
              <a:rPr lang="en-US" b="1" baseline="30000" dirty="0" smtClean="0"/>
              <a:t>6</a:t>
            </a:r>
            <a:r>
              <a:rPr lang="en-US" b="1" dirty="0" smtClean="0"/>
              <a:t>3d</a:t>
            </a:r>
            <a:r>
              <a:rPr lang="en-US" b="1" baseline="30000" dirty="0" smtClean="0"/>
              <a:t>6</a:t>
            </a:r>
            <a:r>
              <a:rPr lang="en-US" b="1" dirty="0" smtClean="0"/>
              <a:t>4s</a:t>
            </a:r>
            <a:r>
              <a:rPr lang="en-US" b="1" baseline="30000" dirty="0" smtClean="0"/>
              <a:t>2            </a:t>
            </a:r>
            <a:endParaRPr lang="ru-RU" dirty="0"/>
          </a:p>
          <a:p>
            <a:pPr marL="137160" indent="0">
              <a:buNone/>
            </a:pPr>
            <a:r>
              <a:rPr lang="ru-RU" b="1" dirty="0"/>
              <a:t> 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      </a:t>
            </a: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28960"/>
              </p:ext>
            </p:extLst>
          </p:nvPr>
        </p:nvGraphicFramePr>
        <p:xfrm>
          <a:off x="467543" y="4653136"/>
          <a:ext cx="7632848" cy="1368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6132"/>
                <a:gridCol w="865102"/>
                <a:gridCol w="800501"/>
                <a:gridCol w="800501"/>
                <a:gridCol w="800501"/>
                <a:gridCol w="800501"/>
                <a:gridCol w="1089805"/>
                <a:gridCol w="1089805"/>
              </a:tblGrid>
              <a:tr h="6834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                                  </a:t>
                      </a:r>
                      <a:r>
                        <a:rPr lang="en-US" sz="3600" dirty="0" smtClean="0">
                          <a:effectLst/>
                        </a:rPr>
                        <a:t>Fe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4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↑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46388" y="3835013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4482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</a:rPr>
              <a:t>Закончить уравнения реакций подтверждающие химические свойства железа и его соединений:</a:t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1. Железо при нагревании реагируют с неметаллами: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*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серой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* с хлором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Fe + Cl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 </a:t>
            </a: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*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азотом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       * c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кислородом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Fe + O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2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</a:t>
            </a: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Пары воды разлагаются раскаленным железом: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Fe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+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ru-RU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3. Разбавленные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HCL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ru-RU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ru-RU" b="1" baseline="-25000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растворяют железо.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Fe 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HCl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При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нагревании реакция с концентрированной серной кислотой идет по уравнению: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Fe  +  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Fe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(SO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+  SO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+  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(Расставить коэффициенты методом электронного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баланса).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1106</Words>
  <Application>Microsoft Office PowerPoint</Application>
  <PresentationFormat>Экран (4:3)</PresentationFormat>
  <Paragraphs>189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Железо и его соединения</vt:lpstr>
      <vt:lpstr>Внимание посетителей Всемирной промышленной выставки в 1958г в Брюсселе привлекло здание Атомиума.  Девять громадных, диаметром 18 метров, металлических шаров,  как бы парили в воздухе: восемь по вершинам куба, девятый в центре. Это была модель элементарной ячейки кристаллического альфа-железа, увеличенная в 165 млрд. раз. </vt:lpstr>
      <vt:lpstr>План урока</vt:lpstr>
      <vt:lpstr>Важнейшие природные соединения железа</vt:lpstr>
      <vt:lpstr>Это интересно!</vt:lpstr>
      <vt:lpstr>Физические свойства железа</vt:lpstr>
      <vt:lpstr>Кристаллическая решетка железа</vt:lpstr>
      <vt:lpstr>Строение атома железа</vt:lpstr>
      <vt:lpstr>Закончить уравнения реакций подтверждающие химические свойства железа и его соединений: </vt:lpstr>
      <vt:lpstr>Химические свойства железа</vt:lpstr>
      <vt:lpstr>Соединения железа</vt:lpstr>
      <vt:lpstr>Соединения железа</vt:lpstr>
      <vt:lpstr>Применение соединений железа</vt:lpstr>
      <vt:lpstr>Конструирование текста: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Железо и его соединения</dc:title>
  <dc:creator>Оганов</dc:creator>
  <cp:lastModifiedBy>Оганов</cp:lastModifiedBy>
  <cp:revision>42</cp:revision>
  <dcterms:created xsi:type="dcterms:W3CDTF">2011-01-05T09:49:14Z</dcterms:created>
  <dcterms:modified xsi:type="dcterms:W3CDTF">2011-01-16T11:25:36Z</dcterms:modified>
</cp:coreProperties>
</file>