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8" r:id="rId5"/>
    <p:sldId id="267" r:id="rId6"/>
    <p:sldId id="262" r:id="rId7"/>
    <p:sldId id="263" r:id="rId8"/>
    <p:sldId id="264" r:id="rId9"/>
    <p:sldId id="270" r:id="rId10"/>
    <p:sldId id="257" r:id="rId11"/>
    <p:sldId id="258" r:id="rId12"/>
    <p:sldId id="259" r:id="rId13"/>
    <p:sldId id="261" r:id="rId14"/>
    <p:sldId id="260"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7" d="100"/>
          <a:sy n="77" d="100"/>
        </p:scale>
        <p:origin x="-13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E15433-817C-445D-976F-730EA7A30F5A}" type="datetimeFigureOut">
              <a:rPr lang="ru-RU" smtClean="0"/>
              <a:pPr/>
              <a:t>17.01.2011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60A056-F255-4601-ABF8-01E41D1D7C0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15433-817C-445D-976F-730EA7A30F5A}" type="datetimeFigureOut">
              <a:rPr lang="ru-RU" smtClean="0"/>
              <a:pPr/>
              <a:t>17.01.2011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0A056-F255-4601-ABF8-01E41D1D7C0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blogimages.seniorennet.be/luisterverhalen/507819-3514b9ea9762927577a24b43cb3ad8ad.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http://skisport.narod.ru/article/images/techn15_31.gif" TargetMode="External"/><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59.radikal.ru/i164/1001/c5/b7e9c4cf5836.jpg" TargetMode="External"/><Relationship Id="rId3" Type="http://schemas.openxmlformats.org/officeDocument/2006/relationships/image" Target="../media/image15.jpeg"/><Relationship Id="rId7" Type="http://schemas.openxmlformats.org/officeDocument/2006/relationships/image" Target="../media/image17.jpeg"/><Relationship Id="rId2" Type="http://schemas.openxmlformats.org/officeDocument/2006/relationships/hyperlink" Target="http://newsimg.bbc.co.uk/media/images/41240000/jpg/_41240524_ski.jpg" TargetMode="External"/><Relationship Id="rId1" Type="http://schemas.openxmlformats.org/officeDocument/2006/relationships/slideLayout" Target="../slideLayouts/slideLayout2.xml"/><Relationship Id="rId6" Type="http://schemas.openxmlformats.org/officeDocument/2006/relationships/hyperlink" Target="http://img1.liveinternet.ru/images/attach/b/1/6831/6831947_599061.jpg" TargetMode="External"/><Relationship Id="rId11" Type="http://schemas.openxmlformats.org/officeDocument/2006/relationships/image" Target="../media/image19.jpeg"/><Relationship Id="rId5" Type="http://schemas.openxmlformats.org/officeDocument/2006/relationships/image" Target="../media/image16.jpeg"/><Relationship Id="rId10" Type="http://schemas.openxmlformats.org/officeDocument/2006/relationships/hyperlink" Target="http://img.rodgor.ru/foto_src/730cfb69fb6d3c29c1180343b2d0206a.jpg" TargetMode="External"/><Relationship Id="rId4" Type="http://schemas.openxmlformats.org/officeDocument/2006/relationships/hyperlink" Target="http://www.mr7.ru/netcat_files/880/668/vylegzhanin__580_no.jpg" TargetMode="External"/><Relationship Id="rId9"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dryicons.com/files/graphics_previews/winter_background.jp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dryicons.com/files/graphics_previews/winter_background.jpg"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uraldaily.ru/sites/default/files/imagecache/main250/%D0%9B%D1%8B%D0%B6%D0%BD%D0%B8%D0%BA.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a.dryicons.com/files/graphics_previews/winter_background.jpg"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053.radikal.ru/1003/ae/bb92e377f725.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in-pic" descr="Картинка 444 из 64000">
            <a:hlinkClick r:id="rId2" tgtFrame="_blank"/>
          </p:cNvPr>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357158" y="1"/>
            <a:ext cx="8101042" cy="1571612"/>
          </a:xfrm>
        </p:spPr>
        <p:txBody>
          <a:bodyPr>
            <a:noAutofit/>
          </a:bodyPr>
          <a:lstStyle/>
          <a:p>
            <a:r>
              <a:rPr lang="ru-RU" sz="6000" b="1" i="1" dirty="0" smtClean="0">
                <a:solidFill>
                  <a:srgbClr val="FF0000"/>
                </a:solidFill>
              </a:rPr>
              <a:t>ЛЫЖНАЯ ПОДГОТОВКА</a:t>
            </a:r>
            <a:endParaRPr lang="ru-RU" sz="6000" b="1"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alpha val="56000"/>
          </a:srgbClr>
        </a:solidFill>
        <a:effectLst/>
      </p:bgPr>
    </p:bg>
    <p:spTree>
      <p:nvGrpSpPr>
        <p:cNvPr id="1" name=""/>
        <p:cNvGrpSpPr/>
        <p:nvPr/>
      </p:nvGrpSpPr>
      <p:grpSpPr>
        <a:xfrm>
          <a:off x="0" y="0"/>
          <a:ext cx="0" cy="0"/>
          <a:chOff x="0" y="0"/>
          <a:chExt cx="0" cy="0"/>
        </a:xfrm>
      </p:grpSpPr>
      <p:pic>
        <p:nvPicPr>
          <p:cNvPr id="4" name="Рисунок 3" descr="http://foto.ngs.ru/albums/userpics/23589/IMG_2571.JPG"/>
          <p:cNvPicPr/>
          <p:nvPr/>
        </p:nvPicPr>
        <p:blipFill>
          <a:blip r:embed="rId2"/>
          <a:srcRect/>
          <a:stretch>
            <a:fillRect/>
          </a:stretch>
        </p:blipFill>
        <p:spPr bwMode="auto">
          <a:xfrm>
            <a:off x="1357290" y="500042"/>
            <a:ext cx="6057904" cy="4572032"/>
          </a:xfrm>
          <a:prstGeom prst="rect">
            <a:avLst/>
          </a:prstGeom>
          <a:noFill/>
          <a:ln w="9525">
            <a:noFill/>
            <a:miter lim="800000"/>
            <a:headEnd/>
            <a:tailEnd/>
          </a:ln>
        </p:spPr>
      </p:pic>
      <p:sp>
        <p:nvSpPr>
          <p:cNvPr id="5" name="Прямоугольник 4"/>
          <p:cNvSpPr/>
          <p:nvPr/>
        </p:nvSpPr>
        <p:spPr>
          <a:xfrm>
            <a:off x="0" y="5072074"/>
            <a:ext cx="9144000" cy="2031325"/>
          </a:xfrm>
          <a:prstGeom prst="rect">
            <a:avLst/>
          </a:prstGeom>
        </p:spPr>
        <p:txBody>
          <a:bodyPr wrap="square">
            <a:spAutoFit/>
          </a:bodyPr>
          <a:lstStyle/>
          <a:p>
            <a:r>
              <a:rPr lang="ru-RU" dirty="0"/>
              <a:t>Теперь основная стойка лыжника. Ноги слегка согните в коленях, а тело наклоните вперёд. Не отрывая лыж от снега, сделайте скользящее движение вперёд правой ногой, перенеся всю тяжесть тела на неё. Как только почувствуете, что правая лыжа останавливается, сделайте то же движение левой ногой. Чем сильнее будет толчок, тем длительнее будет скольжение.</a:t>
            </a:r>
            <a:br>
              <a:rPr lang="ru-RU" dirty="0"/>
            </a:br>
            <a:r>
              <a:rPr lang="ru-RU" dirty="0"/>
              <a:t/>
            </a:r>
            <a:br>
              <a:rPr lang="ru-RU" dirty="0"/>
            </a:br>
            <a:endParaRPr lang="ru-RU" dirty="0"/>
          </a:p>
        </p:txBody>
      </p:sp>
      <p:sp>
        <p:nvSpPr>
          <p:cNvPr id="6" name="Прямоугольник 5"/>
          <p:cNvSpPr/>
          <p:nvPr/>
        </p:nvSpPr>
        <p:spPr>
          <a:xfrm>
            <a:off x="142844" y="1"/>
            <a:ext cx="8786874" cy="1077218"/>
          </a:xfrm>
          <a:prstGeom prst="rect">
            <a:avLst/>
          </a:prstGeom>
        </p:spPr>
        <p:txBody>
          <a:bodyPr wrap="square">
            <a:spAutoFit/>
          </a:bodyPr>
          <a:lstStyle/>
          <a:p>
            <a:pPr algn="ctr"/>
            <a:r>
              <a:rPr lang="ru-RU" sz="3200" b="1" i="1" dirty="0">
                <a:solidFill>
                  <a:srgbClr val="FF0000"/>
                </a:solidFill>
              </a:rPr>
              <a:t>СКОЛЬЗЯЩИЙ ШАГ</a:t>
            </a:r>
            <a:br>
              <a:rPr lang="ru-RU" sz="3200" b="1" i="1" dirty="0">
                <a:solidFill>
                  <a:srgbClr val="FF0000"/>
                </a:solidFill>
              </a:rPr>
            </a:br>
            <a:endParaRPr lang="ru-RU" sz="3200" b="1" i="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alpha val="47000"/>
          </a:srgbClr>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928794" y="142852"/>
            <a:ext cx="5572164"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0000"/>
                </a:solidFill>
                <a:effectLst/>
                <a:latin typeface="Arial" pitchFamily="34" charset="0"/>
                <a:ea typeface="Times New Roman" pitchFamily="18" charset="0"/>
              </a:rPr>
              <a:t>СКОЛЬЖЕНИЕ С ПАЛКАМИ</a:t>
            </a:r>
            <a:r>
              <a:rPr kumimoji="0" lang="ru-RU" sz="2400" b="0" i="1" u="none" strike="noStrike" cap="none" normalizeH="0" baseline="0" dirty="0" smtClean="0">
                <a:ln>
                  <a:noFill/>
                </a:ln>
                <a:solidFill>
                  <a:srgbClr val="FF0000"/>
                </a:solidFill>
                <a:effectLst/>
                <a:latin typeface="Arial" pitchFamily="34" charset="0"/>
                <a:ea typeface="Times New Roman" pitchFamily="18" charset="0"/>
              </a:rPr>
              <a:t/>
            </a:r>
            <a:br>
              <a:rPr kumimoji="0" lang="ru-RU" sz="2400" b="0" i="1" u="none" strike="noStrike" cap="none" normalizeH="0" baseline="0" dirty="0" smtClean="0">
                <a:ln>
                  <a:noFill/>
                </a:ln>
                <a:solidFill>
                  <a:srgbClr val="FF0000"/>
                </a:solidFill>
                <a:effectLst/>
                <a:latin typeface="Arial" pitchFamily="34" charset="0"/>
                <a:ea typeface="Times New Roman" pitchFamily="18" charset="0"/>
              </a:rPr>
            </a:br>
            <a:r>
              <a:rPr kumimoji="0" lang="ru-RU" sz="1000" b="0" i="0" u="none" strike="noStrike" cap="none" normalizeH="0" baseline="0" dirty="0" smtClean="0">
                <a:ln>
                  <a:noFill/>
                </a:ln>
                <a:solidFill>
                  <a:schemeClr val="tx1"/>
                </a:solidFill>
                <a:effectLst/>
                <a:latin typeface="Arial" pitchFamily="34" charset="0"/>
                <a:ea typeface="Times New Roman" pitchFamily="18" charset="0"/>
              </a:rPr>
              <a:t/>
            </a:r>
            <a:br>
              <a:rPr kumimoji="0" lang="ru-RU" sz="1000" b="0" i="0" u="none" strike="noStrike" cap="none" normalizeH="0" baseline="0" dirty="0" smtClean="0">
                <a:ln>
                  <a:noFill/>
                </a:ln>
                <a:solidFill>
                  <a:schemeClr val="tx1"/>
                </a:solidFill>
                <a:effectLst/>
                <a:latin typeface="Arial" pitchFamily="34" charset="0"/>
                <a:ea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endParaRPr>
          </a:p>
        </p:txBody>
      </p:sp>
      <p:pic>
        <p:nvPicPr>
          <p:cNvPr id="4097" name="Рисунок 3" descr="http://foto.ngs.ru/albums/userpics/23589/normal_IMG_2573.JPG"/>
          <p:cNvPicPr>
            <a:picLocks noChangeAspect="1" noChangeArrowheads="1"/>
          </p:cNvPicPr>
          <p:nvPr/>
        </p:nvPicPr>
        <p:blipFill>
          <a:blip r:embed="rId2"/>
          <a:srcRect/>
          <a:stretch>
            <a:fillRect/>
          </a:stretch>
        </p:blipFill>
        <p:spPr bwMode="auto">
          <a:xfrm>
            <a:off x="1643042" y="642918"/>
            <a:ext cx="5643602" cy="4071966"/>
          </a:xfrm>
          <a:prstGeom prst="rect">
            <a:avLst/>
          </a:prstGeom>
          <a:noFill/>
        </p:spPr>
      </p:pic>
      <p:sp>
        <p:nvSpPr>
          <p:cNvPr id="4099" name="Rectangle 3"/>
          <p:cNvSpPr>
            <a:spLocks noChangeArrowheads="1"/>
          </p:cNvSpPr>
          <p:nvPr/>
        </p:nvSpPr>
        <p:spPr bwMode="auto">
          <a:xfrm>
            <a:off x="0" y="1819275"/>
            <a:ext cx="184731"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rPr>
              <a:t/>
            </a:r>
            <a:br>
              <a:rPr kumimoji="0" lang="ru-RU" sz="1000" b="0" i="0" u="none" strike="noStrike" cap="none" normalizeH="0" baseline="0" dirty="0" smtClean="0">
                <a:ln>
                  <a:noFill/>
                </a:ln>
                <a:solidFill>
                  <a:schemeClr val="tx1"/>
                </a:solidFill>
                <a:effectLst/>
                <a:latin typeface="Arial" pitchFamily="34" charset="0"/>
                <a:ea typeface="Times New Roman" pitchFamily="18" charset="0"/>
              </a:rPr>
            </a:br>
            <a:r>
              <a:rPr kumimoji="0" lang="ru-RU" sz="1000" b="0" i="0" u="none" strike="noStrike" cap="none" normalizeH="0" baseline="0" dirty="0" smtClean="0">
                <a:ln>
                  <a:noFill/>
                </a:ln>
                <a:solidFill>
                  <a:schemeClr val="tx1"/>
                </a:solidFill>
                <a:effectLst/>
                <a:latin typeface="Arial" pitchFamily="34" charset="0"/>
                <a:ea typeface="Times New Roman" pitchFamily="18" charset="0"/>
              </a:rPr>
              <a:t/>
            </a:r>
            <a:br>
              <a:rPr kumimoji="0" lang="ru-RU" sz="1000" b="0" i="0" u="none" strike="noStrike" cap="none" normalizeH="0" baseline="0" dirty="0" smtClean="0">
                <a:ln>
                  <a:noFill/>
                </a:ln>
                <a:solidFill>
                  <a:schemeClr val="tx1"/>
                </a:solidFill>
                <a:effectLst/>
                <a:latin typeface="Arial" pitchFamily="34" charset="0"/>
                <a:ea typeface="Times New Roman" pitchFamily="18" charset="0"/>
              </a:rPr>
            </a:br>
            <a:r>
              <a:rPr kumimoji="0" lang="ru-RU" sz="1000" b="0" i="0" u="none" strike="noStrike" cap="none" normalizeH="0" baseline="0" dirty="0" smtClean="0">
                <a:ln>
                  <a:noFill/>
                </a:ln>
                <a:solidFill>
                  <a:schemeClr val="tx1"/>
                </a:solidFill>
                <a:effectLst/>
                <a:latin typeface="Arial" pitchFamily="34" charset="0"/>
                <a:ea typeface="Times New Roman" pitchFamily="18" charset="0"/>
              </a:rPr>
              <a:t/>
            </a:r>
            <a:br>
              <a:rPr kumimoji="0" lang="ru-RU" sz="1000" b="0" i="0" u="none" strike="noStrike" cap="none" normalizeH="0" baseline="0" dirty="0" smtClean="0">
                <a:ln>
                  <a:noFill/>
                </a:ln>
                <a:solidFill>
                  <a:schemeClr val="tx1"/>
                </a:solidFill>
                <a:effectLst/>
                <a:latin typeface="Arial" pitchFamily="34" charset="0"/>
                <a:ea typeface="Times New Roman" pitchFamily="18" charset="0"/>
              </a:rPr>
            </a:br>
            <a:r>
              <a:rPr kumimoji="0" lang="ru-RU" sz="1000" b="0" i="0" u="none" strike="noStrike" cap="none" normalizeH="0" baseline="0" dirty="0" smtClean="0">
                <a:ln>
                  <a:noFill/>
                </a:ln>
                <a:solidFill>
                  <a:schemeClr val="tx1"/>
                </a:solidFill>
                <a:effectLst/>
                <a:latin typeface="Arial" pitchFamily="34" charset="0"/>
                <a:ea typeface="Times New Roman" pitchFamily="18" charset="0"/>
              </a:rPr>
              <a:t/>
            </a:r>
            <a:br>
              <a:rPr kumimoji="0" lang="ru-RU" sz="1000" b="0" i="0" u="none" strike="noStrike" cap="none" normalizeH="0" baseline="0" dirty="0" smtClean="0">
                <a:ln>
                  <a:noFill/>
                </a:ln>
                <a:solidFill>
                  <a:schemeClr val="tx1"/>
                </a:solidFill>
                <a:effectLst/>
                <a:latin typeface="Arial" pitchFamily="34" charset="0"/>
                <a:ea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endParaRPr>
          </a:p>
        </p:txBody>
      </p:sp>
      <p:sp>
        <p:nvSpPr>
          <p:cNvPr id="7" name="Прямоугольник 6"/>
          <p:cNvSpPr/>
          <p:nvPr/>
        </p:nvSpPr>
        <p:spPr>
          <a:xfrm>
            <a:off x="285720" y="5000636"/>
            <a:ext cx="8572560" cy="1569660"/>
          </a:xfrm>
          <a:prstGeom prst="rect">
            <a:avLst/>
          </a:prstGeom>
        </p:spPr>
        <p:txBody>
          <a:bodyPr wrap="square">
            <a:spAutoFit/>
          </a:bodyPr>
          <a:lstStyle/>
          <a:p>
            <a:r>
              <a:rPr lang="ru-RU" sz="2000" dirty="0"/>
              <a:t>Ну вот, теперь вы можете взять лыжные палки. Они вам помогут. С палками вы пойдете скользящим шагом намного быстрее. Правая нога – левая палка, левая нога – правая палка.</a:t>
            </a:r>
            <a:r>
              <a:rPr lang="ru-RU" dirty="0"/>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alpha val="41000"/>
          </a:srgbClr>
        </a:solidFill>
        <a:effectLst/>
      </p:bgPr>
    </p:bg>
    <p:spTree>
      <p:nvGrpSpPr>
        <p:cNvPr id="1" name=""/>
        <p:cNvGrpSpPr/>
        <p:nvPr/>
      </p:nvGrpSpPr>
      <p:grpSpPr>
        <a:xfrm>
          <a:off x="0" y="0"/>
          <a:ext cx="0" cy="0"/>
          <a:chOff x="0" y="0"/>
          <a:chExt cx="0" cy="0"/>
        </a:xfrm>
      </p:grpSpPr>
      <p:pic>
        <p:nvPicPr>
          <p:cNvPr id="4" name="Рисунок 3" descr="http://foto.ngs.ru/albums/userpics/23589/normal_IMG_2574.JPG"/>
          <p:cNvPicPr/>
          <p:nvPr/>
        </p:nvPicPr>
        <p:blipFill>
          <a:blip r:embed="rId2"/>
          <a:srcRect/>
          <a:stretch>
            <a:fillRect/>
          </a:stretch>
        </p:blipFill>
        <p:spPr bwMode="auto">
          <a:xfrm>
            <a:off x="2000232" y="714356"/>
            <a:ext cx="5286412" cy="3929090"/>
          </a:xfrm>
          <a:prstGeom prst="rect">
            <a:avLst/>
          </a:prstGeom>
          <a:noFill/>
          <a:ln w="9525">
            <a:noFill/>
            <a:miter lim="800000"/>
            <a:headEnd/>
            <a:tailEnd/>
          </a:ln>
        </p:spPr>
      </p:pic>
      <p:sp>
        <p:nvSpPr>
          <p:cNvPr id="5" name="Прямоугольник 4"/>
          <p:cNvSpPr/>
          <p:nvPr/>
        </p:nvSpPr>
        <p:spPr>
          <a:xfrm>
            <a:off x="1785918" y="0"/>
            <a:ext cx="6215106" cy="646331"/>
          </a:xfrm>
          <a:prstGeom prst="rect">
            <a:avLst/>
          </a:prstGeom>
        </p:spPr>
        <p:txBody>
          <a:bodyPr wrap="square">
            <a:spAutoFit/>
          </a:bodyPr>
          <a:lstStyle/>
          <a:p>
            <a:pPr algn="ctr"/>
            <a:r>
              <a:rPr lang="ru-RU" sz="3600" b="1" dirty="0">
                <a:solidFill>
                  <a:srgbClr val="FF0000"/>
                </a:solidFill>
              </a:rPr>
              <a:t>ПОВОРОТ</a:t>
            </a:r>
            <a:endParaRPr lang="ru-RU" sz="3600" dirty="0">
              <a:solidFill>
                <a:srgbClr val="FF0000"/>
              </a:solidFill>
            </a:endParaRPr>
          </a:p>
        </p:txBody>
      </p:sp>
      <p:sp>
        <p:nvSpPr>
          <p:cNvPr id="6" name="Прямоугольник 5"/>
          <p:cNvSpPr/>
          <p:nvPr/>
        </p:nvSpPr>
        <p:spPr>
          <a:xfrm>
            <a:off x="142844" y="4929198"/>
            <a:ext cx="8858312" cy="1938992"/>
          </a:xfrm>
          <a:prstGeom prst="rect">
            <a:avLst/>
          </a:prstGeom>
        </p:spPr>
        <p:txBody>
          <a:bodyPr wrap="square">
            <a:spAutoFit/>
          </a:bodyPr>
          <a:lstStyle/>
          <a:p>
            <a:r>
              <a:rPr lang="ru-RU" sz="2000" dirty="0"/>
              <a:t>Удобнее всего поворачиваться на месте </a:t>
            </a:r>
            <a:r>
              <a:rPr lang="ru-RU" sz="2000" b="1" dirty="0"/>
              <a:t>переступанием</a:t>
            </a:r>
            <a:r>
              <a:rPr lang="ru-RU" sz="2000" dirty="0"/>
              <a:t>. Допустим, ты хочешь повернуть направо. Приподними правую ногу, не отрывая пятки правой лыжи. Перенеси её на полшага вправо. Таким же способом переставь левую лыжу. Затем опять правую и так далее. Если ты делаешь поворот правильно, то на снегу останется след в виде расходящихся лучей.</a:t>
            </a:r>
            <a:br>
              <a:rPr lang="ru-RU" sz="2000" dirty="0"/>
            </a:br>
            <a:endParaRPr lang="ru-RU"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pic>
        <p:nvPicPr>
          <p:cNvPr id="2" name="Picture 6" descr="Рис.31. Поворот переступанием"/>
          <p:cNvPicPr>
            <a:picLocks noChangeAspect="1" noChangeArrowheads="1"/>
          </p:cNvPicPr>
          <p:nvPr/>
        </p:nvPicPr>
        <p:blipFill>
          <a:blip r:embed="rId2" r:link="rId3"/>
          <a:srcRect/>
          <a:stretch>
            <a:fillRect/>
          </a:stretch>
        </p:blipFill>
        <p:spPr bwMode="auto">
          <a:xfrm>
            <a:off x="4419600" y="838200"/>
            <a:ext cx="4038600" cy="5695950"/>
          </a:xfrm>
          <a:prstGeom prst="rect">
            <a:avLst/>
          </a:prstGeom>
          <a:noFill/>
        </p:spPr>
      </p:pic>
      <p:sp>
        <p:nvSpPr>
          <p:cNvPr id="3" name="Прямоугольник 2"/>
          <p:cNvSpPr/>
          <p:nvPr/>
        </p:nvSpPr>
        <p:spPr>
          <a:xfrm>
            <a:off x="1857356" y="285728"/>
            <a:ext cx="6215106" cy="584775"/>
          </a:xfrm>
          <a:prstGeom prst="rect">
            <a:avLst/>
          </a:prstGeom>
        </p:spPr>
        <p:txBody>
          <a:bodyPr wrap="square">
            <a:spAutoFit/>
          </a:bodyPr>
          <a:lstStyle/>
          <a:p>
            <a:pPr algn="ctr"/>
            <a:r>
              <a:rPr lang="ru-RU" sz="3200" b="1" i="1" dirty="0" smtClean="0">
                <a:solidFill>
                  <a:srgbClr val="FF0000"/>
                </a:solidFill>
                <a:latin typeface="Arial" charset="0"/>
              </a:rPr>
              <a:t>Поворот «переступанием</a:t>
            </a:r>
            <a:endParaRPr lang="ru-RU" sz="3200" b="1" i="1" dirty="0">
              <a:solidFill>
                <a:srgbClr val="FF0000"/>
              </a:solidFill>
            </a:endParaRPr>
          </a:p>
        </p:txBody>
      </p:sp>
      <p:sp>
        <p:nvSpPr>
          <p:cNvPr id="5" name="Прямоугольник 4"/>
          <p:cNvSpPr/>
          <p:nvPr/>
        </p:nvSpPr>
        <p:spPr>
          <a:xfrm>
            <a:off x="357158" y="785794"/>
            <a:ext cx="3786214" cy="707886"/>
          </a:xfrm>
          <a:prstGeom prst="rect">
            <a:avLst/>
          </a:prstGeom>
        </p:spPr>
        <p:txBody>
          <a:bodyPr wrap="square">
            <a:spAutoFit/>
          </a:bodyPr>
          <a:lstStyle/>
          <a:p>
            <a:r>
              <a:rPr lang="ru-RU" sz="2000" dirty="0" smtClean="0">
                <a:latin typeface="Arial" charset="0"/>
              </a:rPr>
              <a:t>Используется для изменения направления при движении </a:t>
            </a:r>
            <a:r>
              <a:rPr lang="ru-RU" dirty="0" smtClean="0">
                <a:latin typeface="Arial" charset="0"/>
              </a:rPr>
              <a:t>. </a:t>
            </a:r>
            <a:endParaRPr lang="ru-RU" dirty="0">
              <a:latin typeface="Arial" charset="0"/>
            </a:endParaRPr>
          </a:p>
        </p:txBody>
      </p:sp>
      <p:sp>
        <p:nvSpPr>
          <p:cNvPr id="6" name="Прямоугольник 5"/>
          <p:cNvSpPr/>
          <p:nvPr/>
        </p:nvSpPr>
        <p:spPr>
          <a:xfrm>
            <a:off x="2286000" y="3105835"/>
            <a:ext cx="4572000" cy="369332"/>
          </a:xfrm>
          <a:prstGeom prst="rect">
            <a:avLst/>
          </a:prstGeom>
        </p:spPr>
        <p:txBody>
          <a:bodyPr>
            <a:spAutoFit/>
          </a:bodyPr>
          <a:lstStyle/>
          <a:p>
            <a:r>
              <a:rPr lang="ru-RU" dirty="0" smtClean="0">
                <a:latin typeface="Arial" charset="0"/>
              </a:rPr>
              <a:t>. </a:t>
            </a:r>
            <a:endParaRPr lang="ru-RU" dirty="0">
              <a:latin typeface="Arial" charset="0"/>
            </a:endParaRPr>
          </a:p>
        </p:txBody>
      </p:sp>
      <p:sp>
        <p:nvSpPr>
          <p:cNvPr id="7" name="Прямоугольник 6"/>
          <p:cNvSpPr/>
          <p:nvPr/>
        </p:nvSpPr>
        <p:spPr>
          <a:xfrm>
            <a:off x="2214546" y="3143248"/>
            <a:ext cx="4572000" cy="369332"/>
          </a:xfrm>
          <a:prstGeom prst="rect">
            <a:avLst/>
          </a:prstGeom>
        </p:spPr>
        <p:txBody>
          <a:bodyPr>
            <a:spAutoFit/>
          </a:bodyPr>
          <a:lstStyle/>
          <a:p>
            <a:endParaRPr lang="ru-RU" dirty="0"/>
          </a:p>
        </p:txBody>
      </p:sp>
      <p:sp>
        <p:nvSpPr>
          <p:cNvPr id="8" name="Прямоугольник 7"/>
          <p:cNvSpPr/>
          <p:nvPr/>
        </p:nvSpPr>
        <p:spPr>
          <a:xfrm>
            <a:off x="285720" y="1571612"/>
            <a:ext cx="3571900" cy="3785652"/>
          </a:xfrm>
          <a:prstGeom prst="rect">
            <a:avLst/>
          </a:prstGeom>
        </p:spPr>
        <p:txBody>
          <a:bodyPr wrap="square">
            <a:spAutoFit/>
          </a:bodyPr>
          <a:lstStyle/>
          <a:p>
            <a:r>
              <a:rPr lang="ru-RU" sz="2000" dirty="0" smtClean="0">
                <a:latin typeface="Arial" charset="0"/>
              </a:rPr>
              <a:t>При спуске со склона в основной стойке тяжесть тела переносится на наружную лыжу, а внутреннюю отводит носком в сторону поворота. Переступание производится энергичным отталкиванием наружной лыжей, после чего она быстро приставляется к внутренней</a:t>
            </a:r>
            <a:r>
              <a:rPr lang="ru-RU" dirty="0" smtClean="0">
                <a:latin typeface="Arial" charset="0"/>
              </a:rPr>
              <a:t>.</a:t>
            </a:r>
            <a:endParaRPr lang="ru-RU"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pic>
        <p:nvPicPr>
          <p:cNvPr id="4" name="Рисунок 3" descr="http://foto.ngs.ru/albums/userpics/23589/IMG_2576.JPG"/>
          <p:cNvPicPr/>
          <p:nvPr/>
        </p:nvPicPr>
        <p:blipFill>
          <a:blip r:embed="rId2"/>
          <a:srcRect/>
          <a:stretch>
            <a:fillRect/>
          </a:stretch>
        </p:blipFill>
        <p:spPr bwMode="auto">
          <a:xfrm>
            <a:off x="2357422" y="928670"/>
            <a:ext cx="4657751" cy="3714776"/>
          </a:xfrm>
          <a:prstGeom prst="rect">
            <a:avLst/>
          </a:prstGeom>
          <a:noFill/>
          <a:ln w="9525">
            <a:noFill/>
            <a:miter lim="800000"/>
            <a:headEnd/>
            <a:tailEnd/>
          </a:ln>
        </p:spPr>
      </p:pic>
      <p:sp>
        <p:nvSpPr>
          <p:cNvPr id="5" name="Прямоугольник 4"/>
          <p:cNvSpPr/>
          <p:nvPr/>
        </p:nvSpPr>
        <p:spPr>
          <a:xfrm>
            <a:off x="2143108" y="214290"/>
            <a:ext cx="4929222" cy="769441"/>
          </a:xfrm>
          <a:prstGeom prst="rect">
            <a:avLst/>
          </a:prstGeom>
        </p:spPr>
        <p:txBody>
          <a:bodyPr wrap="square">
            <a:spAutoFit/>
          </a:bodyPr>
          <a:lstStyle/>
          <a:p>
            <a:pPr algn="ctr"/>
            <a:r>
              <a:rPr lang="ru-RU" sz="4400" b="1" i="1" dirty="0">
                <a:solidFill>
                  <a:srgbClr val="FF0000"/>
                </a:solidFill>
              </a:rPr>
              <a:t>СПУСК</a:t>
            </a:r>
            <a:endParaRPr lang="ru-RU" sz="4400" i="1" dirty="0">
              <a:solidFill>
                <a:srgbClr val="FF0000"/>
              </a:solidFill>
            </a:endParaRPr>
          </a:p>
        </p:txBody>
      </p:sp>
      <p:sp>
        <p:nvSpPr>
          <p:cNvPr id="6" name="Прямоугольник 5"/>
          <p:cNvSpPr/>
          <p:nvPr/>
        </p:nvSpPr>
        <p:spPr>
          <a:xfrm>
            <a:off x="214282" y="4929198"/>
            <a:ext cx="8715436" cy="1877437"/>
          </a:xfrm>
          <a:prstGeom prst="rect">
            <a:avLst/>
          </a:prstGeom>
        </p:spPr>
        <p:txBody>
          <a:bodyPr wrap="square">
            <a:spAutoFit/>
          </a:bodyPr>
          <a:lstStyle/>
          <a:p>
            <a:r>
              <a:rPr lang="ru-RU" sz="2000" dirty="0"/>
              <a:t>Прежде, чем спускаться с горки, вспомни основную стойку лыжника. Лыжи поставь ровно, близко одна к другой. Колени согни, немного наклонись вперед. Во время спуска вы должны пружинить на ногах. Чем круче горка, тем больше вы должны согнуть колени и наклониться вперед.</a:t>
            </a:r>
            <a:br>
              <a:rPr lang="ru-RU" sz="2000"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3CCFF"/>
        </a:solidFill>
        <a:effectLst/>
      </p:bgPr>
    </p:bg>
    <p:spTree>
      <p:nvGrpSpPr>
        <p:cNvPr id="1" name=""/>
        <p:cNvGrpSpPr/>
        <p:nvPr/>
      </p:nvGrpSpPr>
      <p:grpSpPr>
        <a:xfrm>
          <a:off x="0" y="0"/>
          <a:ext cx="0" cy="0"/>
          <a:chOff x="0" y="0"/>
          <a:chExt cx="0" cy="0"/>
        </a:xfrm>
      </p:grpSpPr>
      <p:sp>
        <p:nvSpPr>
          <p:cNvPr id="7" name="Прямоугольник 6"/>
          <p:cNvSpPr/>
          <p:nvPr/>
        </p:nvSpPr>
        <p:spPr>
          <a:xfrm>
            <a:off x="1357290" y="0"/>
            <a:ext cx="7429552" cy="830997"/>
          </a:xfrm>
          <a:prstGeom prst="rect">
            <a:avLst/>
          </a:prstGeom>
        </p:spPr>
        <p:txBody>
          <a:bodyPr wrap="square">
            <a:spAutoFit/>
          </a:bodyPr>
          <a:lstStyle/>
          <a:p>
            <a:pPr algn="ctr"/>
            <a:r>
              <a:rPr lang="ru-RU" sz="2400" dirty="0" smtClean="0">
                <a:solidFill>
                  <a:srgbClr val="FFFF00"/>
                </a:solidFill>
                <a:latin typeface="Arial" charset="0"/>
              </a:rPr>
              <a:t>Домашнее задание:</a:t>
            </a:r>
          </a:p>
          <a:p>
            <a:pPr algn="ctr"/>
            <a:r>
              <a:rPr lang="ru-RU" sz="2400" dirty="0" smtClean="0">
                <a:solidFill>
                  <a:srgbClr val="FFFF00"/>
                </a:solidFill>
                <a:latin typeface="Arial" charset="0"/>
              </a:rPr>
              <a:t> познакомиться с видами лыжного спорта</a:t>
            </a:r>
            <a:endParaRPr lang="ru-RU" sz="2400" dirty="0">
              <a:solidFill>
                <a:srgbClr val="FFFF00"/>
              </a:solidFill>
            </a:endParaRPr>
          </a:p>
        </p:txBody>
      </p:sp>
      <p:pic>
        <p:nvPicPr>
          <p:cNvPr id="5" name="i-main-pic" descr="Картинка 30 из 11699">
            <a:hlinkClick r:id="rId2" tgtFrame="_blank"/>
          </p:cNvPr>
          <p:cNvPicPr/>
          <p:nvPr/>
        </p:nvPicPr>
        <p:blipFill>
          <a:blip r:embed="rId3"/>
          <a:srcRect/>
          <a:stretch>
            <a:fillRect/>
          </a:stretch>
        </p:blipFill>
        <p:spPr bwMode="auto">
          <a:xfrm>
            <a:off x="142844" y="928670"/>
            <a:ext cx="3214710" cy="2643206"/>
          </a:xfrm>
          <a:prstGeom prst="rect">
            <a:avLst/>
          </a:prstGeom>
          <a:noFill/>
          <a:ln w="9525">
            <a:noFill/>
            <a:miter lim="800000"/>
            <a:headEnd/>
            <a:tailEnd/>
          </a:ln>
        </p:spPr>
      </p:pic>
      <p:pic>
        <p:nvPicPr>
          <p:cNvPr id="6" name="i-main-pic" descr="Картинка 110 из 11699">
            <a:hlinkClick r:id="rId4" tgtFrame="_blank"/>
          </p:cNvPr>
          <p:cNvPicPr/>
          <p:nvPr/>
        </p:nvPicPr>
        <p:blipFill>
          <a:blip r:embed="rId5"/>
          <a:srcRect/>
          <a:stretch>
            <a:fillRect/>
          </a:stretch>
        </p:blipFill>
        <p:spPr bwMode="auto">
          <a:xfrm>
            <a:off x="142844" y="3714752"/>
            <a:ext cx="3214710" cy="2928958"/>
          </a:xfrm>
          <a:prstGeom prst="rect">
            <a:avLst/>
          </a:prstGeom>
          <a:noFill/>
          <a:ln w="9525">
            <a:noFill/>
            <a:miter lim="800000"/>
            <a:headEnd/>
            <a:tailEnd/>
          </a:ln>
        </p:spPr>
      </p:pic>
      <p:pic>
        <p:nvPicPr>
          <p:cNvPr id="8" name="i-main-pic" descr="Картинка 66 из 11699">
            <a:hlinkClick r:id="rId6" tgtFrame="_blank"/>
          </p:cNvPr>
          <p:cNvPicPr/>
          <p:nvPr/>
        </p:nvPicPr>
        <p:blipFill>
          <a:blip r:embed="rId7"/>
          <a:srcRect/>
          <a:stretch>
            <a:fillRect/>
          </a:stretch>
        </p:blipFill>
        <p:spPr bwMode="auto">
          <a:xfrm>
            <a:off x="3286116" y="1142984"/>
            <a:ext cx="2928958" cy="3857652"/>
          </a:xfrm>
          <a:prstGeom prst="rect">
            <a:avLst/>
          </a:prstGeom>
          <a:noFill/>
          <a:ln w="9525">
            <a:noFill/>
            <a:miter lim="800000"/>
            <a:headEnd/>
            <a:tailEnd/>
          </a:ln>
        </p:spPr>
      </p:pic>
      <p:pic>
        <p:nvPicPr>
          <p:cNvPr id="9" name="i-main-pic" descr="Картинка 52 из 11699">
            <a:hlinkClick r:id="rId8" tgtFrame="_blank"/>
          </p:cNvPr>
          <p:cNvPicPr/>
          <p:nvPr/>
        </p:nvPicPr>
        <p:blipFill>
          <a:blip r:embed="rId9"/>
          <a:srcRect/>
          <a:stretch>
            <a:fillRect/>
          </a:stretch>
        </p:blipFill>
        <p:spPr bwMode="auto">
          <a:xfrm>
            <a:off x="6000760" y="785794"/>
            <a:ext cx="3000396" cy="3071834"/>
          </a:xfrm>
          <a:prstGeom prst="rect">
            <a:avLst/>
          </a:prstGeom>
          <a:noFill/>
          <a:ln w="9525">
            <a:noFill/>
            <a:miter lim="800000"/>
            <a:headEnd/>
            <a:tailEnd/>
          </a:ln>
        </p:spPr>
      </p:pic>
      <p:pic>
        <p:nvPicPr>
          <p:cNvPr id="10" name="Рисунок 9" descr="http://img.rodgor.ru/foto_src/730cfb69fb6d3c29c1180343b2d0206a.jpg">
            <a:hlinkClick r:id="rId10" tgtFrame="_blank"/>
          </p:cNvPr>
          <p:cNvPicPr/>
          <p:nvPr/>
        </p:nvPicPr>
        <p:blipFill>
          <a:blip r:embed="rId11"/>
          <a:srcRect/>
          <a:stretch>
            <a:fillRect/>
          </a:stretch>
        </p:blipFill>
        <p:spPr bwMode="auto">
          <a:xfrm>
            <a:off x="6034084" y="3929066"/>
            <a:ext cx="2967072" cy="276225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in-pic" descr="Картинка 940 из 64000">
            <a:hlinkClick r:id="rId2" tgtFrame="_blank"/>
          </p:cNvPr>
          <p:cNvPicPr/>
          <p:nvPr/>
        </p:nvPicPr>
        <p:blipFill>
          <a:blip r:embed="rId3"/>
          <a:srcRect/>
          <a:stretch>
            <a:fillRect/>
          </a:stretch>
        </p:blipFill>
        <p:spPr bwMode="auto">
          <a:xfrm>
            <a:off x="0" y="0"/>
            <a:ext cx="9144000" cy="6857999"/>
          </a:xfrm>
          <a:prstGeom prst="rect">
            <a:avLst/>
          </a:prstGeom>
          <a:noFill/>
          <a:ln w="9525">
            <a:noFill/>
            <a:miter lim="800000"/>
            <a:headEnd/>
            <a:tailEnd/>
          </a:ln>
        </p:spPr>
      </p:pic>
      <p:sp>
        <p:nvSpPr>
          <p:cNvPr id="22529" name="Rectangle 1"/>
          <p:cNvSpPr>
            <a:spLocks noChangeArrowheads="1"/>
          </p:cNvSpPr>
          <p:nvPr/>
        </p:nvSpPr>
        <p:spPr bwMode="auto">
          <a:xfrm>
            <a:off x="0" y="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rgbClr val="FFFF00"/>
                </a:solidFill>
                <a:effectLst/>
                <a:latin typeface="Arial" pitchFamily="34" charset="0"/>
                <a:ea typeface="Times New Roman" pitchFamily="18" charset="0"/>
                <a:cs typeface="Times New Roman" pitchFamily="18" charset="0"/>
              </a:rPr>
              <a:t>Как лыжи стали видом спорта</a:t>
            </a:r>
            <a:endParaRPr kumimoji="0" lang="ru-RU" sz="3600" b="1" i="1" u="none" strike="noStrike" cap="none" normalizeH="0" baseline="0" dirty="0" smtClean="0">
              <a:ln>
                <a:noFill/>
              </a:ln>
              <a:solidFill>
                <a:srgbClr val="FFFF00"/>
              </a:solidFill>
              <a:effectLst/>
              <a:latin typeface="Arial" pitchFamily="34" charset="0"/>
            </a:endParaRPr>
          </a:p>
        </p:txBody>
      </p:sp>
      <p:sp>
        <p:nvSpPr>
          <p:cNvPr id="22530" name="Rectangle 2"/>
          <p:cNvSpPr>
            <a:spLocks noChangeArrowheads="1"/>
          </p:cNvSpPr>
          <p:nvPr/>
        </p:nvSpPr>
        <p:spPr bwMode="auto">
          <a:xfrm>
            <a:off x="214282" y="785794"/>
            <a:ext cx="600079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FFFF00"/>
                </a:solidFill>
                <a:effectLst/>
                <a:latin typeface="Arial" pitchFamily="34" charset="0"/>
                <a:ea typeface="Times New Roman" pitchFamily="18" charset="0"/>
                <a:cs typeface="Times New Roman" pitchFamily="18" charset="0"/>
              </a:rPr>
              <a:t>Лыжи</a:t>
            </a:r>
            <a:r>
              <a:rPr kumimoji="0" lang="ru-RU" sz="2000" b="1" i="0" u="none" strike="noStrike" cap="none" normalizeH="0" baseline="0" dirty="0" smtClean="0">
                <a:ln>
                  <a:noFill/>
                </a:ln>
                <a:solidFill>
                  <a:srgbClr val="FFFF00"/>
                </a:solidFill>
                <a:effectLst/>
                <a:latin typeface="Arial"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FFFF00"/>
                </a:solidFill>
                <a:effectLst/>
                <a:latin typeface="Arial" pitchFamily="34" charset="0"/>
                <a:ea typeface="Times New Roman" pitchFamily="18" charset="0"/>
                <a:cs typeface="Times New Roman" pitchFamily="18" charset="0"/>
              </a:rPr>
              <a:t>– изобретение очень древнее. Ученые полагают, что появились они 20–30 тыс. лет назад на Севере, среди бескрайних снегов.</a:t>
            </a:r>
            <a:endParaRPr kumimoji="0" lang="ru-RU" sz="2000" b="0" i="0" u="none" strike="noStrike" cap="none" normalizeH="0" baseline="0" dirty="0" smtClean="0">
              <a:ln>
                <a:noFill/>
              </a:ln>
              <a:solidFill>
                <a:srgbClr val="FFFF00"/>
              </a:solidFill>
              <a:effectLst/>
              <a:latin typeface="Arial" pitchFamily="34" charset="0"/>
              <a:ea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FFFF00"/>
                </a:solidFill>
                <a:effectLst/>
                <a:latin typeface="Arial" pitchFamily="34" charset="0"/>
                <a:ea typeface="Times New Roman" pitchFamily="18" charset="0"/>
              </a:rPr>
              <a:t>Самые древние лыжи представляли собой «большие подошвы» – деревянные дощечки, привязанные к ногам. На них можно было, не проваливаясь, ходить по глубокому снегу. </a:t>
            </a:r>
            <a:endParaRPr kumimoji="0" lang="ru-RU" sz="2000" b="0" i="0" u="none" strike="noStrike" cap="none" normalizeH="0" baseline="0" dirty="0" smtClean="0">
              <a:ln>
                <a:noFill/>
              </a:ln>
              <a:solidFill>
                <a:srgbClr val="FFFF00"/>
              </a:solidFill>
              <a:effectLst/>
              <a:latin typeface="Arial" pitchFamily="34" charset="0"/>
            </a:endParaRPr>
          </a:p>
        </p:txBody>
      </p:sp>
      <p:pic>
        <p:nvPicPr>
          <p:cNvPr id="5" name="Picture 12"/>
          <p:cNvPicPr>
            <a:picLocks noChangeAspect="1" noChangeArrowheads="1"/>
          </p:cNvPicPr>
          <p:nvPr/>
        </p:nvPicPr>
        <p:blipFill>
          <a:blip r:embed="rId4"/>
          <a:srcRect/>
          <a:stretch>
            <a:fillRect/>
          </a:stretch>
        </p:blipFill>
        <p:spPr bwMode="auto">
          <a:xfrm>
            <a:off x="714348" y="3500438"/>
            <a:ext cx="1947863" cy="2971800"/>
          </a:xfrm>
          <a:prstGeom prst="rect">
            <a:avLst/>
          </a:prstGeom>
          <a:noFill/>
          <a:ln w="9525">
            <a:noFill/>
            <a:miter lim="800000"/>
            <a:headEnd/>
            <a:tailEnd/>
          </a:ln>
        </p:spPr>
      </p:pic>
      <p:pic>
        <p:nvPicPr>
          <p:cNvPr id="7" name="Picture 13"/>
          <p:cNvPicPr>
            <a:picLocks noChangeAspect="1" noChangeArrowheads="1"/>
          </p:cNvPicPr>
          <p:nvPr/>
        </p:nvPicPr>
        <p:blipFill>
          <a:blip r:embed="rId5"/>
          <a:srcRect/>
          <a:stretch>
            <a:fillRect/>
          </a:stretch>
        </p:blipFill>
        <p:spPr bwMode="auto">
          <a:xfrm>
            <a:off x="6572264" y="1000108"/>
            <a:ext cx="1936750" cy="2971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in-pic" descr="Картинка 940 из 64000">
            <a:hlinkClick r:id="rId2" tgtFrame="_blank"/>
          </p:cNvPr>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142844" y="1"/>
            <a:ext cx="9001156" cy="1815882"/>
          </a:xfrm>
          <a:prstGeom prst="rect">
            <a:avLst/>
          </a:prstGeom>
        </p:spPr>
        <p:txBody>
          <a:bodyPr wrap="square">
            <a:spAutoFit/>
          </a:bodyPr>
          <a:lstStyle/>
          <a:p>
            <a:r>
              <a:rPr lang="ru-RU" sz="2800" dirty="0" smtClean="0">
                <a:solidFill>
                  <a:srgbClr val="FFFF00"/>
                </a:solidFill>
              </a:rPr>
              <a:t>Позже выяснилось, что можно быстро передвигаться по снегу и просто на длинных деревяшках – надо только загнуть кверху их передние концы и взять палку, чтобы отталкиваться при ходьбе</a:t>
            </a:r>
            <a:endParaRPr lang="ru-RU" sz="2800" dirty="0">
              <a:solidFill>
                <a:srgbClr val="FFFF00"/>
              </a:solidFill>
            </a:endParaRPr>
          </a:p>
        </p:txBody>
      </p:sp>
      <p:pic>
        <p:nvPicPr>
          <p:cNvPr id="2050" name="Picture 2" descr="http://www.uraldaily.ru/sites/default/files/imagecache/main250/%D0%9B%D1%8B%D0%B6%D0%BD%D0%B8%D0%BA.JPG">
            <a:hlinkClick r:id="rId4"/>
          </p:cNvPr>
          <p:cNvPicPr>
            <a:picLocks noChangeAspect="1" noChangeArrowheads="1"/>
          </p:cNvPicPr>
          <p:nvPr/>
        </p:nvPicPr>
        <p:blipFill>
          <a:blip r:embed="rId5"/>
          <a:srcRect/>
          <a:stretch>
            <a:fillRect/>
          </a:stretch>
        </p:blipFill>
        <p:spPr bwMode="auto">
          <a:xfrm>
            <a:off x="0" y="1785925"/>
            <a:ext cx="3743300" cy="502898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in-pic" descr="Картинка 940 из 64000">
            <a:hlinkClick r:id="rId2" tgtFrame="_blank"/>
          </p:cNvPr>
          <p:cNvPicPr/>
          <p:nvPr/>
        </p:nvPicPr>
        <p:blipFill>
          <a:blip r:embed="rId3"/>
          <a:srcRect/>
          <a:stretch>
            <a:fillRect/>
          </a:stretch>
        </p:blipFill>
        <p:spPr bwMode="auto">
          <a:xfrm>
            <a:off x="0" y="0"/>
            <a:ext cx="9144000" cy="6857999"/>
          </a:xfrm>
          <a:prstGeom prst="rect">
            <a:avLst/>
          </a:prstGeom>
          <a:noFill/>
          <a:ln w="9525">
            <a:noFill/>
            <a:miter lim="800000"/>
            <a:headEnd/>
            <a:tailEnd/>
          </a:ln>
        </p:spPr>
      </p:pic>
      <p:sp>
        <p:nvSpPr>
          <p:cNvPr id="6" name="Прямоугольник 5"/>
          <p:cNvSpPr/>
          <p:nvPr/>
        </p:nvSpPr>
        <p:spPr>
          <a:xfrm>
            <a:off x="0" y="214290"/>
            <a:ext cx="9144000" cy="1569660"/>
          </a:xfrm>
          <a:prstGeom prst="rect">
            <a:avLst/>
          </a:prstGeom>
        </p:spPr>
        <p:txBody>
          <a:bodyPr wrap="square">
            <a:spAutoFit/>
          </a:bodyPr>
          <a:lstStyle/>
          <a:p>
            <a:r>
              <a:rPr lang="ru-RU" sz="2400" dirty="0" smtClean="0">
                <a:solidFill>
                  <a:srgbClr val="FFFF00"/>
                </a:solidFill>
                <a:latin typeface="Arial" charset="0"/>
              </a:rPr>
              <a:t>В 1895 году был создан Московский лыжный клуб. Правда, первенство России было разыграно только через 15 лет. Соревнования проходили в Москве, на Ходынском поле: 14 лыжников провели забег на 30 км. </a:t>
            </a:r>
            <a:endParaRPr lang="ru-RU" sz="2400" dirty="0">
              <a:solidFill>
                <a:srgbClr val="FFFF00"/>
              </a:solidFill>
              <a:latin typeface="Arial" charset="0"/>
            </a:endParaRPr>
          </a:p>
        </p:txBody>
      </p:sp>
      <p:sp>
        <p:nvSpPr>
          <p:cNvPr id="7" name="Прямоугольник 6"/>
          <p:cNvSpPr/>
          <p:nvPr/>
        </p:nvSpPr>
        <p:spPr>
          <a:xfrm>
            <a:off x="3143240" y="2000239"/>
            <a:ext cx="6000760" cy="4524315"/>
          </a:xfrm>
          <a:prstGeom prst="rect">
            <a:avLst/>
          </a:prstGeom>
        </p:spPr>
        <p:txBody>
          <a:bodyPr wrap="square">
            <a:spAutoFit/>
          </a:bodyPr>
          <a:lstStyle/>
          <a:p>
            <a:r>
              <a:rPr lang="ru-RU" sz="2400" dirty="0" smtClean="0">
                <a:latin typeface="Arial" charset="0"/>
              </a:rPr>
              <a:t>Победителем стал дворник Павел Бычков. На страницах газет развернулась долгая дискуссия о том, можно ли считать спортсменом человека, чья профессиональная деятельность связана с физическим трудом.</a:t>
            </a:r>
          </a:p>
          <a:p>
            <a:r>
              <a:rPr lang="ru-RU" sz="2400" dirty="0" smtClean="0">
                <a:latin typeface="Arial" charset="0"/>
              </a:rPr>
              <a:t>Кстати, Бычков прошел дистанцию за 2 часа 26 минут 47 секунд. Лучшие нынешние лыжники проходят 30-километровую дистанцию на целый час быс</a:t>
            </a:r>
            <a:r>
              <a:rPr lang="ru-RU" dirty="0" smtClean="0">
                <a:latin typeface="Arial" charset="0"/>
              </a:rPr>
              <a:t>трее </a:t>
            </a:r>
            <a:endParaRPr lang="ru-RU" dirty="0"/>
          </a:p>
        </p:txBody>
      </p:sp>
      <p:pic>
        <p:nvPicPr>
          <p:cNvPr id="8" name="Picture 4"/>
          <p:cNvPicPr>
            <a:picLocks noChangeAspect="1" noChangeArrowheads="1"/>
          </p:cNvPicPr>
          <p:nvPr/>
        </p:nvPicPr>
        <p:blipFill>
          <a:blip r:embed="rId4"/>
          <a:srcRect/>
          <a:stretch>
            <a:fillRect/>
          </a:stretch>
        </p:blipFill>
        <p:spPr bwMode="auto">
          <a:xfrm>
            <a:off x="214282" y="1857364"/>
            <a:ext cx="2857520" cy="47357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5429264"/>
            <a:ext cx="9144000" cy="1200329"/>
          </a:xfrm>
          <a:prstGeom prst="rect">
            <a:avLst/>
          </a:prstGeom>
        </p:spPr>
        <p:txBody>
          <a:bodyPr wrap="square">
            <a:spAutoFit/>
          </a:bodyPr>
          <a:lstStyle/>
          <a:p>
            <a:r>
              <a:rPr lang="ru-RU" dirty="0" smtClean="0">
                <a:latin typeface="Arial" charset="0"/>
              </a:rPr>
              <a:t>Лыжи популярны и в наше время. Для лыж зимой везде дорога; они необходимы охотникам, лесникам, сельским почтальонам. Без лыж не обходится ни одна исследовательская экспедиция. Но до чего же здорово мчаться на лыжах просто так по лыжне, проложенной в сказочном зимнем лесу!</a:t>
            </a:r>
            <a:endParaRPr lang="ru-RU" dirty="0">
              <a:latin typeface="Arial" charset="0"/>
            </a:endParaRPr>
          </a:p>
        </p:txBody>
      </p:sp>
      <p:pic>
        <p:nvPicPr>
          <p:cNvPr id="1028" name="Picture 4" descr="Картинка 1108 из 54367">
            <a:hlinkClick r:id="rId2"/>
          </p:cNvPr>
          <p:cNvPicPr>
            <a:picLocks noChangeAspect="1" noChangeArrowheads="1"/>
          </p:cNvPicPr>
          <p:nvPr/>
        </p:nvPicPr>
        <p:blipFill>
          <a:blip r:embed="rId3"/>
          <a:srcRect/>
          <a:stretch>
            <a:fillRect/>
          </a:stretch>
        </p:blipFill>
        <p:spPr bwMode="auto">
          <a:xfrm>
            <a:off x="0" y="0"/>
            <a:ext cx="9143999" cy="54292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patblansh.files.wordpress.com/2009/11/snow-cristal-decorations1.jpg?w=737&amp;h=541"/>
          <p:cNvPicPr/>
          <p:nvPr/>
        </p:nvPicPr>
        <p:blipFill>
          <a:blip r:embed="rId2"/>
          <a:srcRect/>
          <a:stretch>
            <a:fillRect/>
          </a:stretch>
        </p:blipFill>
        <p:spPr bwMode="auto">
          <a:xfrm>
            <a:off x="0" y="0"/>
            <a:ext cx="9143999" cy="6858000"/>
          </a:xfrm>
          <a:prstGeom prst="rect">
            <a:avLst/>
          </a:prstGeom>
          <a:noFill/>
          <a:ln w="9525">
            <a:noFill/>
            <a:miter lim="800000"/>
            <a:headEnd/>
            <a:tailEnd/>
          </a:ln>
        </p:spPr>
      </p:pic>
      <p:sp>
        <p:nvSpPr>
          <p:cNvPr id="2049"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Правила техники безопасности на занятиях лыжной подготовкой</a:t>
            </a:r>
            <a:endParaRPr kumimoji="0" lang="ru-RU" sz="3200" b="0" i="0" u="none" strike="noStrike" cap="none" normalizeH="0" baseline="0" dirty="0" smtClean="0">
              <a:ln>
                <a:noFill/>
              </a:ln>
              <a:solidFill>
                <a:srgbClr val="FF0000"/>
              </a:solidFill>
              <a:effectLst/>
              <a:latin typeface="Arial" pitchFamily="34" charset="0"/>
            </a:endParaRPr>
          </a:p>
        </p:txBody>
      </p:sp>
      <p:sp>
        <p:nvSpPr>
          <p:cNvPr id="2050" name="Rectangle 2"/>
          <p:cNvSpPr>
            <a:spLocks noChangeArrowheads="1"/>
          </p:cNvSpPr>
          <p:nvPr/>
        </p:nvSpPr>
        <p:spPr bwMode="auto">
          <a:xfrm rot="10800000" flipV="1">
            <a:off x="0" y="1147434"/>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Arial" pitchFamily="34" charset="0"/>
                <a:ea typeface="Times New Roman" pitchFamily="18" charset="0"/>
                <a:cs typeface="Times New Roman" pitchFamily="18" charset="0"/>
              </a:rPr>
              <a:t>1.</a:t>
            </a:r>
            <a:r>
              <a:rPr kumimoji="0" lang="ru-RU" sz="2400" b="0" i="0" u="none" strike="noStrike" cap="none" normalizeH="0" baseline="0" dirty="0" smtClean="0">
                <a:ln>
                  <a:noFill/>
                </a:ln>
                <a:effectLst/>
                <a:latin typeface="Arial" pitchFamily="34" charset="0"/>
                <a:ea typeface="Times New Roman" pitchFamily="18" charset="0"/>
                <a:cs typeface="Times New Roman" pitchFamily="18" charset="0"/>
              </a:rPr>
              <a:t>Лыжи должны быть подобраны по росту занимающегося и находиться в исправном состоянии.</a:t>
            </a:r>
            <a:endParaRPr kumimoji="0" lang="ru-RU" sz="2400" b="0" i="0" u="none" strike="noStrike" cap="none" normalizeH="0" baseline="0" dirty="0" smtClean="0">
              <a:ln>
                <a:noFill/>
              </a:ln>
              <a:effectLst/>
              <a:latin typeface="Arial" pitchFamily="34" charset="0"/>
            </a:endParaRPr>
          </a:p>
        </p:txBody>
      </p:sp>
      <p:sp>
        <p:nvSpPr>
          <p:cNvPr id="5" name="Прямоугольник 4"/>
          <p:cNvSpPr/>
          <p:nvPr/>
        </p:nvSpPr>
        <p:spPr>
          <a:xfrm>
            <a:off x="142844" y="1928802"/>
            <a:ext cx="9001156" cy="1200329"/>
          </a:xfrm>
          <a:prstGeom prst="rect">
            <a:avLst/>
          </a:prstGeom>
        </p:spPr>
        <p:txBody>
          <a:bodyPr wrap="square">
            <a:spAutoFit/>
          </a:bodyPr>
          <a:lstStyle/>
          <a:p>
            <a:r>
              <a:rPr lang="en-US" sz="2400" dirty="0" smtClean="0">
                <a:latin typeface="Arial" pitchFamily="34" charset="0"/>
                <a:cs typeface="Arial" pitchFamily="34" charset="0"/>
              </a:rPr>
              <a:t>2.</a:t>
            </a:r>
            <a:r>
              <a:rPr lang="ru-RU" sz="2400" dirty="0" smtClean="0">
                <a:latin typeface="Arial" pitchFamily="34" charset="0"/>
                <a:cs typeface="Arial" pitchFamily="34" charset="0"/>
              </a:rPr>
              <a:t>Крепления должны быть отрегулированы так, чтобы можно было без посторонней помощи прикреплять лыжи к ботинкам. </a:t>
            </a:r>
            <a:endParaRPr lang="ru-RU" sz="2400" dirty="0">
              <a:latin typeface="Arial" pitchFamily="34" charset="0"/>
              <a:cs typeface="Arial" pitchFamily="34" charset="0"/>
            </a:endParaRPr>
          </a:p>
        </p:txBody>
      </p:sp>
      <p:sp>
        <p:nvSpPr>
          <p:cNvPr id="2051" name="Rectangle 3"/>
          <p:cNvSpPr>
            <a:spLocks noChangeArrowheads="1"/>
          </p:cNvSpPr>
          <p:nvPr/>
        </p:nvSpPr>
        <p:spPr bwMode="auto">
          <a:xfrm>
            <a:off x="0" y="3055712"/>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3.</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Палки, подобранные по росту, должны иметь наконечник, кольцо и регулируемой длины ремень для кисти руки.</a:t>
            </a:r>
            <a:endParaRPr kumimoji="0" lang="ru-RU" sz="2400" b="0" i="0" u="none" strike="noStrike" cap="none" normalizeH="0" baseline="0" dirty="0" smtClean="0">
              <a:ln>
                <a:noFill/>
              </a:ln>
              <a:solidFill>
                <a:schemeClr val="tx1"/>
              </a:solidFill>
              <a:effectLst/>
              <a:latin typeface="Arial" pitchFamily="34" charset="0"/>
            </a:endParaRPr>
          </a:p>
        </p:txBody>
      </p:sp>
      <p:sp>
        <p:nvSpPr>
          <p:cNvPr id="2052" name="Rectangle 4"/>
          <p:cNvSpPr>
            <a:spLocks noChangeArrowheads="1"/>
          </p:cNvSpPr>
          <p:nvPr/>
        </p:nvSpPr>
        <p:spPr bwMode="auto">
          <a:xfrm>
            <a:off x="0" y="3857628"/>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Лыжные ботинки должны быть подобраны по размеру: тесная или очень свободная обувь может привести к потертостям или травме. Надевать обувь лучше на два носка, которые должны быть сухими.</a:t>
            </a:r>
            <a:endParaRPr kumimoji="0" lang="ru-RU" sz="2400" b="0" i="0" u="none" strike="noStrike" cap="none" normalizeH="0" baseline="0" dirty="0" smtClean="0">
              <a:ln>
                <a:noFill/>
              </a:ln>
              <a:solidFill>
                <a:schemeClr val="tx1"/>
              </a:solidFill>
              <a:effectLst/>
              <a:latin typeface="Arial" pitchFamily="34" charset="0"/>
            </a:endParaRPr>
          </a:p>
        </p:txBody>
      </p:sp>
      <p:sp>
        <p:nvSpPr>
          <p:cNvPr id="2053" name="Rectangle 5"/>
          <p:cNvSpPr>
            <a:spLocks noChangeArrowheads="1"/>
          </p:cNvSpPr>
          <p:nvPr/>
        </p:nvSpPr>
        <p:spPr bwMode="auto">
          <a:xfrm>
            <a:off x="0" y="542926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5.</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Одежда на занятиях лыжами должна защищать от холода и ветра, быть легкой, удобной. Чтобы не застудить поясницу, следует надеть длинный свитер</a:t>
            </a:r>
            <a:r>
              <a:rPr kumimoji="0" lang="ru-RU"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down)">
                                      <p:cBhvr>
                                        <p:cTn id="7" dur="2000"/>
                                        <p:tgtEl>
                                          <p:spTgt spid="204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strips(downLeft)">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3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strips(downLeft)">
                                      <p:cBhvr>
                                        <p:cTn id="22" dur="2000"/>
                                        <p:tgtEl>
                                          <p:spTgt spid="205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strips(downLeft)">
                                      <p:cBhvr>
                                        <p:cTn id="27" dur="3000"/>
                                        <p:tgtEl>
                                          <p:spTgt spid="205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053"/>
                                        </p:tgtEl>
                                        <p:attrNameLst>
                                          <p:attrName>style.visibility</p:attrName>
                                        </p:attrNameLst>
                                      </p:cBhvr>
                                      <p:to>
                                        <p:strVal val="visible"/>
                                      </p:to>
                                    </p:set>
                                    <p:animEffect transition="in" filter="strips(downLeft)">
                                      <p:cBhvr>
                                        <p:cTn id="32" dur="3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P spid="2050" grpId="0"/>
      <p:bldP spid="5" grpId="0"/>
      <p:bldP spid="2051" grpId="0"/>
      <p:bldP spid="2052" grpId="0"/>
      <p:bldP spid="20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patblansh.files.wordpress.com/2009/11/snow-cristal-decorations1.jpg?w=737&amp;h=54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5" name="Rectangle 1"/>
          <p:cNvSpPr>
            <a:spLocks noChangeArrowheads="1"/>
          </p:cNvSpPr>
          <p:nvPr/>
        </p:nvSpPr>
        <p:spPr bwMode="auto">
          <a:xfrm>
            <a:off x="0" y="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6.</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Запрещается заниматься без головного убора. Нужно надеть спортивную шапочку, прикрывающую уши, а на руки – варежки.</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p:txBody>
      </p:sp>
      <p:sp>
        <p:nvSpPr>
          <p:cNvPr id="1026" name="Rectangle 2"/>
          <p:cNvSpPr>
            <a:spLocks noChangeArrowheads="1"/>
          </p:cNvSpPr>
          <p:nvPr/>
        </p:nvSpPr>
        <p:spPr bwMode="auto">
          <a:xfrm>
            <a:off x="0" y="1071546"/>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7.</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Выйдя на улицу, не спешите вставать на лыжи, иначе на них образуется корка льда, которая будет препятствовать скольжению.</a:t>
            </a:r>
            <a:endParaRPr kumimoji="0" lang="ru-RU" sz="24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2214554"/>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8.</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Следует внимательно слушать объяснения учителя, стараться правильно и точно выполнять упражнения.</a:t>
            </a:r>
            <a:endParaRPr kumimoji="0" lang="ru-RU" sz="2400" b="0" i="0" u="none" strike="noStrike" cap="none" normalizeH="0" baseline="0" dirty="0" smtClean="0">
              <a:ln>
                <a:noFill/>
              </a:ln>
              <a:solidFill>
                <a:schemeClr val="tx1"/>
              </a:solidFill>
              <a:effectLst/>
              <a:latin typeface="Arial" pitchFamily="34" charset="0"/>
            </a:endParaRPr>
          </a:p>
        </p:txBody>
      </p:sp>
      <p:sp>
        <p:nvSpPr>
          <p:cNvPr id="10" name="Прямоугольник 9"/>
          <p:cNvSpPr/>
          <p:nvPr/>
        </p:nvSpPr>
        <p:spPr>
          <a:xfrm>
            <a:off x="142844" y="3071810"/>
            <a:ext cx="9001156" cy="1938992"/>
          </a:xfrm>
          <a:prstGeom prst="rect">
            <a:avLst/>
          </a:prstGeom>
        </p:spPr>
        <p:txBody>
          <a:bodyPr wrap="square">
            <a:spAutoFit/>
          </a:bodyPr>
          <a:lstStyle/>
          <a:p>
            <a:pPr algn="just"/>
            <a:r>
              <a:rPr lang="en-US" sz="2400" dirty="0" smtClean="0">
                <a:latin typeface="Arial" pitchFamily="34" charset="0"/>
                <a:cs typeface="Arial" pitchFamily="34" charset="0"/>
              </a:rPr>
              <a:t>9.</a:t>
            </a:r>
            <a:r>
              <a:rPr lang="ru-RU" sz="2400" dirty="0" smtClean="0">
                <a:latin typeface="Arial" pitchFamily="34" charset="0"/>
                <a:cs typeface="Arial" pitchFamily="34" charset="0"/>
              </a:rPr>
              <a:t>При передвижении на лыжах по дистанции соблюдайте интервал 3–4 м, при спусках – не менее 30 м. В последнем случае не выставляйте вперед палки. Если возникает необходимость в быстрой остановке, приседая, падать надо на бок, обязательно держа при этом палки сзади</a:t>
            </a:r>
            <a:r>
              <a:rPr lang="en-US" sz="2400" dirty="0" smtClean="0">
                <a:latin typeface="Arial" pitchFamily="34" charset="0"/>
                <a:cs typeface="Arial" pitchFamily="34" charset="0"/>
              </a:rPr>
              <a:t>.</a:t>
            </a:r>
            <a:endParaRPr lang="ru-RU" sz="2400" dirty="0">
              <a:latin typeface="Arial" pitchFamily="34" charset="0"/>
              <a:cs typeface="Arial" pitchFamily="34" charset="0"/>
            </a:endParaRPr>
          </a:p>
        </p:txBody>
      </p:sp>
      <p:sp>
        <p:nvSpPr>
          <p:cNvPr id="1028" name="Rectangle 4"/>
          <p:cNvSpPr>
            <a:spLocks noChangeArrowheads="1"/>
          </p:cNvSpPr>
          <p:nvPr/>
        </p:nvSpPr>
        <p:spPr bwMode="auto">
          <a:xfrm>
            <a:off x="0" y="5000636"/>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10.</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При занятиях лыжным спортом могут быть обморожения. При потере чувствительности кожи ушей, носа, щек следует немедленно сделать растирание, причем сухой рукой, а не снегом, так как в последнем случае можно повредить кожу и занести инфекцию.</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strips(downLeft)">
                                      <p:cBhvr>
                                        <p:cTn id="7" dur="30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strips(downLeft)">
                                      <p:cBhvr>
                                        <p:cTn id="12" dur="3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strips(downLeft)">
                                      <p:cBhvr>
                                        <p:cTn id="17" dur="30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Left)">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strips(downLeft)">
                                      <p:cBhvr>
                                        <p:cTn id="2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26" grpId="0"/>
      <p:bldP spid="1027" grpId="0"/>
      <p:bldP spid="10" grpId="0"/>
      <p:bldP spid="10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patblansh.files.wordpress.com/2009/11/snow-cristal-decorations1.jpg?w=737&amp;h=541"/>
          <p:cNvPicPr/>
          <p:nvPr/>
        </p:nvPicPr>
        <p:blipFill>
          <a:blip r:embed="rId2"/>
          <a:srcRect/>
          <a:stretch>
            <a:fillRect/>
          </a:stretch>
        </p:blipFill>
        <p:spPr bwMode="auto">
          <a:xfrm>
            <a:off x="1" y="0"/>
            <a:ext cx="9143999" cy="6858000"/>
          </a:xfrm>
          <a:prstGeom prst="rect">
            <a:avLst/>
          </a:prstGeom>
          <a:noFill/>
          <a:ln w="9525">
            <a:noFill/>
            <a:miter lim="800000"/>
            <a:headEnd/>
            <a:tailEnd/>
          </a:ln>
        </p:spPr>
      </p:pic>
      <p:sp>
        <p:nvSpPr>
          <p:cNvPr id="21505" name="Rectangle 1"/>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11.</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О поломке и порче лыжного снаряжения, о необходимости сойти с дистанции надо обязательно предупредить учителя. Не уходите с занятий без его разрешения.</a:t>
            </a:r>
            <a:endParaRPr kumimoji="0" lang="ru-RU" sz="2400" b="0" i="0" u="none" strike="noStrike" cap="none" normalizeH="0" baseline="0" dirty="0" smtClean="0">
              <a:ln>
                <a:noFill/>
              </a:ln>
              <a:solidFill>
                <a:schemeClr val="tx1"/>
              </a:solidFill>
              <a:effectLst/>
              <a:latin typeface="Arial" pitchFamily="34" charset="0"/>
            </a:endParaRPr>
          </a:p>
        </p:txBody>
      </p:sp>
      <p:sp>
        <p:nvSpPr>
          <p:cNvPr id="21506" name="Rectangle 2"/>
          <p:cNvSpPr>
            <a:spLocks noChangeArrowheads="1"/>
          </p:cNvSpPr>
          <p:nvPr/>
        </p:nvSpPr>
        <p:spPr bwMode="auto">
          <a:xfrm>
            <a:off x="0" y="1500174"/>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12.</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Нельзя раздеваться при передвижении на лыжах по дистанции (это приведет к простуде). Лучше снять лишнюю одежду до начала лыжной гонки, а после ее завершения надеть вновь.</a:t>
            </a:r>
            <a:endParaRPr kumimoji="0" lang="ru-RU" sz="2400" b="0" i="0" u="none" strike="noStrike" cap="none" normalizeH="0" baseline="0" dirty="0" smtClean="0">
              <a:ln>
                <a:noFill/>
              </a:ln>
              <a:solidFill>
                <a:schemeClr val="tx1"/>
              </a:solidFill>
              <a:effectLst/>
              <a:latin typeface="Arial" pitchFamily="34" charset="0"/>
            </a:endParaRPr>
          </a:p>
        </p:txBody>
      </p:sp>
      <p:sp>
        <p:nvSpPr>
          <p:cNvPr id="21507" name="Rectangle 3"/>
          <p:cNvSpPr>
            <a:spLocks noChangeArrowheads="1"/>
          </p:cNvSpPr>
          <p:nvPr/>
        </p:nvSpPr>
        <p:spPr bwMode="auto">
          <a:xfrm>
            <a:off x="0" y="3143248"/>
            <a:ext cx="864396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13.</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Перед входом в помещение надо счистить снег с лыж.</a:t>
            </a:r>
            <a:endParaRPr kumimoji="0" lang="ru-RU" sz="2400" b="0" i="0" u="none" strike="noStrike" cap="none" normalizeH="0" baseline="0" dirty="0" smtClean="0">
              <a:ln>
                <a:noFill/>
              </a:ln>
              <a:solidFill>
                <a:schemeClr val="tx1"/>
              </a:solidFill>
              <a:effectLst/>
              <a:latin typeface="Arial" pitchFamily="34" charset="0"/>
            </a:endParaRPr>
          </a:p>
        </p:txBody>
      </p:sp>
      <p:sp>
        <p:nvSpPr>
          <p:cNvPr id="21508" name="Rectangle 4"/>
          <p:cNvSpPr>
            <a:spLocks noChangeArrowheads="1"/>
          </p:cNvSpPr>
          <p:nvPr/>
        </p:nvSpPr>
        <p:spPr bwMode="auto">
          <a:xfrm>
            <a:off x="0" y="3643314"/>
            <a:ext cx="900115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14.</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Сразу после занятий лыжами нельзя пить холодную воду, чтобы не заболело горло.</a:t>
            </a:r>
            <a:endParaRPr kumimoji="0" lang="ru-RU" sz="2400" b="0" i="0" u="none" strike="noStrike" cap="none" normalizeH="0" baseline="0" dirty="0" smtClean="0">
              <a:ln>
                <a:noFill/>
              </a:ln>
              <a:solidFill>
                <a:schemeClr val="tx1"/>
              </a:solidFill>
              <a:effectLst/>
              <a:latin typeface="Arial" pitchFamily="34" charset="0"/>
            </a:endParaRPr>
          </a:p>
        </p:txBody>
      </p:sp>
      <p:sp>
        <p:nvSpPr>
          <p:cNvPr id="21509" name="Rectangle 5"/>
          <p:cNvSpPr>
            <a:spLocks noChangeArrowheads="1"/>
          </p:cNvSpPr>
          <p:nvPr/>
        </p:nvSpPr>
        <p:spPr bwMode="auto">
          <a:xfrm>
            <a:off x="1" y="4572008"/>
            <a:ext cx="807246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15.</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Ограничения по температуре воздуха и погодным условиям при занятиях лыжной подготовкой следующие: температура не ниже –14°C, тихий ветер.</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5"/>
                                        </p:tgtEl>
                                        <p:attrNameLst>
                                          <p:attrName>style.visibility</p:attrName>
                                        </p:attrNameLst>
                                      </p:cBhvr>
                                      <p:to>
                                        <p:strVal val="visible"/>
                                      </p:to>
                                    </p:set>
                                    <p:animEffect transition="in" filter="strips(downLeft)">
                                      <p:cBhvr>
                                        <p:cTn id="7" dur="2000"/>
                                        <p:tgtEl>
                                          <p:spTgt spid="2150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6">
                                            <p:txEl>
                                              <p:pRg st="0" end="0"/>
                                            </p:txEl>
                                          </p:spTgt>
                                        </p:tgtEl>
                                        <p:attrNameLst>
                                          <p:attrName>style.visibility</p:attrName>
                                        </p:attrNameLst>
                                      </p:cBhvr>
                                      <p:to>
                                        <p:strVal val="visible"/>
                                      </p:to>
                                    </p:set>
                                    <p:animEffect transition="in" filter="strips(downLeft)">
                                      <p:cBhvr>
                                        <p:cTn id="12" dur="2000"/>
                                        <p:tgtEl>
                                          <p:spTgt spid="2150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strips(downLeft)">
                                      <p:cBhvr>
                                        <p:cTn id="17" dur="20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1508"/>
                                        </p:tgtEl>
                                        <p:attrNameLst>
                                          <p:attrName>style.visibility</p:attrName>
                                        </p:attrNameLst>
                                      </p:cBhvr>
                                      <p:to>
                                        <p:strVal val="visible"/>
                                      </p:to>
                                    </p:set>
                                    <p:animEffect transition="in" filter="strips(downLeft)">
                                      <p:cBhvr>
                                        <p:cTn id="22" dur="2000"/>
                                        <p:tgtEl>
                                          <p:spTgt spid="2150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1509"/>
                                        </p:tgtEl>
                                        <p:attrNameLst>
                                          <p:attrName>style.visibility</p:attrName>
                                        </p:attrNameLst>
                                      </p:cBhvr>
                                      <p:to>
                                        <p:strVal val="visible"/>
                                      </p:to>
                                    </p:set>
                                    <p:animEffect transition="in" filter="strips(downLeft)">
                                      <p:cBhvr>
                                        <p:cTn id="27" dur="2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P spid="21507" grpId="0"/>
      <p:bldP spid="21508" grpId="0"/>
      <p:bldP spid="2150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a:ln>
            <a:solidFill>
              <a:schemeClr val="tx1"/>
            </a:solidFill>
          </a:ln>
        </p:spPr>
        <p:txBody>
          <a:bodyPr/>
          <a:lstStyle/>
          <a:p>
            <a:pPr>
              <a:buNone/>
            </a:pPr>
            <a:r>
              <a:rPr lang="ru-RU" dirty="0" smtClean="0"/>
              <a:t>      </a:t>
            </a:r>
            <a:r>
              <a:rPr lang="ru-RU" b="1" i="1" dirty="0" smtClean="0">
                <a:solidFill>
                  <a:srgbClr val="C00000"/>
                </a:solidFill>
              </a:rPr>
              <a:t>Схема передвижений на лыжном стадионе</a:t>
            </a: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r>
              <a:rPr lang="ru-RU" sz="2000" b="1" i="1" dirty="0" smtClean="0">
                <a:solidFill>
                  <a:srgbClr val="C00000"/>
                </a:solidFill>
              </a:rPr>
              <a:t>              ---  учитель</a:t>
            </a:r>
          </a:p>
          <a:p>
            <a:pPr>
              <a:buNone/>
            </a:pPr>
            <a:r>
              <a:rPr lang="ru-RU" b="1" i="1" dirty="0" smtClean="0">
                <a:solidFill>
                  <a:srgbClr val="C00000"/>
                </a:solidFill>
              </a:rPr>
              <a:t>             </a:t>
            </a:r>
            <a:r>
              <a:rPr lang="ru-RU" sz="2000" b="1" i="1" dirty="0" smtClean="0">
                <a:solidFill>
                  <a:srgbClr val="C00000"/>
                </a:solidFill>
              </a:rPr>
              <a:t>---  учащиеся</a:t>
            </a: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smtClean="0">
              <a:solidFill>
                <a:srgbClr val="C00000"/>
              </a:solidFill>
            </a:endParaRPr>
          </a:p>
          <a:p>
            <a:pPr>
              <a:buNone/>
            </a:pPr>
            <a:endParaRPr lang="ru-RU" b="1" i="1" dirty="0">
              <a:solidFill>
                <a:srgbClr val="C00000"/>
              </a:solidFill>
            </a:endParaRPr>
          </a:p>
        </p:txBody>
      </p:sp>
      <p:sp>
        <p:nvSpPr>
          <p:cNvPr id="6" name="Овал 5"/>
          <p:cNvSpPr/>
          <p:nvPr/>
        </p:nvSpPr>
        <p:spPr>
          <a:xfrm>
            <a:off x="2928926" y="857232"/>
            <a:ext cx="3286148" cy="48577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214678" y="1714488"/>
            <a:ext cx="2714644" cy="4000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2" name="Прямая соединительная линия 11"/>
          <p:cNvCxnSpPr/>
          <p:nvPr/>
        </p:nvCxnSpPr>
        <p:spPr>
          <a:xfrm rot="5400000">
            <a:off x="4357686" y="1000108"/>
            <a:ext cx="42862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5400000">
            <a:off x="4321967" y="1893083"/>
            <a:ext cx="50006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5400000">
            <a:off x="4321967" y="2750339"/>
            <a:ext cx="50006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rot="5400000">
            <a:off x="4392611" y="3750471"/>
            <a:ext cx="357984" cy="7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rot="5400000">
            <a:off x="4321967" y="4536289"/>
            <a:ext cx="50006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5400000">
            <a:off x="4214810" y="5572140"/>
            <a:ext cx="71438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Овал 22"/>
          <p:cNvSpPr/>
          <p:nvPr/>
        </p:nvSpPr>
        <p:spPr>
          <a:xfrm>
            <a:off x="4429124" y="3143248"/>
            <a:ext cx="285752" cy="28575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5572132" y="1428736"/>
            <a:ext cx="285752" cy="2857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5572132" y="2500306"/>
            <a:ext cx="285752" cy="28575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5143504" y="1000108"/>
            <a:ext cx="285752" cy="2857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5786446" y="3500438"/>
            <a:ext cx="285752" cy="28575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714348" y="5857892"/>
            <a:ext cx="285752" cy="28575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214282" y="5857892"/>
            <a:ext cx="285752" cy="2857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p:cNvSpPr/>
          <p:nvPr/>
        </p:nvSpPr>
        <p:spPr>
          <a:xfrm>
            <a:off x="285720" y="5286388"/>
            <a:ext cx="285752" cy="28575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5" name="Прямая соединительная линия 34"/>
          <p:cNvCxnSpPr/>
          <p:nvPr/>
        </p:nvCxnSpPr>
        <p:spPr>
          <a:xfrm rot="10800000">
            <a:off x="2786050" y="642918"/>
            <a:ext cx="3571900" cy="1588"/>
          </a:xfrm>
          <a:prstGeom prst="line">
            <a:avLst/>
          </a:prstGeom>
        </p:spPr>
        <p:style>
          <a:lnRef idx="1">
            <a:schemeClr val="dk1"/>
          </a:lnRef>
          <a:fillRef idx="0">
            <a:schemeClr val="dk1"/>
          </a:fillRef>
          <a:effectRef idx="0">
            <a:schemeClr val="dk1"/>
          </a:effectRef>
          <a:fontRef idx="minor">
            <a:schemeClr val="tx1"/>
          </a:fontRef>
        </p:style>
      </p:cxnSp>
      <p:cxnSp>
        <p:nvCxnSpPr>
          <p:cNvPr id="39" name="Прямая соединительная линия 38"/>
          <p:cNvCxnSpPr/>
          <p:nvPr/>
        </p:nvCxnSpPr>
        <p:spPr>
          <a:xfrm rot="5400000">
            <a:off x="35687" y="3393281"/>
            <a:ext cx="5500726" cy="1588"/>
          </a:xfrm>
          <a:prstGeom prst="line">
            <a:avLst/>
          </a:prstGeom>
        </p:spPr>
        <p:style>
          <a:lnRef idx="1">
            <a:schemeClr val="dk1"/>
          </a:lnRef>
          <a:fillRef idx="0">
            <a:schemeClr val="dk1"/>
          </a:fillRef>
          <a:effectRef idx="0">
            <a:schemeClr val="dk1"/>
          </a:effectRef>
          <a:fontRef idx="minor">
            <a:schemeClr val="tx1"/>
          </a:fontRef>
        </p:style>
      </p:cxnSp>
      <p:cxnSp>
        <p:nvCxnSpPr>
          <p:cNvPr id="47" name="Прямая соединительная линия 46"/>
          <p:cNvCxnSpPr/>
          <p:nvPr/>
        </p:nvCxnSpPr>
        <p:spPr>
          <a:xfrm rot="16200000" flipH="1">
            <a:off x="3644100" y="3358356"/>
            <a:ext cx="5499932" cy="70644"/>
          </a:xfrm>
          <a:prstGeom prst="line">
            <a:avLst/>
          </a:prstGeom>
        </p:spPr>
        <p:style>
          <a:lnRef idx="1">
            <a:schemeClr val="dk1"/>
          </a:lnRef>
          <a:fillRef idx="0">
            <a:schemeClr val="dk1"/>
          </a:fillRef>
          <a:effectRef idx="0">
            <a:schemeClr val="dk1"/>
          </a:effectRef>
          <a:fontRef idx="minor">
            <a:schemeClr val="tx1"/>
          </a:fontRef>
        </p:style>
      </p:cxnSp>
      <p:cxnSp>
        <p:nvCxnSpPr>
          <p:cNvPr id="49" name="Прямая соединительная линия 48"/>
          <p:cNvCxnSpPr/>
          <p:nvPr/>
        </p:nvCxnSpPr>
        <p:spPr>
          <a:xfrm>
            <a:off x="2786050" y="6143644"/>
            <a:ext cx="3643338"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889</Words>
  <Application>Microsoft Office PowerPoint</Application>
  <PresentationFormat>Экран (4:3)</PresentationFormat>
  <Paragraphs>57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ЛЫЖНАЯ ПОДГОТОВКА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ЛЫЖНАЯ ПОДГОТОВКА</dc:title>
  <dc:creator>Admin</dc:creator>
  <cp:lastModifiedBy>Admin</cp:lastModifiedBy>
  <cp:revision>20</cp:revision>
  <dcterms:created xsi:type="dcterms:W3CDTF">2011-01-11T12:45:50Z</dcterms:created>
  <dcterms:modified xsi:type="dcterms:W3CDTF">2011-01-17T15:03:30Z</dcterms:modified>
</cp:coreProperties>
</file>