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9" r:id="rId2"/>
    <p:sldId id="264" r:id="rId3"/>
    <p:sldId id="270" r:id="rId4"/>
    <p:sldId id="296" r:id="rId5"/>
    <p:sldId id="297" r:id="rId6"/>
    <p:sldId id="272" r:id="rId7"/>
    <p:sldId id="269" r:id="rId8"/>
    <p:sldId id="274" r:id="rId9"/>
    <p:sldId id="277" r:id="rId10"/>
    <p:sldId id="278" r:id="rId11"/>
    <p:sldId id="273" r:id="rId12"/>
    <p:sldId id="293" r:id="rId13"/>
    <p:sldId id="298" r:id="rId14"/>
    <p:sldId id="295" r:id="rId15"/>
    <p:sldId id="294" r:id="rId16"/>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Tahoma" pitchFamily="34" charset="0"/>
        <a:ea typeface="+mn-ea"/>
        <a:cs typeface="+mn-cs"/>
      </a:defRPr>
    </a:lvl1pPr>
    <a:lvl2pPr marL="457200" algn="ctr" rtl="0" fontAlgn="base">
      <a:spcBef>
        <a:spcPct val="0"/>
      </a:spcBef>
      <a:spcAft>
        <a:spcPct val="0"/>
      </a:spcAft>
      <a:defRPr kern="1200">
        <a:solidFill>
          <a:schemeClr val="tx1"/>
        </a:solidFill>
        <a:latin typeface="Tahoma" pitchFamily="34" charset="0"/>
        <a:ea typeface="+mn-ea"/>
        <a:cs typeface="+mn-cs"/>
      </a:defRPr>
    </a:lvl2pPr>
    <a:lvl3pPr marL="914400" algn="ctr" rtl="0" fontAlgn="base">
      <a:spcBef>
        <a:spcPct val="0"/>
      </a:spcBef>
      <a:spcAft>
        <a:spcPct val="0"/>
      </a:spcAft>
      <a:defRPr kern="1200">
        <a:solidFill>
          <a:schemeClr val="tx1"/>
        </a:solidFill>
        <a:latin typeface="Tahoma" pitchFamily="34" charset="0"/>
        <a:ea typeface="+mn-ea"/>
        <a:cs typeface="+mn-cs"/>
      </a:defRPr>
    </a:lvl3pPr>
    <a:lvl4pPr marL="1371600" algn="ctr" rtl="0" fontAlgn="base">
      <a:spcBef>
        <a:spcPct val="0"/>
      </a:spcBef>
      <a:spcAft>
        <a:spcPct val="0"/>
      </a:spcAft>
      <a:defRPr kern="1200">
        <a:solidFill>
          <a:schemeClr val="tx1"/>
        </a:solidFill>
        <a:latin typeface="Tahoma" pitchFamily="34" charset="0"/>
        <a:ea typeface="+mn-ea"/>
        <a:cs typeface="+mn-cs"/>
      </a:defRPr>
    </a:lvl4pPr>
    <a:lvl5pPr marL="1828800" algn="ctr"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3300"/>
    <a:srgbClr val="5D2221"/>
    <a:srgbClr val="008000"/>
    <a:srgbClr val="669900"/>
    <a:srgbClr val="FF5050"/>
    <a:srgbClr val="990000"/>
    <a:srgbClr val="0066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8" autoAdjust="0"/>
    <p:restoredTop sz="94698" autoAdjust="0"/>
  </p:normalViewPr>
  <p:slideViewPr>
    <p:cSldViewPr>
      <p:cViewPr>
        <p:scale>
          <a:sx n="66" d="100"/>
          <a:sy n="66" d="100"/>
        </p:scale>
        <p:origin x="-2298" y="-9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6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ru-RU"/>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174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ru-RU"/>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B9D19C0-2E73-429B-889C-DE56A423A89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DF508E-17DD-45A5-BD98-1FE8453E2A88}" type="slidenum">
              <a:rPr lang="ru-RU"/>
              <a:pPr>
                <a:defRPr/>
              </a:pPr>
              <a:t>‹#›</a:t>
            </a:fld>
            <a:endParaRPr lang="ru-RU"/>
          </a:p>
        </p:txBody>
      </p:sp>
    </p:spTree>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ECCB89A-6DAC-42EE-A1C0-FF611EC0DA1B}" type="slidenum">
              <a:rPr lang="ru-RU"/>
              <a:pPr>
                <a:defRPr/>
              </a:pPr>
              <a:t>‹#›</a:t>
            </a:fld>
            <a:endParaRPr lang="ru-RU"/>
          </a:p>
        </p:txBody>
      </p:sp>
    </p:spTree>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D7D51B-1281-4CDF-A65B-F0CE3EC4F777}" type="slidenum">
              <a:rPr lang="ru-RU"/>
              <a:pPr>
                <a:defRPr/>
              </a:pPr>
              <a:t>‹#›</a:t>
            </a:fld>
            <a:endParaRPr lang="ru-RU"/>
          </a:p>
        </p:txBody>
      </p:sp>
    </p:spTree>
  </p:cSld>
  <p:clrMapOvr>
    <a:masterClrMapping/>
  </p:clrMapOvr>
  <p:transition spd="slow">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E277E3-97F9-4B25-B0E1-8985DAC38FA5}" type="slidenum">
              <a:rPr lang="ru-RU"/>
              <a:pPr>
                <a:defRPr/>
              </a:pPr>
              <a:t>‹#›</a:t>
            </a:fld>
            <a:endParaRPr lang="ru-RU"/>
          </a:p>
        </p:txBody>
      </p:sp>
    </p:spTree>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B4A32E2-B72C-4EEE-9405-D3AAB2D7351A}" type="slidenum">
              <a:rPr lang="ru-RU"/>
              <a:pPr>
                <a:defRPr/>
              </a:pPr>
              <a:t>‹#›</a:t>
            </a:fld>
            <a:endParaRPr lang="ru-RU"/>
          </a:p>
        </p:txBody>
      </p:sp>
    </p:spTree>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464491A-AE2C-444B-8F2D-B170BE13A143}" type="slidenum">
              <a:rPr lang="ru-RU"/>
              <a:pPr>
                <a:defRPr/>
              </a:pPr>
              <a:t>‹#›</a:t>
            </a:fld>
            <a:endParaRPr lang="ru-RU"/>
          </a:p>
        </p:txBody>
      </p:sp>
    </p:spTree>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278FB5C-3E90-4845-B17B-47AB16FCBECA}" type="slidenum">
              <a:rPr lang="ru-RU"/>
              <a:pPr>
                <a:defRPr/>
              </a:pPr>
              <a:t>‹#›</a:t>
            </a:fld>
            <a:endParaRPr lang="ru-RU"/>
          </a:p>
        </p:txBody>
      </p:sp>
    </p:spTree>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1AA6C8D-A29E-481E-8B42-28A0770CE60B}" type="slidenum">
              <a:rPr lang="ru-RU"/>
              <a:pPr>
                <a:defRPr/>
              </a:pPr>
              <a:t>‹#›</a:t>
            </a:fld>
            <a:endParaRPr lang="ru-RU"/>
          </a:p>
        </p:txBody>
      </p:sp>
    </p:spTree>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379B07C-8816-4C3F-BC9E-1910ADB8871F}" type="slidenum">
              <a:rPr lang="ru-RU"/>
              <a:pPr>
                <a:defRPr/>
              </a:pPr>
              <a:t>‹#›</a:t>
            </a:fld>
            <a:endParaRPr lang="ru-RU"/>
          </a:p>
        </p:txBody>
      </p:sp>
    </p:spTree>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81F5D6D-1608-42E3-9F3A-6B9E2A07180B}" type="slidenum">
              <a:rPr lang="ru-RU"/>
              <a:pPr>
                <a:defRPr/>
              </a:pPr>
              <a:t>‹#›</a:t>
            </a:fld>
            <a:endParaRPr lang="ru-RU"/>
          </a:p>
        </p:txBody>
      </p:sp>
    </p:spTree>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B25FFE9-B81A-430A-931E-1A6C2F0B9DA0}" type="slidenum">
              <a:rPr lang="ru-RU"/>
              <a:pPr>
                <a:defRPr/>
              </a:pPr>
              <a:t>‹#›</a:t>
            </a:fld>
            <a:endParaRPr lang="ru-RU"/>
          </a:p>
        </p:txBody>
      </p:sp>
    </p:spTree>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E638956-5B72-4DCA-9EA9-F52F267F776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ll dir="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tertainment.howstuffworks.com/arts/artwork/impressionism.htm" TargetMode="External"/><Relationship Id="rId2" Type="http://schemas.openxmlformats.org/officeDocument/2006/relationships/hyperlink" Target="http://www.intermonet.com/oeuvre/index.htm" TargetMode="External"/><Relationship Id="rId1" Type="http://schemas.openxmlformats.org/officeDocument/2006/relationships/slideLayout" Target="../slideLayouts/slideLayout7.xml"/><Relationship Id="rId5" Type="http://schemas.openxmlformats.org/officeDocument/2006/relationships/hyperlink" Target="http://www.artcyclopedia.com/history/impressionism.html" TargetMode="External"/><Relationship Id="rId4" Type="http://schemas.openxmlformats.org/officeDocument/2006/relationships/hyperlink" Target="http://www.artscroll.ru/Imag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4"/>
          <p:cNvSpPr>
            <a:spLocks noGrp="1" noChangeArrowheads="1"/>
          </p:cNvSpPr>
          <p:nvPr>
            <p:ph type="ctrTitle"/>
          </p:nvPr>
        </p:nvSpPr>
        <p:spPr>
          <a:xfrm>
            <a:off x="357188" y="857250"/>
            <a:ext cx="3457575" cy="1571625"/>
          </a:xfrm>
        </p:spPr>
        <p:txBody>
          <a:bodyPr/>
          <a:lstStyle/>
          <a:p>
            <a:pPr>
              <a:defRPr/>
            </a:pPr>
            <a:r>
              <a:rPr lang="en-US" dirty="0" smtClean="0">
                <a:solidFill>
                  <a:schemeClr val="accent2">
                    <a:lumMod val="75000"/>
                  </a:schemeClr>
                </a:solidFill>
                <a:latin typeface="Algerian" pitchFamily="82" charset="0"/>
              </a:rPr>
              <a:t>Claude Monet</a:t>
            </a:r>
            <a:br>
              <a:rPr lang="en-US" dirty="0" smtClean="0">
                <a:solidFill>
                  <a:schemeClr val="accent2">
                    <a:lumMod val="75000"/>
                  </a:schemeClr>
                </a:solidFill>
                <a:latin typeface="Algerian" pitchFamily="82" charset="0"/>
              </a:rPr>
            </a:br>
            <a:r>
              <a:rPr lang="en-US" sz="2400" dirty="0" smtClean="0">
                <a:solidFill>
                  <a:schemeClr val="accent2">
                    <a:lumMod val="75000"/>
                  </a:schemeClr>
                </a:solidFill>
                <a:latin typeface="Algerian" pitchFamily="82" charset="0"/>
              </a:rPr>
              <a:t>(1840-1926)</a:t>
            </a:r>
            <a:r>
              <a:rPr lang="ru-RU" sz="2400" dirty="0" smtClean="0">
                <a:solidFill>
                  <a:schemeClr val="accent2">
                    <a:lumMod val="75000"/>
                  </a:schemeClr>
                </a:solidFill>
              </a:rPr>
              <a:t/>
            </a:r>
            <a:br>
              <a:rPr lang="ru-RU" sz="2400" dirty="0" smtClean="0">
                <a:solidFill>
                  <a:schemeClr val="accent2">
                    <a:lumMod val="75000"/>
                  </a:schemeClr>
                </a:solidFill>
              </a:rPr>
            </a:br>
            <a:endParaRPr lang="ru-RU" dirty="0" smtClean="0">
              <a:solidFill>
                <a:schemeClr val="accent2">
                  <a:lumMod val="75000"/>
                </a:schemeClr>
              </a:solidFill>
            </a:endParaRPr>
          </a:p>
        </p:txBody>
      </p:sp>
      <p:sp>
        <p:nvSpPr>
          <p:cNvPr id="37896" name="Text Box 8"/>
          <p:cNvSpPr txBox="1">
            <a:spLocks noChangeArrowheads="1"/>
          </p:cNvSpPr>
          <p:nvPr/>
        </p:nvSpPr>
        <p:spPr bwMode="auto">
          <a:xfrm>
            <a:off x="8583613" y="6251575"/>
            <a:ext cx="184150" cy="366713"/>
          </a:xfrm>
          <a:prstGeom prst="rect">
            <a:avLst/>
          </a:prstGeom>
          <a:noFill/>
          <a:ln w="9525">
            <a:noFill/>
            <a:miter lim="800000"/>
            <a:headEnd/>
            <a:tailEnd/>
          </a:ln>
        </p:spPr>
        <p:txBody>
          <a:bodyPr wrap="none">
            <a:spAutoFit/>
          </a:bodyPr>
          <a:lstStyle/>
          <a:p>
            <a:endParaRPr lang="ru-RU"/>
          </a:p>
        </p:txBody>
      </p:sp>
      <p:sp>
        <p:nvSpPr>
          <p:cNvPr id="2053" name="Подзаголовок 5"/>
          <p:cNvSpPr>
            <a:spLocks noGrp="1"/>
          </p:cNvSpPr>
          <p:nvPr>
            <p:ph type="subTitle" idx="1"/>
          </p:nvPr>
        </p:nvSpPr>
        <p:spPr>
          <a:xfrm>
            <a:off x="3857625" y="785813"/>
            <a:ext cx="4786313" cy="5643562"/>
          </a:xfrm>
        </p:spPr>
        <p:txBody>
          <a:bodyPr/>
          <a:lstStyle/>
          <a:p>
            <a:pPr algn="l">
              <a:buFontTx/>
              <a:buChar char="-"/>
              <a:defRPr/>
            </a:pPr>
            <a:r>
              <a:rPr lang="en-US" b="1" dirty="0" smtClean="0">
                <a:solidFill>
                  <a:schemeClr val="accent2">
                    <a:lumMod val="75000"/>
                  </a:schemeClr>
                </a:solidFill>
                <a:latin typeface="Times New Roman" pitchFamily="18" charset="0"/>
                <a:cs typeface="Times New Roman" pitchFamily="18" charset="0"/>
              </a:rPr>
              <a:t>a French landscape painter, born in Paris;</a:t>
            </a:r>
          </a:p>
          <a:p>
            <a:pPr algn="l">
              <a:buFontTx/>
              <a:buChar char="-"/>
              <a:defRPr/>
            </a:pPr>
            <a:r>
              <a:rPr lang="en-US" b="1" dirty="0" smtClean="0">
                <a:solidFill>
                  <a:schemeClr val="accent2">
                    <a:lumMod val="75000"/>
                  </a:schemeClr>
                </a:solidFill>
                <a:latin typeface="Times New Roman" pitchFamily="18" charset="0"/>
                <a:cs typeface="Times New Roman" pitchFamily="18" charset="0"/>
              </a:rPr>
              <a:t>a founder of Impressionism;</a:t>
            </a:r>
          </a:p>
          <a:p>
            <a:pPr algn="l">
              <a:defRPr/>
            </a:pPr>
            <a:endParaRPr lang="en-US" sz="2400" dirty="0" smtClean="0">
              <a:solidFill>
                <a:schemeClr val="tx1"/>
              </a:solidFill>
              <a:latin typeface="Times New Roman" pitchFamily="18" charset="0"/>
              <a:cs typeface="Times New Roman" pitchFamily="18" charset="0"/>
            </a:endParaRPr>
          </a:p>
          <a:p>
            <a:pPr algn="l">
              <a:defRPr/>
            </a:pPr>
            <a:r>
              <a:rPr lang="en-US" sz="2400" b="1" dirty="0" smtClean="0">
                <a:solidFill>
                  <a:srgbClr val="003300"/>
                </a:solidFill>
                <a:latin typeface="Times New Roman" pitchFamily="18" charset="0"/>
                <a:cs typeface="Times New Roman" pitchFamily="18" charset="0"/>
              </a:rPr>
              <a:t>His works are represented in the Louvre, the </a:t>
            </a:r>
            <a:r>
              <a:rPr lang="en-US" sz="2400" b="1" dirty="0" err="1" smtClean="0">
                <a:solidFill>
                  <a:srgbClr val="003300"/>
                </a:solidFill>
                <a:latin typeface="Times New Roman" pitchFamily="18" charset="0"/>
                <a:cs typeface="Times New Roman" pitchFamily="18" charset="0"/>
              </a:rPr>
              <a:t>Mormottan</a:t>
            </a:r>
            <a:r>
              <a:rPr lang="en-US" sz="2400" b="1" dirty="0" smtClean="0">
                <a:solidFill>
                  <a:srgbClr val="003300"/>
                </a:solidFill>
                <a:latin typeface="Times New Roman" pitchFamily="18" charset="0"/>
                <a:cs typeface="Times New Roman" pitchFamily="18" charset="0"/>
              </a:rPr>
              <a:t> ( Paris);</a:t>
            </a:r>
          </a:p>
          <a:p>
            <a:pPr algn="l">
              <a:defRPr/>
            </a:pPr>
            <a:r>
              <a:rPr lang="en-US" sz="2400" b="1" dirty="0" smtClean="0">
                <a:solidFill>
                  <a:srgbClr val="003300"/>
                </a:solidFill>
                <a:latin typeface="Times New Roman" pitchFamily="18" charset="0"/>
                <a:cs typeface="Times New Roman" pitchFamily="18" charset="0"/>
              </a:rPr>
              <a:t>The National Gallery (London);</a:t>
            </a:r>
          </a:p>
          <a:p>
            <a:pPr algn="l">
              <a:defRPr/>
            </a:pPr>
            <a:r>
              <a:rPr lang="en-US" sz="2400" b="1" dirty="0" smtClean="0">
                <a:solidFill>
                  <a:srgbClr val="003300"/>
                </a:solidFill>
                <a:latin typeface="Times New Roman" pitchFamily="18" charset="0"/>
                <a:cs typeface="Times New Roman" pitchFamily="18" charset="0"/>
              </a:rPr>
              <a:t>The Metropolitan Museum of Art </a:t>
            </a:r>
          </a:p>
          <a:p>
            <a:pPr algn="l">
              <a:defRPr/>
            </a:pPr>
            <a:r>
              <a:rPr lang="en-US" sz="2400" b="1" dirty="0" smtClean="0">
                <a:solidFill>
                  <a:srgbClr val="003300"/>
                </a:solidFill>
                <a:latin typeface="Times New Roman" pitchFamily="18" charset="0"/>
                <a:cs typeface="Times New Roman" pitchFamily="18" charset="0"/>
              </a:rPr>
              <a:t>( New York);</a:t>
            </a:r>
          </a:p>
          <a:p>
            <a:pPr algn="l">
              <a:defRPr/>
            </a:pPr>
            <a:r>
              <a:rPr lang="en-US" sz="2400" b="1" dirty="0" smtClean="0">
                <a:solidFill>
                  <a:srgbClr val="003300"/>
                </a:solidFill>
                <a:latin typeface="Times New Roman" pitchFamily="18" charset="0"/>
                <a:cs typeface="Times New Roman" pitchFamily="18" charset="0"/>
              </a:rPr>
              <a:t>The Art Institute of Chicago</a:t>
            </a:r>
            <a:endParaRPr lang="ru-RU" sz="2400" b="1" dirty="0" smtClean="0">
              <a:solidFill>
                <a:srgbClr val="003300"/>
              </a:solidFill>
              <a:latin typeface="Times New Roman" pitchFamily="18" charset="0"/>
              <a:cs typeface="Times New Roman" pitchFamily="18" charset="0"/>
            </a:endParaRPr>
          </a:p>
        </p:txBody>
      </p:sp>
      <p:pic>
        <p:nvPicPr>
          <p:cNvPr id="2054" name="Picture 6" descr="E:\мои документы\Мои рисунки\claude monet\claude monet.jpg"/>
          <p:cNvPicPr>
            <a:picLocks noChangeAspect="1" noChangeArrowheads="1"/>
          </p:cNvPicPr>
          <p:nvPr/>
        </p:nvPicPr>
        <p:blipFill>
          <a:blip r:embed="rId2"/>
          <a:srcRect/>
          <a:stretch>
            <a:fillRect/>
          </a:stretch>
        </p:blipFill>
        <p:spPr bwMode="auto">
          <a:xfrm>
            <a:off x="428596" y="2285992"/>
            <a:ext cx="3143244" cy="4192739"/>
          </a:xfrm>
          <a:prstGeom prst="ellipse">
            <a:avLst/>
          </a:prstGeom>
          <a:ln w="63500" cap="rnd">
            <a:solidFill>
              <a:srgbClr val="333333"/>
            </a:solidFill>
          </a:ln>
          <a:effectLst>
            <a:glow rad="2286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Прямоугольник 5"/>
          <p:cNvSpPr>
            <a:spLocks noChangeArrowheads="1"/>
          </p:cNvSpPr>
          <p:nvPr/>
        </p:nvSpPr>
        <p:spPr bwMode="auto">
          <a:xfrm>
            <a:off x="6286500" y="6429375"/>
            <a:ext cx="2655888" cy="246063"/>
          </a:xfrm>
          <a:prstGeom prst="rect">
            <a:avLst/>
          </a:prstGeom>
          <a:noFill/>
          <a:ln w="9525">
            <a:noFill/>
            <a:miter lim="800000"/>
            <a:headEnd/>
            <a:tailEnd/>
          </a:ln>
        </p:spPr>
        <p:txBody>
          <a:bodyPr wrap="none">
            <a:spAutoFit/>
          </a:bodyPr>
          <a:lstStyle/>
          <a:p>
            <a:pPr algn="r"/>
            <a:r>
              <a:rPr lang="en-US" sz="1000" u="sng">
                <a:solidFill>
                  <a:schemeClr val="bg1"/>
                </a:solidFill>
              </a:rPr>
              <a:t>Komsomolsk-na-Amure, Nekrasova Tatyana</a:t>
            </a:r>
            <a:endParaRPr lang="ru-RU" sz="1000">
              <a:solidFill>
                <a:schemeClr val="bg1"/>
              </a:solidFill>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2000"/>
                                  </p:stCondLst>
                                  <p:childTnLst>
                                    <p:set>
                                      <p:cBhvr>
                                        <p:cTn id="6" dur="1" fill="hold">
                                          <p:stCondLst>
                                            <p:cond delay="0"/>
                                          </p:stCondLst>
                                        </p:cTn>
                                        <p:tgtEl>
                                          <p:spTgt spid="37892"/>
                                        </p:tgtEl>
                                        <p:attrNameLst>
                                          <p:attrName>style.visibility</p:attrName>
                                        </p:attrNameLst>
                                      </p:cBhvr>
                                      <p:to>
                                        <p:strVal val="visible"/>
                                      </p:to>
                                    </p:set>
                                    <p:animEffect transition="in" filter="blinds(vertical)">
                                      <p:cBhvr>
                                        <p:cTn id="7" dur="500"/>
                                        <p:tgtEl>
                                          <p:spTgt spid="37892"/>
                                        </p:tgtEl>
                                      </p:cBhvr>
                                    </p:animEffect>
                                  </p:childTnLst>
                                </p:cTn>
                              </p:par>
                            </p:childTnLst>
                          </p:cTn>
                        </p:par>
                        <p:par>
                          <p:cTn id="8" fill="hold">
                            <p:stCondLst>
                              <p:cond delay="2500"/>
                            </p:stCondLst>
                            <p:childTnLst>
                              <p:par>
                                <p:cTn id="9" presetID="1" presetClass="entr" presetSubtype="0" fill="hold" grpId="0" nodeType="afterEffect" nodePh="1">
                                  <p:stCondLst>
                                    <p:cond delay="20000"/>
                                  </p:stCondLst>
                                  <p:endCondLst>
                                    <p:cond evt="begin" delay="0">
                                      <p:tn val="9"/>
                                    </p:cond>
                                  </p:endCondLst>
                                  <p:childTnLst>
                                    <p:set>
                                      <p:cBhvr>
                                        <p:cTn id="10" dur="1" fill="hold">
                                          <p:stCondLst>
                                            <p:cond delay="499"/>
                                          </p:stCondLst>
                                        </p:cTn>
                                        <p:tgtEl>
                                          <p:spTgt spid="378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053">
                                            <p:txEl>
                                              <p:pRg st="0" end="0"/>
                                            </p:txEl>
                                          </p:spTgt>
                                        </p:tgtEl>
                                        <p:attrNameLst>
                                          <p:attrName>style.visibility</p:attrName>
                                        </p:attrNameLst>
                                      </p:cBhvr>
                                      <p:to>
                                        <p:strVal val="visible"/>
                                      </p:to>
                                    </p:set>
                                    <p:animEffect transition="in" filter="box(in)">
                                      <p:cBhvr>
                                        <p:cTn id="15" dur="3000"/>
                                        <p:tgtEl>
                                          <p:spTgt spid="205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053">
                                            <p:txEl>
                                              <p:pRg st="1" end="1"/>
                                            </p:txEl>
                                          </p:spTgt>
                                        </p:tgtEl>
                                        <p:attrNameLst>
                                          <p:attrName>style.visibility</p:attrName>
                                        </p:attrNameLst>
                                      </p:cBhvr>
                                      <p:to>
                                        <p:strVal val="visible"/>
                                      </p:to>
                                    </p:set>
                                    <p:animEffect transition="in" filter="box(in)">
                                      <p:cBhvr>
                                        <p:cTn id="20" dur="3000"/>
                                        <p:tgtEl>
                                          <p:spTgt spid="205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053">
                                            <p:txEl>
                                              <p:pRg st="3" end="3"/>
                                            </p:txEl>
                                          </p:spTgt>
                                        </p:tgtEl>
                                        <p:attrNameLst>
                                          <p:attrName>style.visibility</p:attrName>
                                        </p:attrNameLst>
                                      </p:cBhvr>
                                      <p:to>
                                        <p:strVal val="visible"/>
                                      </p:to>
                                    </p:set>
                                    <p:animEffect transition="in" filter="box(in)">
                                      <p:cBhvr>
                                        <p:cTn id="25" dur="3000"/>
                                        <p:tgtEl>
                                          <p:spTgt spid="205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053">
                                            <p:txEl>
                                              <p:pRg st="4" end="4"/>
                                            </p:txEl>
                                          </p:spTgt>
                                        </p:tgtEl>
                                        <p:attrNameLst>
                                          <p:attrName>style.visibility</p:attrName>
                                        </p:attrNameLst>
                                      </p:cBhvr>
                                      <p:to>
                                        <p:strVal val="visible"/>
                                      </p:to>
                                    </p:set>
                                    <p:animEffect transition="in" filter="box(in)">
                                      <p:cBhvr>
                                        <p:cTn id="30" dur="3000"/>
                                        <p:tgtEl>
                                          <p:spTgt spid="205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053">
                                            <p:txEl>
                                              <p:pRg st="5" end="5"/>
                                            </p:txEl>
                                          </p:spTgt>
                                        </p:tgtEl>
                                        <p:attrNameLst>
                                          <p:attrName>style.visibility</p:attrName>
                                        </p:attrNameLst>
                                      </p:cBhvr>
                                      <p:to>
                                        <p:strVal val="visible"/>
                                      </p:to>
                                    </p:set>
                                    <p:animEffect transition="in" filter="box(in)">
                                      <p:cBhvr>
                                        <p:cTn id="35" dur="3000"/>
                                        <p:tgtEl>
                                          <p:spTgt spid="205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053">
                                            <p:txEl>
                                              <p:pRg st="6" end="6"/>
                                            </p:txEl>
                                          </p:spTgt>
                                        </p:tgtEl>
                                        <p:attrNameLst>
                                          <p:attrName>style.visibility</p:attrName>
                                        </p:attrNameLst>
                                      </p:cBhvr>
                                      <p:to>
                                        <p:strVal val="visible"/>
                                      </p:to>
                                    </p:set>
                                    <p:animEffect transition="in" filter="box(in)">
                                      <p:cBhvr>
                                        <p:cTn id="40" dur="3000"/>
                                        <p:tgtEl>
                                          <p:spTgt spid="205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053">
                                            <p:txEl>
                                              <p:pRg st="7" end="7"/>
                                            </p:txEl>
                                          </p:spTgt>
                                        </p:tgtEl>
                                        <p:attrNameLst>
                                          <p:attrName>style.visibility</p:attrName>
                                        </p:attrNameLst>
                                      </p:cBhvr>
                                      <p:to>
                                        <p:strVal val="visible"/>
                                      </p:to>
                                    </p:set>
                                    <p:animEffect transition="in" filter="box(in)">
                                      <p:cBhvr>
                                        <p:cTn id="45" dur="3000"/>
                                        <p:tgtEl>
                                          <p:spTgt spid="205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utoUpdateAnimBg="0"/>
      <p:bldP spid="37896" grpId="0" autoUpdateAnimBg="0"/>
      <p:bldP spid="205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2143125" y="6286500"/>
            <a:ext cx="4949825"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Claude Monet. </a:t>
            </a:r>
            <a:r>
              <a:rPr lang="ru-RU" sz="1600" b="1">
                <a:solidFill>
                  <a:schemeClr val="bg1"/>
                </a:solidFill>
                <a:latin typeface="Times New Roman" pitchFamily="18" charset="0"/>
              </a:rPr>
              <a:t> </a:t>
            </a:r>
            <a:r>
              <a:rPr lang="en-US" sz="1600" b="1">
                <a:solidFill>
                  <a:schemeClr val="bg1"/>
                </a:solidFill>
                <a:latin typeface="Times New Roman" pitchFamily="18" charset="0"/>
              </a:rPr>
              <a:t>Boulevard of Caputsini  in Shrovetide.</a:t>
            </a:r>
            <a:endParaRPr lang="ru-RU" sz="1600" b="1">
              <a:solidFill>
                <a:schemeClr val="bg1"/>
              </a:solidFill>
              <a:latin typeface="Times New Roman" pitchFamily="18" charset="0"/>
            </a:endParaRPr>
          </a:p>
        </p:txBody>
      </p:sp>
      <p:sp>
        <p:nvSpPr>
          <p:cNvPr id="11267" name="Text Box 23"/>
          <p:cNvSpPr txBox="1">
            <a:spLocks noChangeArrowheads="1"/>
          </p:cNvSpPr>
          <p:nvPr/>
        </p:nvSpPr>
        <p:spPr bwMode="auto">
          <a:xfrm>
            <a:off x="8008938" y="6180138"/>
            <a:ext cx="184150" cy="366712"/>
          </a:xfrm>
          <a:prstGeom prst="rect">
            <a:avLst/>
          </a:prstGeom>
          <a:noFill/>
          <a:ln w="9525">
            <a:noFill/>
            <a:miter lim="800000"/>
            <a:headEnd/>
            <a:tailEnd/>
          </a:ln>
        </p:spPr>
        <p:txBody>
          <a:bodyPr wrap="none">
            <a:spAutoFit/>
          </a:bodyPr>
          <a:lstStyle/>
          <a:p>
            <a:endParaRPr lang="ru-RU"/>
          </a:p>
        </p:txBody>
      </p:sp>
      <p:sp>
        <p:nvSpPr>
          <p:cNvPr id="11268" name="Text Box 6"/>
          <p:cNvSpPr txBox="1">
            <a:spLocks noChangeArrowheads="1"/>
          </p:cNvSpPr>
          <p:nvPr/>
        </p:nvSpPr>
        <p:spPr bwMode="auto">
          <a:xfrm>
            <a:off x="785813" y="214313"/>
            <a:ext cx="7739062" cy="1016000"/>
          </a:xfrm>
          <a:prstGeom prst="rect">
            <a:avLst/>
          </a:prstGeom>
          <a:noFill/>
          <a:ln w="9525">
            <a:noFill/>
            <a:miter lim="800000"/>
            <a:headEnd/>
            <a:tailEnd/>
          </a:ln>
        </p:spPr>
        <p:txBody>
          <a:bodyPr>
            <a:spAutoFit/>
          </a:bodyPr>
          <a:lstStyle/>
          <a:p>
            <a:r>
              <a:rPr lang="en-US" sz="2000" b="1" i="1">
                <a:solidFill>
                  <a:srgbClr val="003300"/>
                </a:solidFill>
                <a:latin typeface="Times New Roman" pitchFamily="18" charset="0"/>
              </a:rPr>
              <a:t>Monet painted boulevard of Caputsini many times  in different parts of the day and managed to catch the light.  Nobody could find a clue to his manner of painting as he changed it, making experiments.</a:t>
            </a:r>
            <a:endParaRPr lang="ru-RU" sz="2000" b="1" i="1">
              <a:solidFill>
                <a:srgbClr val="003300"/>
              </a:solidFill>
              <a:latin typeface="Times New Roman" pitchFamily="18" charset="0"/>
            </a:endParaRPr>
          </a:p>
        </p:txBody>
      </p:sp>
      <p:pic>
        <p:nvPicPr>
          <p:cNvPr id="83973" name="Picture 5" descr="Моне1 Бульвар капуцинок в Масленницу"/>
          <p:cNvPicPr>
            <a:picLocks noChangeAspect="1" noChangeArrowheads="1"/>
          </p:cNvPicPr>
          <p:nvPr/>
        </p:nvPicPr>
        <p:blipFill>
          <a:blip r:embed="rId2"/>
          <a:srcRect/>
          <a:stretch>
            <a:fillRect/>
          </a:stretch>
        </p:blipFill>
        <p:spPr bwMode="auto">
          <a:xfrm>
            <a:off x="1214414" y="1357298"/>
            <a:ext cx="6572296" cy="489951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3973"/>
                                        </p:tgtEl>
                                        <p:attrNameLst>
                                          <p:attrName>style.visibility</p:attrName>
                                        </p:attrNameLst>
                                      </p:cBhvr>
                                      <p:to>
                                        <p:strVal val="visible"/>
                                      </p:to>
                                    </p:set>
                                    <p:animEffect transition="in" filter="diamond(in)">
                                      <p:cBhvr>
                                        <p:cTn id="7" dur="20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285750" y="5286375"/>
            <a:ext cx="2928938" cy="830263"/>
          </a:xfrm>
          <a:prstGeom prst="rect">
            <a:avLst/>
          </a:prstGeom>
          <a:noFill/>
          <a:ln w="9525">
            <a:noFill/>
            <a:miter lim="800000"/>
            <a:headEnd/>
            <a:tailEnd/>
          </a:ln>
        </p:spPr>
        <p:txBody>
          <a:bodyPr>
            <a:spAutoFit/>
          </a:bodyPr>
          <a:lstStyle/>
          <a:p>
            <a:r>
              <a:rPr lang="en-US" sz="1600" b="1">
                <a:solidFill>
                  <a:schemeClr val="bg2"/>
                </a:solidFill>
              </a:rPr>
              <a:t>Claude Monet. The Garden in Blossom. </a:t>
            </a:r>
          </a:p>
          <a:p>
            <a:r>
              <a:rPr lang="en-US" sz="1600" b="1">
                <a:solidFill>
                  <a:schemeClr val="bg2"/>
                </a:solidFill>
              </a:rPr>
              <a:t>Transparent painting.</a:t>
            </a:r>
            <a:endParaRPr lang="ru-RU" sz="1600" b="1">
              <a:solidFill>
                <a:schemeClr val="bg2"/>
              </a:solidFill>
            </a:endParaRPr>
          </a:p>
        </p:txBody>
      </p:sp>
      <p:sp>
        <p:nvSpPr>
          <p:cNvPr id="12291" name="Text Box 13"/>
          <p:cNvSpPr txBox="1">
            <a:spLocks noChangeArrowheads="1"/>
          </p:cNvSpPr>
          <p:nvPr/>
        </p:nvSpPr>
        <p:spPr bwMode="auto">
          <a:xfrm>
            <a:off x="3357563" y="5357813"/>
            <a:ext cx="2105025" cy="584200"/>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Claude Monet. Roan. </a:t>
            </a:r>
          </a:p>
          <a:p>
            <a:r>
              <a:rPr lang="en-US" sz="1600" b="1">
                <a:solidFill>
                  <a:schemeClr val="bg1"/>
                </a:solidFill>
                <a:latin typeface="Times New Roman" pitchFamily="18" charset="0"/>
              </a:rPr>
              <a:t>Pastel.</a:t>
            </a:r>
            <a:endParaRPr lang="ru-RU" sz="1600" b="1">
              <a:solidFill>
                <a:schemeClr val="bg1"/>
              </a:solidFill>
              <a:latin typeface="Times New Roman" pitchFamily="18" charset="0"/>
            </a:endParaRPr>
          </a:p>
        </p:txBody>
      </p:sp>
      <p:pic>
        <p:nvPicPr>
          <p:cNvPr id="12292" name="Picture 8" descr="Моне1 Цветущий сад"/>
          <p:cNvPicPr>
            <a:picLocks noChangeAspect="1" noChangeArrowheads="1"/>
          </p:cNvPicPr>
          <p:nvPr/>
        </p:nvPicPr>
        <p:blipFill>
          <a:blip r:embed="rId2"/>
          <a:srcRect/>
          <a:stretch>
            <a:fillRect/>
          </a:stretch>
        </p:blipFill>
        <p:spPr bwMode="auto">
          <a:xfrm>
            <a:off x="285750" y="1357313"/>
            <a:ext cx="2787650" cy="3857625"/>
          </a:xfrm>
          <a:prstGeom prst="rect">
            <a:avLst/>
          </a:prstGeom>
          <a:noFill/>
          <a:ln w="9525">
            <a:noFill/>
            <a:miter lim="800000"/>
            <a:headEnd/>
            <a:tailEnd/>
          </a:ln>
        </p:spPr>
      </p:pic>
      <p:sp>
        <p:nvSpPr>
          <p:cNvPr id="12293" name="Rectangle 6"/>
          <p:cNvSpPr>
            <a:spLocks noChangeArrowheads="1"/>
          </p:cNvSpPr>
          <p:nvPr/>
        </p:nvSpPr>
        <p:spPr bwMode="auto">
          <a:xfrm>
            <a:off x="642938" y="285750"/>
            <a:ext cx="8001000" cy="877888"/>
          </a:xfrm>
          <a:prstGeom prst="rect">
            <a:avLst/>
          </a:prstGeom>
          <a:noFill/>
          <a:ln w="9525">
            <a:noFill/>
            <a:miter lim="800000"/>
            <a:headEnd/>
            <a:tailEnd/>
          </a:ln>
        </p:spPr>
        <p:txBody>
          <a:bodyPr bIns="0" anchor="ctr">
            <a:spAutoFit/>
          </a:bodyPr>
          <a:lstStyle/>
          <a:p>
            <a:pPr algn="l" eaLnBrk="0" hangingPunct="0"/>
            <a:r>
              <a:rPr lang="en-US" b="1" i="1">
                <a:solidFill>
                  <a:srgbClr val="666666"/>
                </a:solidFill>
                <a:latin typeface="Times New Roman" pitchFamily="18" charset="0"/>
                <a:cs typeface="Times New Roman" pitchFamily="18" charset="0"/>
              </a:rPr>
              <a:t>Urban settings and contemporary technology figured prominently in many of Monet's paintings. Modern bridges, train stations, and the hustle and bustle of city life all inspired his brush.</a:t>
            </a:r>
            <a:r>
              <a:rPr lang="ru-RU"/>
              <a:t> </a:t>
            </a:r>
          </a:p>
        </p:txBody>
      </p:sp>
      <p:pic>
        <p:nvPicPr>
          <p:cNvPr id="7" name="Picture 18" descr="Vokzal"/>
          <p:cNvPicPr>
            <a:picLocks noChangeAspect="1" noChangeArrowheads="1"/>
          </p:cNvPicPr>
          <p:nvPr/>
        </p:nvPicPr>
        <p:blipFill>
          <a:blip r:embed="rId3"/>
          <a:srcRect/>
          <a:stretch>
            <a:fillRect/>
          </a:stretch>
        </p:blipFill>
        <p:spPr bwMode="auto">
          <a:xfrm>
            <a:off x="5357813" y="1285875"/>
            <a:ext cx="3500437" cy="3929063"/>
          </a:xfrm>
          <a:prstGeom prst="rect">
            <a:avLst/>
          </a:prstGeom>
          <a:noFill/>
          <a:ln w="9525">
            <a:noFill/>
            <a:miter lim="800000"/>
            <a:headEnd/>
            <a:tailEnd/>
          </a:ln>
        </p:spPr>
      </p:pic>
      <p:pic>
        <p:nvPicPr>
          <p:cNvPr id="8" name="Picture 12" descr="Моне1 Собор в Руане"/>
          <p:cNvPicPr>
            <a:picLocks noChangeAspect="1" noChangeArrowheads="1"/>
          </p:cNvPicPr>
          <p:nvPr/>
        </p:nvPicPr>
        <p:blipFill>
          <a:blip r:embed="rId4"/>
          <a:srcRect/>
          <a:stretch>
            <a:fillRect/>
          </a:stretch>
        </p:blipFill>
        <p:spPr bwMode="auto">
          <a:xfrm>
            <a:off x="3143250" y="1285875"/>
            <a:ext cx="2159000" cy="3929063"/>
          </a:xfrm>
          <a:prstGeom prst="rect">
            <a:avLst/>
          </a:prstGeom>
          <a:noFill/>
          <a:ln w="9525">
            <a:noFill/>
            <a:miter lim="800000"/>
            <a:headEnd/>
            <a:tailEnd/>
          </a:ln>
        </p:spPr>
      </p:pic>
      <p:sp>
        <p:nvSpPr>
          <p:cNvPr id="12296" name="Text Box 13"/>
          <p:cNvSpPr txBox="1">
            <a:spLocks noChangeArrowheads="1"/>
          </p:cNvSpPr>
          <p:nvPr/>
        </p:nvSpPr>
        <p:spPr bwMode="auto">
          <a:xfrm>
            <a:off x="5786438" y="5357813"/>
            <a:ext cx="3071812" cy="338137"/>
          </a:xfrm>
          <a:prstGeom prst="rect">
            <a:avLst/>
          </a:prstGeom>
          <a:noFill/>
          <a:ln w="9525">
            <a:noFill/>
            <a:miter lim="800000"/>
            <a:headEnd/>
            <a:tailEnd/>
          </a:ln>
        </p:spPr>
        <p:txBody>
          <a:bodyPr>
            <a:spAutoFit/>
          </a:bodyPr>
          <a:lstStyle/>
          <a:p>
            <a:r>
              <a:rPr lang="en-US" sz="1600" b="1">
                <a:solidFill>
                  <a:schemeClr val="bg1"/>
                </a:solidFill>
                <a:latin typeface="Times New Roman" pitchFamily="18" charset="0"/>
              </a:rPr>
              <a:t>Claude Monet.Railway. Oil.</a:t>
            </a:r>
            <a:endParaRPr lang="ru-RU" sz="1600" b="1">
              <a:solidFill>
                <a:schemeClr val="bg1"/>
              </a:solidFill>
              <a:latin typeface="Times New Roman" pitchFamily="18" charset="0"/>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8600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 calcmode="lin" valueType="num">
                                      <p:cBhvr>
                                        <p:cTn id="9" dur="3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6"/>
          <p:cNvSpPr txBox="1">
            <a:spLocks noChangeArrowheads="1"/>
          </p:cNvSpPr>
          <p:nvPr/>
        </p:nvSpPr>
        <p:spPr bwMode="auto">
          <a:xfrm>
            <a:off x="8008938" y="6180138"/>
            <a:ext cx="184150" cy="366712"/>
          </a:xfrm>
          <a:prstGeom prst="rect">
            <a:avLst/>
          </a:prstGeom>
          <a:noFill/>
          <a:ln w="9525">
            <a:noFill/>
            <a:miter lim="800000"/>
            <a:headEnd/>
            <a:tailEnd/>
          </a:ln>
        </p:spPr>
        <p:txBody>
          <a:bodyPr wrap="none">
            <a:spAutoFit/>
          </a:bodyPr>
          <a:lstStyle/>
          <a:p>
            <a:endParaRPr lang="ru-RU"/>
          </a:p>
        </p:txBody>
      </p:sp>
      <p:pic>
        <p:nvPicPr>
          <p:cNvPr id="13315" name="Picture 18" descr="Моне1 Тюльпаны Голландии"/>
          <p:cNvPicPr>
            <a:picLocks noChangeAspect="1" noChangeArrowheads="1"/>
          </p:cNvPicPr>
          <p:nvPr/>
        </p:nvPicPr>
        <p:blipFill>
          <a:blip r:embed="rId2"/>
          <a:srcRect/>
          <a:stretch>
            <a:fillRect/>
          </a:stretch>
        </p:blipFill>
        <p:spPr bwMode="auto">
          <a:xfrm>
            <a:off x="214313" y="1143000"/>
            <a:ext cx="2660650" cy="2357438"/>
          </a:xfrm>
          <a:prstGeom prst="rect">
            <a:avLst/>
          </a:prstGeom>
          <a:noFill/>
          <a:ln w="9525">
            <a:noFill/>
            <a:miter lim="800000"/>
            <a:headEnd/>
            <a:tailEnd/>
          </a:ln>
        </p:spPr>
      </p:pic>
      <p:pic>
        <p:nvPicPr>
          <p:cNvPr id="13316" name="Picture 20" descr="пруд в Монжероне"/>
          <p:cNvPicPr>
            <a:picLocks noChangeAspect="1" noChangeArrowheads="1"/>
          </p:cNvPicPr>
          <p:nvPr/>
        </p:nvPicPr>
        <p:blipFill>
          <a:blip r:embed="rId3"/>
          <a:srcRect/>
          <a:stretch>
            <a:fillRect/>
          </a:stretch>
        </p:blipFill>
        <p:spPr bwMode="auto">
          <a:xfrm>
            <a:off x="214313" y="4071938"/>
            <a:ext cx="2497137" cy="2228850"/>
          </a:xfrm>
          <a:prstGeom prst="rect">
            <a:avLst/>
          </a:prstGeom>
          <a:noFill/>
          <a:ln w="9525">
            <a:noFill/>
            <a:miter lim="800000"/>
            <a:headEnd/>
            <a:tailEnd/>
          </a:ln>
        </p:spPr>
      </p:pic>
      <p:pic>
        <p:nvPicPr>
          <p:cNvPr id="13317" name="Picture 21" descr="Эртрет"/>
          <p:cNvPicPr>
            <a:picLocks noChangeAspect="1" noChangeArrowheads="1"/>
          </p:cNvPicPr>
          <p:nvPr/>
        </p:nvPicPr>
        <p:blipFill>
          <a:blip r:embed="rId4"/>
          <a:srcRect/>
          <a:stretch>
            <a:fillRect/>
          </a:stretch>
        </p:blipFill>
        <p:spPr bwMode="auto">
          <a:xfrm>
            <a:off x="3000375" y="1285875"/>
            <a:ext cx="2571750" cy="2387600"/>
          </a:xfrm>
          <a:prstGeom prst="rect">
            <a:avLst/>
          </a:prstGeom>
          <a:noFill/>
          <a:ln w="9525">
            <a:noFill/>
            <a:miter lim="800000"/>
            <a:headEnd/>
            <a:tailEnd/>
          </a:ln>
        </p:spPr>
      </p:pic>
      <p:sp>
        <p:nvSpPr>
          <p:cNvPr id="13318" name="Text Box 28"/>
          <p:cNvSpPr txBox="1">
            <a:spLocks noChangeArrowheads="1"/>
          </p:cNvSpPr>
          <p:nvPr/>
        </p:nvSpPr>
        <p:spPr bwMode="auto">
          <a:xfrm>
            <a:off x="500063" y="3500438"/>
            <a:ext cx="1824037" cy="461962"/>
          </a:xfrm>
          <a:prstGeom prst="rect">
            <a:avLst/>
          </a:prstGeom>
          <a:noFill/>
          <a:ln w="9525">
            <a:noFill/>
            <a:miter lim="800000"/>
            <a:headEnd/>
            <a:tailEnd/>
          </a:ln>
        </p:spPr>
        <p:txBody>
          <a:bodyPr wrap="none">
            <a:spAutoFit/>
          </a:bodyPr>
          <a:lstStyle/>
          <a:p>
            <a:r>
              <a:rPr lang="en-US" sz="1200" b="1">
                <a:solidFill>
                  <a:schemeClr val="bg1"/>
                </a:solidFill>
              </a:rPr>
              <a:t>Claude Momey. </a:t>
            </a:r>
          </a:p>
          <a:p>
            <a:r>
              <a:rPr lang="en-US" sz="1200" b="1">
                <a:solidFill>
                  <a:schemeClr val="bg1"/>
                </a:solidFill>
              </a:rPr>
              <a:t>The tulips of Holland.</a:t>
            </a:r>
            <a:endParaRPr lang="ru-RU" sz="1200" b="1">
              <a:solidFill>
                <a:schemeClr val="bg1"/>
              </a:solidFill>
            </a:endParaRPr>
          </a:p>
        </p:txBody>
      </p:sp>
      <p:sp>
        <p:nvSpPr>
          <p:cNvPr id="13319" name="Text Box 29"/>
          <p:cNvSpPr txBox="1">
            <a:spLocks noChangeArrowheads="1"/>
          </p:cNvSpPr>
          <p:nvPr/>
        </p:nvSpPr>
        <p:spPr bwMode="auto">
          <a:xfrm>
            <a:off x="285750" y="6357938"/>
            <a:ext cx="2098675" cy="276225"/>
          </a:xfrm>
          <a:prstGeom prst="rect">
            <a:avLst/>
          </a:prstGeom>
          <a:noFill/>
          <a:ln w="9525">
            <a:noFill/>
            <a:miter lim="800000"/>
            <a:headEnd/>
            <a:tailEnd/>
          </a:ln>
        </p:spPr>
        <p:txBody>
          <a:bodyPr wrap="none">
            <a:spAutoFit/>
          </a:bodyPr>
          <a:lstStyle/>
          <a:p>
            <a:r>
              <a:rPr lang="en-US" sz="1200" b="1">
                <a:solidFill>
                  <a:schemeClr val="bg1"/>
                </a:solidFill>
              </a:rPr>
              <a:t>Claude Monet. The Pond</a:t>
            </a:r>
            <a:r>
              <a:rPr lang="en-US" sz="1200">
                <a:solidFill>
                  <a:schemeClr val="bg1"/>
                </a:solidFill>
              </a:rPr>
              <a:t>.</a:t>
            </a:r>
            <a:endParaRPr lang="ru-RU" sz="1200">
              <a:solidFill>
                <a:schemeClr val="bg1"/>
              </a:solidFill>
            </a:endParaRPr>
          </a:p>
        </p:txBody>
      </p:sp>
      <p:sp>
        <p:nvSpPr>
          <p:cNvPr id="13320" name="Text Box 33"/>
          <p:cNvSpPr txBox="1">
            <a:spLocks noChangeArrowheads="1"/>
          </p:cNvSpPr>
          <p:nvPr/>
        </p:nvSpPr>
        <p:spPr bwMode="auto">
          <a:xfrm>
            <a:off x="3143250" y="3571875"/>
            <a:ext cx="2238375" cy="276225"/>
          </a:xfrm>
          <a:prstGeom prst="rect">
            <a:avLst/>
          </a:prstGeom>
          <a:noFill/>
          <a:ln w="9525">
            <a:noFill/>
            <a:miter lim="800000"/>
            <a:headEnd/>
            <a:tailEnd/>
          </a:ln>
        </p:spPr>
        <p:txBody>
          <a:bodyPr wrap="none">
            <a:spAutoFit/>
          </a:bodyPr>
          <a:lstStyle/>
          <a:p>
            <a:r>
              <a:rPr lang="en-US" sz="1200" b="1">
                <a:solidFill>
                  <a:schemeClr val="bg1"/>
                </a:solidFill>
              </a:rPr>
              <a:t>Claude</a:t>
            </a:r>
            <a:r>
              <a:rPr lang="en-US" sz="1200" b="1"/>
              <a:t> </a:t>
            </a:r>
            <a:r>
              <a:rPr lang="en-US" sz="1200" b="1">
                <a:solidFill>
                  <a:schemeClr val="bg1"/>
                </a:solidFill>
              </a:rPr>
              <a:t>Monet. The Sunset</a:t>
            </a:r>
            <a:endParaRPr lang="ru-RU" sz="1200" b="1">
              <a:solidFill>
                <a:schemeClr val="bg1"/>
              </a:solidFill>
            </a:endParaRPr>
          </a:p>
        </p:txBody>
      </p:sp>
      <p:pic>
        <p:nvPicPr>
          <p:cNvPr id="13321" name="Picture 15" descr="E:\мои документы\Мои рисунки\claude monet\101.jpg"/>
          <p:cNvPicPr>
            <a:picLocks noChangeAspect="1" noChangeArrowheads="1"/>
          </p:cNvPicPr>
          <p:nvPr/>
        </p:nvPicPr>
        <p:blipFill>
          <a:blip r:embed="rId5"/>
          <a:srcRect/>
          <a:stretch>
            <a:fillRect/>
          </a:stretch>
        </p:blipFill>
        <p:spPr bwMode="auto">
          <a:xfrm>
            <a:off x="6072188" y="3929063"/>
            <a:ext cx="2643187" cy="2428875"/>
          </a:xfrm>
          <a:prstGeom prst="rect">
            <a:avLst/>
          </a:prstGeom>
          <a:noFill/>
          <a:ln w="9525">
            <a:noFill/>
            <a:miter lim="800000"/>
            <a:headEnd/>
            <a:tailEnd/>
          </a:ln>
        </p:spPr>
      </p:pic>
      <p:pic>
        <p:nvPicPr>
          <p:cNvPr id="13322" name="Picture 17" descr="E:\мои документы\Мои рисунки\claude monet\каменные ворота Моне.jpg"/>
          <p:cNvPicPr>
            <a:picLocks noChangeAspect="1" noChangeArrowheads="1"/>
          </p:cNvPicPr>
          <p:nvPr/>
        </p:nvPicPr>
        <p:blipFill>
          <a:blip r:embed="rId6"/>
          <a:srcRect/>
          <a:stretch>
            <a:fillRect/>
          </a:stretch>
        </p:blipFill>
        <p:spPr bwMode="auto">
          <a:xfrm>
            <a:off x="3000375" y="4000500"/>
            <a:ext cx="2857500" cy="2286000"/>
          </a:xfrm>
          <a:prstGeom prst="rect">
            <a:avLst/>
          </a:prstGeom>
          <a:noFill/>
          <a:ln w="9525">
            <a:noFill/>
            <a:miter lim="800000"/>
            <a:headEnd/>
            <a:tailEnd/>
          </a:ln>
        </p:spPr>
      </p:pic>
      <p:sp>
        <p:nvSpPr>
          <p:cNvPr id="13323" name="Text Box 33"/>
          <p:cNvSpPr txBox="1">
            <a:spLocks noChangeArrowheads="1"/>
          </p:cNvSpPr>
          <p:nvPr/>
        </p:nvSpPr>
        <p:spPr bwMode="auto">
          <a:xfrm>
            <a:off x="6286500" y="6286500"/>
            <a:ext cx="1778000" cy="276225"/>
          </a:xfrm>
          <a:prstGeom prst="rect">
            <a:avLst/>
          </a:prstGeom>
          <a:noFill/>
          <a:ln w="9525">
            <a:noFill/>
            <a:miter lim="800000"/>
            <a:headEnd/>
            <a:tailEnd/>
          </a:ln>
        </p:spPr>
        <p:txBody>
          <a:bodyPr wrap="none">
            <a:spAutoFit/>
          </a:bodyPr>
          <a:lstStyle/>
          <a:p>
            <a:r>
              <a:rPr lang="en-US" sz="1200" b="1">
                <a:solidFill>
                  <a:schemeClr val="bg1"/>
                </a:solidFill>
              </a:rPr>
              <a:t>Claude Monet. Lilies</a:t>
            </a:r>
            <a:r>
              <a:rPr lang="en-US" sz="1200">
                <a:solidFill>
                  <a:schemeClr val="bg1"/>
                </a:solidFill>
              </a:rPr>
              <a:t>.</a:t>
            </a:r>
            <a:endParaRPr lang="ru-RU" sz="1200">
              <a:solidFill>
                <a:schemeClr val="bg1"/>
              </a:solidFill>
            </a:endParaRPr>
          </a:p>
        </p:txBody>
      </p:sp>
      <p:sp>
        <p:nvSpPr>
          <p:cNvPr id="13324" name="Text Box 33"/>
          <p:cNvSpPr txBox="1">
            <a:spLocks noChangeArrowheads="1"/>
          </p:cNvSpPr>
          <p:nvPr/>
        </p:nvSpPr>
        <p:spPr bwMode="auto">
          <a:xfrm>
            <a:off x="3357563" y="6286500"/>
            <a:ext cx="2354262" cy="276225"/>
          </a:xfrm>
          <a:prstGeom prst="rect">
            <a:avLst/>
          </a:prstGeom>
          <a:noFill/>
          <a:ln w="9525">
            <a:noFill/>
            <a:miter lim="800000"/>
            <a:headEnd/>
            <a:tailEnd/>
          </a:ln>
        </p:spPr>
        <p:txBody>
          <a:bodyPr wrap="none">
            <a:spAutoFit/>
          </a:bodyPr>
          <a:lstStyle/>
          <a:p>
            <a:r>
              <a:rPr lang="en-US" sz="1200" b="1">
                <a:solidFill>
                  <a:schemeClr val="bg1"/>
                </a:solidFill>
              </a:rPr>
              <a:t>Claude Monet.  Stony Gates</a:t>
            </a:r>
            <a:endParaRPr lang="ru-RU" sz="1200">
              <a:solidFill>
                <a:schemeClr val="bg1"/>
              </a:solidFill>
            </a:endParaRPr>
          </a:p>
        </p:txBody>
      </p:sp>
      <p:sp>
        <p:nvSpPr>
          <p:cNvPr id="13325" name="Прямоугольник 14"/>
          <p:cNvSpPr>
            <a:spLocks noChangeArrowheads="1"/>
          </p:cNvSpPr>
          <p:nvPr/>
        </p:nvSpPr>
        <p:spPr bwMode="auto">
          <a:xfrm>
            <a:off x="214313" y="214313"/>
            <a:ext cx="8501062" cy="1016000"/>
          </a:xfrm>
          <a:prstGeom prst="rect">
            <a:avLst/>
          </a:prstGeom>
          <a:noFill/>
          <a:ln w="9525">
            <a:noFill/>
            <a:miter lim="800000"/>
            <a:headEnd/>
            <a:tailEnd/>
          </a:ln>
        </p:spPr>
        <p:txBody>
          <a:bodyPr>
            <a:spAutoFit/>
          </a:bodyPr>
          <a:lstStyle/>
          <a:p>
            <a:pPr algn="l">
              <a:defRPr/>
            </a:pPr>
            <a:r>
              <a:rPr lang="en-US" sz="2000" b="1" i="1" dirty="0">
                <a:solidFill>
                  <a:srgbClr val="003300"/>
                </a:solidFill>
                <a:latin typeface="+mn-lt"/>
              </a:rPr>
              <a:t>Monet's famous love of water lilies began, resulting in painting after painting of the aquatic plants. Monet continued to explore nature scenes during this time of his life, finding inspiration in the world around him.</a:t>
            </a:r>
            <a:endParaRPr lang="ru-RU" sz="2000" dirty="0">
              <a:solidFill>
                <a:srgbClr val="003300"/>
              </a:solidFill>
              <a:latin typeface="+mn-lt"/>
            </a:endParaRPr>
          </a:p>
        </p:txBody>
      </p:sp>
      <p:pic>
        <p:nvPicPr>
          <p:cNvPr id="13326" name="Picture 14" descr="E:\мои документы\Мои рисунки\claude monet\mone_4_s.jpg"/>
          <p:cNvPicPr>
            <a:picLocks noChangeAspect="1" noChangeArrowheads="1"/>
          </p:cNvPicPr>
          <p:nvPr/>
        </p:nvPicPr>
        <p:blipFill>
          <a:blip r:embed="rId7"/>
          <a:srcRect b="5405"/>
          <a:stretch>
            <a:fillRect/>
          </a:stretch>
        </p:blipFill>
        <p:spPr bwMode="auto">
          <a:xfrm>
            <a:off x="6072188" y="1214438"/>
            <a:ext cx="2643187" cy="2428875"/>
          </a:xfrm>
          <a:prstGeom prst="rect">
            <a:avLst/>
          </a:prstGeom>
          <a:noFill/>
          <a:ln w="9525">
            <a:noFill/>
            <a:miter lim="800000"/>
            <a:headEnd/>
            <a:tailEnd/>
          </a:ln>
        </p:spPr>
      </p:pic>
      <p:sp>
        <p:nvSpPr>
          <p:cNvPr id="13327" name="Text Box 29"/>
          <p:cNvSpPr txBox="1">
            <a:spLocks noChangeArrowheads="1"/>
          </p:cNvSpPr>
          <p:nvPr/>
        </p:nvSpPr>
        <p:spPr bwMode="auto">
          <a:xfrm>
            <a:off x="6286500" y="3643313"/>
            <a:ext cx="2212975" cy="276225"/>
          </a:xfrm>
          <a:prstGeom prst="rect">
            <a:avLst/>
          </a:prstGeom>
          <a:noFill/>
          <a:ln w="9525">
            <a:noFill/>
            <a:miter lim="800000"/>
            <a:headEnd/>
            <a:tailEnd/>
          </a:ln>
        </p:spPr>
        <p:txBody>
          <a:bodyPr wrap="none">
            <a:spAutoFit/>
          </a:bodyPr>
          <a:lstStyle/>
          <a:p>
            <a:r>
              <a:rPr lang="en-US" sz="1200" b="1">
                <a:solidFill>
                  <a:schemeClr val="bg1"/>
                </a:solidFill>
              </a:rPr>
              <a:t>Claude Monet. The Bridge.</a:t>
            </a:r>
            <a:endParaRPr lang="ru-RU" sz="1200">
              <a:solidFill>
                <a:schemeClr val="bg1"/>
              </a:solidFill>
            </a:endParaRPr>
          </a:p>
        </p:txBody>
      </p:sp>
    </p:spTree>
  </p:cSld>
  <p:clrMapOvr>
    <a:masterClrMapping/>
  </p:clrMapOvr>
  <p:transition spd="slow">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28625" y="214313"/>
            <a:ext cx="8229600" cy="1143000"/>
          </a:xfrm>
        </p:spPr>
        <p:txBody>
          <a:bodyPr/>
          <a:lstStyle/>
          <a:p>
            <a:r>
              <a:rPr lang="en-US" sz="2000" b="1" i="1" smtClean="0"/>
              <a:t>As his life drew to a close, Monet tackled large-scale works, but he stayed true to his nature and focused primarily on landscapes and outdoor scenes. </a:t>
            </a:r>
            <a:endParaRPr lang="ru-RU" sz="2000" smtClean="0"/>
          </a:p>
        </p:txBody>
      </p:sp>
      <p:pic>
        <p:nvPicPr>
          <p:cNvPr id="14339" name="Picture 2" descr="E:\мои документы\Мои рисунки\claude monet\105.jpg"/>
          <p:cNvPicPr>
            <a:picLocks noGrp="1" noChangeAspect="1" noChangeArrowheads="1"/>
          </p:cNvPicPr>
          <p:nvPr>
            <p:ph idx="1"/>
          </p:nvPr>
        </p:nvPicPr>
        <p:blipFill>
          <a:blip r:embed="rId2"/>
          <a:srcRect/>
          <a:stretch>
            <a:fillRect/>
          </a:stretch>
        </p:blipFill>
        <p:spPr>
          <a:xfrm>
            <a:off x="785813" y="1214438"/>
            <a:ext cx="7572375" cy="5284787"/>
          </a:xfrm>
          <a:noFill/>
        </p:spPr>
      </p:pic>
      <p:sp>
        <p:nvSpPr>
          <p:cNvPr id="14340" name="Прямоугольник 3"/>
          <p:cNvSpPr>
            <a:spLocks noChangeArrowheads="1"/>
          </p:cNvSpPr>
          <p:nvPr/>
        </p:nvSpPr>
        <p:spPr bwMode="auto">
          <a:xfrm>
            <a:off x="500063" y="6488113"/>
            <a:ext cx="2655887" cy="246062"/>
          </a:xfrm>
          <a:prstGeom prst="rect">
            <a:avLst/>
          </a:prstGeom>
          <a:noFill/>
          <a:ln w="9525">
            <a:noFill/>
            <a:miter lim="800000"/>
            <a:headEnd/>
            <a:tailEnd/>
          </a:ln>
        </p:spPr>
        <p:txBody>
          <a:bodyPr wrap="none">
            <a:spAutoFit/>
          </a:bodyPr>
          <a:lstStyle/>
          <a:p>
            <a:r>
              <a:rPr lang="en-US" sz="1000" u="sng">
                <a:solidFill>
                  <a:schemeClr val="bg1"/>
                </a:solidFill>
              </a:rPr>
              <a:t>Komsomolsk-na-Amure, Nekrasova Tatyana</a:t>
            </a:r>
            <a:endParaRPr lang="ru-RU" sz="1000">
              <a:solidFill>
                <a:schemeClr val="bg1"/>
              </a:solidFill>
            </a:endParaRPr>
          </a:p>
        </p:txBody>
      </p:sp>
    </p:spTree>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5" descr="E:\мои документы\Мои рисунки\claude monet\женщина с зонтиком моне.jpg"/>
          <p:cNvPicPr>
            <a:picLocks noGrp="1" noChangeAspect="1" noChangeArrowheads="1"/>
          </p:cNvPicPr>
          <p:nvPr>
            <p:ph idx="1"/>
          </p:nvPr>
        </p:nvPicPr>
        <p:blipFill>
          <a:blip r:embed="rId2"/>
          <a:srcRect/>
          <a:stretch>
            <a:fillRect/>
          </a:stretch>
        </p:blipFill>
        <p:spPr>
          <a:xfrm>
            <a:off x="5643563" y="1000125"/>
            <a:ext cx="3143250" cy="5143500"/>
          </a:xfrm>
          <a:noFill/>
        </p:spPr>
      </p:pic>
      <p:sp>
        <p:nvSpPr>
          <p:cNvPr id="13316" name="Rectangle 5"/>
          <p:cNvSpPr>
            <a:spLocks noChangeArrowheads="1"/>
          </p:cNvSpPr>
          <p:nvPr/>
        </p:nvSpPr>
        <p:spPr bwMode="auto">
          <a:xfrm>
            <a:off x="428625" y="3000375"/>
            <a:ext cx="5143500" cy="3478213"/>
          </a:xfrm>
          <a:prstGeom prst="rect">
            <a:avLst/>
          </a:prstGeom>
          <a:noFill/>
          <a:ln w="9525">
            <a:noFill/>
            <a:miter lim="800000"/>
            <a:headEnd/>
            <a:tailEnd/>
          </a:ln>
        </p:spPr>
        <p:txBody>
          <a:bodyPr anchor="ctr">
            <a:spAutoFit/>
          </a:bodyPr>
          <a:lstStyle/>
          <a:p>
            <a:pPr algn="l" eaLnBrk="0" hangingPunct="0">
              <a:defRPr/>
            </a:pPr>
            <a:r>
              <a:rPr lang="en-US" sz="2000" dirty="0">
                <a:latin typeface="+mn-lt"/>
              </a:rPr>
              <a:t>      In this painting Monet ignores the growing </a:t>
            </a:r>
            <a:r>
              <a:rPr lang="en-US" sz="2000" dirty="0">
                <a:latin typeface="+mn-lt"/>
              </a:rPr>
              <a:t>industrialization </a:t>
            </a:r>
            <a:r>
              <a:rPr lang="en-US" sz="2000" dirty="0">
                <a:latin typeface="+mn-lt"/>
              </a:rPr>
              <a:t>of the towns to devote himself to the charm of a walk in the country.</a:t>
            </a:r>
          </a:p>
          <a:p>
            <a:pPr algn="l" eaLnBrk="0" hangingPunct="0">
              <a:defRPr/>
            </a:pPr>
            <a:r>
              <a:rPr lang="en-US" sz="2000" dirty="0">
                <a:latin typeface="+mn-lt"/>
              </a:rPr>
              <a:t>      This woman with an umbrella painted against the light and from below is Camille, Monet's wife.</a:t>
            </a:r>
          </a:p>
          <a:p>
            <a:pPr algn="l" eaLnBrk="0" hangingPunct="0">
              <a:defRPr/>
            </a:pPr>
            <a:r>
              <a:rPr lang="en-US" sz="2000" dirty="0">
                <a:latin typeface="+mn-lt"/>
                <a:cs typeface="Times New Roman" pitchFamily="18" charset="0"/>
              </a:rPr>
              <a:t>The figure is turned right, the woman is holding an umbrella, walking without any goal.  The background is subdued. The gaudy </a:t>
            </a:r>
            <a:r>
              <a:rPr lang="en-US" sz="2000" dirty="0" err="1">
                <a:latin typeface="+mn-lt"/>
                <a:cs typeface="Times New Roman" pitchFamily="18" charset="0"/>
              </a:rPr>
              <a:t>colours</a:t>
            </a:r>
            <a:r>
              <a:rPr lang="en-US" sz="2000" dirty="0">
                <a:latin typeface="+mn-lt"/>
                <a:cs typeface="Times New Roman" pitchFamily="18" charset="0"/>
              </a:rPr>
              <a:t>  of the field and sky  add  the atmosphere of  delicate loneliness of the figure.</a:t>
            </a:r>
            <a:endParaRPr lang="en-US" sz="2000" dirty="0">
              <a:latin typeface="+mn-lt"/>
            </a:endParaRPr>
          </a:p>
        </p:txBody>
      </p:sp>
      <p:sp>
        <p:nvSpPr>
          <p:cNvPr id="7" name="Скругленный прямоугольник 6"/>
          <p:cNvSpPr/>
          <p:nvPr/>
        </p:nvSpPr>
        <p:spPr>
          <a:xfrm>
            <a:off x="428625" y="928688"/>
            <a:ext cx="4786313" cy="200025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dirty="0">
                <a:solidFill>
                  <a:schemeClr val="tx1"/>
                </a:solidFill>
                <a:ea typeface="Times New Roman" pitchFamily="18" charset="0"/>
                <a:cs typeface="Times New Roman" pitchFamily="18" charset="0"/>
              </a:rPr>
              <a:t>"</a:t>
            </a:r>
            <a:r>
              <a:rPr lang="en-US" i="1" dirty="0">
                <a:solidFill>
                  <a:schemeClr val="tx1"/>
                </a:solidFill>
                <a:ea typeface="Times New Roman" pitchFamily="18" charset="0"/>
                <a:cs typeface="Times New Roman" pitchFamily="18" charset="0"/>
              </a:rPr>
              <a:t>I'm working like never and at new attempts, figures in the open air as I understand them, made like landscapes. It is an old ream that still worries me and that I want to fulfill once and for all; but it is hard !" </a:t>
            </a:r>
          </a:p>
          <a:p>
            <a:pPr eaLnBrk="0" hangingPunct="0">
              <a:defRPr/>
            </a:pPr>
            <a:r>
              <a:rPr lang="en-US" i="1" dirty="0">
                <a:solidFill>
                  <a:srgbClr val="003300"/>
                </a:solidFill>
                <a:cs typeface="Times New Roman" pitchFamily="18" charset="0"/>
              </a:rPr>
              <a:t>                   Claude Monet</a:t>
            </a:r>
            <a:endParaRPr lang="en-US" i="1" dirty="0">
              <a:solidFill>
                <a:srgbClr val="003300"/>
              </a:solidFill>
              <a:latin typeface="Tahoma" pitchFamily="34" charset="0"/>
            </a:endParaRPr>
          </a:p>
        </p:txBody>
      </p:sp>
      <p:sp>
        <p:nvSpPr>
          <p:cNvPr id="15365" name="Прямоугольник 7"/>
          <p:cNvSpPr>
            <a:spLocks noChangeArrowheads="1"/>
          </p:cNvSpPr>
          <p:nvPr/>
        </p:nvSpPr>
        <p:spPr bwMode="auto">
          <a:xfrm>
            <a:off x="428625" y="214313"/>
            <a:ext cx="8215313" cy="646112"/>
          </a:xfrm>
          <a:prstGeom prst="rect">
            <a:avLst/>
          </a:prstGeom>
          <a:noFill/>
          <a:ln w="9525">
            <a:noFill/>
            <a:miter lim="800000"/>
            <a:headEnd/>
            <a:tailEnd/>
          </a:ln>
        </p:spPr>
        <p:txBody>
          <a:bodyPr>
            <a:spAutoFit/>
          </a:bodyPr>
          <a:lstStyle/>
          <a:p>
            <a:pPr algn="l" eaLnBrk="0" hangingPunct="0"/>
            <a:r>
              <a:rPr lang="en-US" i="1"/>
              <a:t>Read  the short review  and give your attitude to the picture of Claude Monet : </a:t>
            </a:r>
          </a:p>
          <a:p>
            <a:pPr algn="l" eaLnBrk="0" hangingPunct="0"/>
            <a:r>
              <a:rPr lang="en-US"/>
              <a:t>                                 “The Walk. The woman with a Parasol”, oil on canvas.</a:t>
            </a:r>
            <a:endParaRPr lang="ru-RU"/>
          </a:p>
        </p:txBody>
      </p:sp>
      <p:sp>
        <p:nvSpPr>
          <p:cNvPr id="15366" name="Прямоугольник 5"/>
          <p:cNvSpPr>
            <a:spLocks noChangeArrowheads="1"/>
          </p:cNvSpPr>
          <p:nvPr/>
        </p:nvSpPr>
        <p:spPr bwMode="auto">
          <a:xfrm>
            <a:off x="500063" y="6488113"/>
            <a:ext cx="2655887" cy="246062"/>
          </a:xfrm>
          <a:prstGeom prst="rect">
            <a:avLst/>
          </a:prstGeom>
          <a:noFill/>
          <a:ln w="9525">
            <a:noFill/>
            <a:miter lim="800000"/>
            <a:headEnd/>
            <a:tailEnd/>
          </a:ln>
        </p:spPr>
        <p:txBody>
          <a:bodyPr wrap="none">
            <a:spAutoFit/>
          </a:bodyPr>
          <a:lstStyle/>
          <a:p>
            <a:r>
              <a:rPr lang="en-US" sz="1000" u="sng">
                <a:solidFill>
                  <a:schemeClr val="bg1"/>
                </a:solidFill>
              </a:rPr>
              <a:t>Komsomolsk-na-Amure, Nekrasova Tatyana</a:t>
            </a:r>
            <a:endParaRPr lang="ru-RU" sz="1000">
              <a:solidFill>
                <a:schemeClr val="bg1"/>
              </a:solidFill>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434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8296275" y="6180138"/>
            <a:ext cx="184150" cy="366712"/>
          </a:xfrm>
          <a:prstGeom prst="rect">
            <a:avLst/>
          </a:prstGeom>
          <a:noFill/>
          <a:ln w="9525">
            <a:noFill/>
            <a:miter lim="800000"/>
            <a:headEnd/>
            <a:tailEnd/>
          </a:ln>
        </p:spPr>
        <p:txBody>
          <a:bodyPr wrap="none">
            <a:spAutoFit/>
          </a:bodyPr>
          <a:lstStyle/>
          <a:p>
            <a:endParaRPr lang="ru-RU"/>
          </a:p>
        </p:txBody>
      </p:sp>
      <p:sp>
        <p:nvSpPr>
          <p:cNvPr id="16387" name="Прямоугольник 3"/>
          <p:cNvSpPr>
            <a:spLocks noChangeArrowheads="1"/>
          </p:cNvSpPr>
          <p:nvPr/>
        </p:nvSpPr>
        <p:spPr bwMode="auto">
          <a:xfrm>
            <a:off x="-1143000" y="2357438"/>
            <a:ext cx="7929563" cy="646112"/>
          </a:xfrm>
          <a:prstGeom prst="rect">
            <a:avLst/>
          </a:prstGeom>
          <a:noFill/>
          <a:ln w="9525">
            <a:noFill/>
            <a:miter lim="800000"/>
            <a:headEnd/>
            <a:tailEnd/>
          </a:ln>
        </p:spPr>
        <p:txBody>
          <a:bodyPr>
            <a:spAutoFit/>
          </a:bodyPr>
          <a:lstStyle/>
          <a:p>
            <a:endParaRPr lang="en-US"/>
          </a:p>
          <a:p>
            <a:endParaRPr lang="ru-RU"/>
          </a:p>
        </p:txBody>
      </p:sp>
      <p:sp>
        <p:nvSpPr>
          <p:cNvPr id="14341" name="Rectangle 5"/>
          <p:cNvSpPr>
            <a:spLocks noChangeArrowheads="1"/>
          </p:cNvSpPr>
          <p:nvPr/>
        </p:nvSpPr>
        <p:spPr bwMode="auto">
          <a:xfrm>
            <a:off x="857250" y="4572000"/>
            <a:ext cx="8050213" cy="3278188"/>
          </a:xfrm>
          <a:prstGeom prst="rect">
            <a:avLst/>
          </a:prstGeom>
          <a:noFill/>
          <a:ln w="9525">
            <a:noFill/>
            <a:miter lim="800000"/>
            <a:headEnd/>
            <a:tailEnd/>
          </a:ln>
          <a:effectLst/>
        </p:spPr>
        <p:txBody>
          <a:bodyPr bIns="0" anchor="ctr">
            <a:spAutoFit/>
          </a:bodyPr>
          <a:lstStyle/>
          <a:p>
            <a:pPr algn="l" eaLnBrk="0" hangingPunct="0">
              <a:defRPr/>
            </a:pPr>
            <a:r>
              <a:rPr lang="en-US" dirty="0">
                <a:solidFill>
                  <a:srgbClr val="666666"/>
                </a:solidFill>
                <a:latin typeface="+mn-lt"/>
                <a:ea typeface="Times New Roman" pitchFamily="18" charset="0"/>
                <a:cs typeface="Times New Roman" pitchFamily="18" charset="0"/>
                <a:hlinkClick r:id="rId2"/>
              </a:rPr>
              <a:t>http://www.intermonet.com/.</a:t>
            </a:r>
          </a:p>
          <a:p>
            <a:pPr algn="l" eaLnBrk="0" hangingPunct="0">
              <a:defRPr/>
            </a:pPr>
            <a:r>
              <a:rPr lang="en-US" dirty="0">
                <a:solidFill>
                  <a:srgbClr val="666666"/>
                </a:solidFill>
                <a:latin typeface="+mn-lt"/>
                <a:ea typeface="Times New Roman" pitchFamily="18" charset="0"/>
                <a:cs typeface="Times New Roman" pitchFamily="18" charset="0"/>
                <a:hlinkClick r:id="rId2"/>
              </a:rPr>
              <a:t>htm</a:t>
            </a:r>
            <a:r>
              <a:rPr lang="en-US" dirty="0">
                <a:solidFill>
                  <a:srgbClr val="666666"/>
                </a:solidFill>
                <a:latin typeface="+mn-lt"/>
                <a:ea typeface="Times New Roman" pitchFamily="18" charset="0"/>
                <a:cs typeface="Times New Roman" pitchFamily="18" charset="0"/>
                <a:hlinkClick r:id="rId3"/>
              </a:rPr>
              <a:t>http://entertainment.howstuffworks.com/arts/artwork/</a:t>
            </a:r>
            <a:endParaRPr lang="en-US" dirty="0">
              <a:latin typeface="+mn-lt"/>
            </a:endParaRPr>
          </a:p>
          <a:p>
            <a:pPr algn="l" eaLnBrk="0" hangingPunct="0">
              <a:defRPr/>
            </a:pPr>
            <a:r>
              <a:rPr lang="en-US" dirty="0">
                <a:latin typeface="+mn-lt"/>
                <a:hlinkClick r:id="rId4"/>
              </a:rPr>
              <a:t>http://www.artscroll.ru/Images/</a:t>
            </a:r>
            <a:endParaRPr lang="en-US" dirty="0">
              <a:latin typeface="+mn-lt"/>
            </a:endParaRPr>
          </a:p>
          <a:p>
            <a:pPr algn="l" eaLnBrk="0" hangingPunct="0">
              <a:defRPr/>
            </a:pPr>
            <a:r>
              <a:rPr lang="en-US" u="sng" dirty="0">
                <a:hlinkClick r:id="rId5"/>
              </a:rPr>
              <a:t>http://</a:t>
            </a:r>
            <a:r>
              <a:rPr lang="en-US" u="sng" dirty="0">
                <a:hlinkClick r:id="rId5"/>
              </a:rPr>
              <a:t>www.artcyclopedia.com/history/impressionism.html</a:t>
            </a:r>
            <a:endParaRPr lang="en-US" u="sng" dirty="0"/>
          </a:p>
          <a:p>
            <a:pPr algn="l" eaLnBrk="0" hangingPunct="0">
              <a:defRPr/>
            </a:pPr>
            <a:r>
              <a:rPr lang="en-US" u="sng" dirty="0"/>
              <a:t> </a:t>
            </a:r>
            <a:endParaRPr lang="en-US" u="sng" dirty="0"/>
          </a:p>
          <a:p>
            <a:pPr algn="l" eaLnBrk="0" hangingPunct="0">
              <a:defRPr/>
            </a:pPr>
            <a:r>
              <a:rPr lang="en-US" sz="1400" dirty="0"/>
              <a:t>This lesson was created by the teacher of sch.1 Komsomolsk-</a:t>
            </a:r>
            <a:r>
              <a:rPr lang="en-US" sz="1400" dirty="0" err="1"/>
              <a:t>na</a:t>
            </a:r>
            <a:r>
              <a:rPr lang="en-US" sz="1400" dirty="0"/>
              <a:t>-</a:t>
            </a:r>
            <a:r>
              <a:rPr lang="en-US" sz="1400" dirty="0" err="1"/>
              <a:t>Amure</a:t>
            </a:r>
            <a:r>
              <a:rPr lang="en-US" sz="1400" dirty="0"/>
              <a:t>, </a:t>
            </a:r>
            <a:r>
              <a:rPr lang="en-US" sz="1400" dirty="0" err="1"/>
              <a:t>Nekrasova</a:t>
            </a:r>
            <a:r>
              <a:rPr lang="en-US" sz="1400" dirty="0"/>
              <a:t> </a:t>
            </a:r>
            <a:r>
              <a:rPr lang="en-US" sz="1400" dirty="0"/>
              <a:t>Tatyana</a:t>
            </a:r>
            <a:endParaRPr lang="ru-RU" sz="1400" dirty="0"/>
          </a:p>
          <a:p>
            <a:pPr algn="l" eaLnBrk="0" hangingPunct="0">
              <a:defRPr/>
            </a:pPr>
            <a:endParaRPr lang="en-US" dirty="0">
              <a:latin typeface="+mn-lt"/>
            </a:endParaRPr>
          </a:p>
          <a:p>
            <a:pPr algn="l" eaLnBrk="0" hangingPunct="0">
              <a:defRPr/>
            </a:pPr>
            <a:endParaRPr lang="en-US" sz="2400" dirty="0">
              <a:latin typeface="+mn-lt"/>
            </a:endParaRPr>
          </a:p>
          <a:p>
            <a:pPr algn="l" eaLnBrk="0" hangingPunct="0">
              <a:defRPr/>
            </a:pPr>
            <a:endParaRPr lang="en-US" sz="2400" dirty="0">
              <a:latin typeface="+mn-lt"/>
            </a:endParaRPr>
          </a:p>
          <a:p>
            <a:pPr algn="l" eaLnBrk="0" hangingPunct="0">
              <a:defRPr/>
            </a:pPr>
            <a:endParaRPr lang="en-US" sz="2000" dirty="0"/>
          </a:p>
          <a:p>
            <a:pPr algn="l" eaLnBrk="0" hangingPunct="0">
              <a:defRPr/>
            </a:pPr>
            <a:endParaRPr lang="ru-RU" sz="2000" dirty="0"/>
          </a:p>
        </p:txBody>
      </p:sp>
      <p:sp>
        <p:nvSpPr>
          <p:cNvPr id="16389" name="Rectangle 8"/>
          <p:cNvSpPr>
            <a:spLocks noChangeArrowheads="1"/>
          </p:cNvSpPr>
          <p:nvPr/>
        </p:nvSpPr>
        <p:spPr bwMode="auto">
          <a:xfrm>
            <a:off x="1143000" y="428625"/>
            <a:ext cx="7000875" cy="3986213"/>
          </a:xfrm>
          <a:prstGeom prst="rect">
            <a:avLst/>
          </a:prstGeom>
          <a:noFill/>
          <a:ln w="9525">
            <a:noFill/>
            <a:miter lim="800000"/>
            <a:headEnd/>
            <a:tailEnd/>
          </a:ln>
        </p:spPr>
        <p:txBody>
          <a:bodyPr bIns="0" anchor="ctr">
            <a:spAutoFit/>
          </a:bodyPr>
          <a:lstStyle/>
          <a:p>
            <a:pPr algn="l" eaLnBrk="0" hangingPunct="0"/>
            <a:r>
              <a:rPr lang="en-US" sz="2400" b="1" i="1">
                <a:solidFill>
                  <a:srgbClr val="666666"/>
                </a:solidFill>
                <a:latin typeface="Times New Roman" pitchFamily="18" charset="0"/>
                <a:cs typeface="Times New Roman" pitchFamily="18" charset="0"/>
              </a:rPr>
              <a:t>Conclusion :</a:t>
            </a:r>
          </a:p>
          <a:p>
            <a:pPr algn="l" eaLnBrk="0" hangingPunct="0"/>
            <a:r>
              <a:rPr lang="en-US" sz="2400" b="1" i="1">
                <a:solidFill>
                  <a:srgbClr val="666666"/>
                </a:solidFill>
                <a:latin typeface="Times New Roman" pitchFamily="18" charset="0"/>
                <a:cs typeface="Times New Roman" pitchFamily="18" charset="0"/>
              </a:rPr>
              <a:t>The Impressionist style was probably the single most successful and identifiable "movement" ever, and is still widely practiced today. But as an intellectual school it faded towards the end of the 19th century, branching out into a variety of successive movements which are generally grouped under the </a:t>
            </a:r>
            <a:r>
              <a:rPr lang="en-US" sz="2800" b="1" i="1">
                <a:solidFill>
                  <a:srgbClr val="666666"/>
                </a:solidFill>
                <a:latin typeface="Times New Roman" pitchFamily="18" charset="0"/>
                <a:cs typeface="Times New Roman" pitchFamily="18" charset="0"/>
              </a:rPr>
              <a:t>term Post-Impressionism.</a:t>
            </a:r>
            <a:r>
              <a:rPr lang="ru-RU" sz="2800"/>
              <a:t> </a:t>
            </a:r>
            <a:endParaRPr lang="en-US" sz="2800"/>
          </a:p>
          <a:p>
            <a:pPr algn="l" eaLnBrk="0" hangingPunct="0"/>
            <a:endParaRPr lang="en-US" sz="2800"/>
          </a:p>
          <a:p>
            <a:pPr algn="l" eaLnBrk="0" hangingPunct="0"/>
            <a:r>
              <a:rPr lang="en-US" sz="2800"/>
              <a:t>References:</a:t>
            </a:r>
            <a:endParaRPr lang="ru-RU" sz="280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5000"/>
                                  </p:stCondLst>
                                  <p:endCondLst>
                                    <p:cond evt="begin" delay="0">
                                      <p:tn val="5"/>
                                    </p:cond>
                                  </p:endCondLst>
                                  <p:childTnLst>
                                    <p:set>
                                      <p:cBhvr>
                                        <p:cTn id="6" dur="1" fill="hold">
                                          <p:stCondLst>
                                            <p:cond delay="499"/>
                                          </p:stCondLst>
                                        </p:cTn>
                                        <p:tgtEl>
                                          <p:spTgt spid="108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0" name="Rectangle 20"/>
          <p:cNvSpPr>
            <a:spLocks noChangeArrowheads="1"/>
          </p:cNvSpPr>
          <p:nvPr/>
        </p:nvSpPr>
        <p:spPr bwMode="auto">
          <a:xfrm>
            <a:off x="357188" y="285750"/>
            <a:ext cx="7215187" cy="1138238"/>
          </a:xfrm>
          <a:prstGeom prst="rect">
            <a:avLst/>
          </a:prstGeom>
          <a:noFill/>
          <a:ln w="9525">
            <a:noFill/>
            <a:miter lim="800000"/>
            <a:headEnd/>
            <a:tailEnd/>
          </a:ln>
        </p:spPr>
        <p:txBody>
          <a:bodyPr>
            <a:spAutoFit/>
          </a:bodyPr>
          <a:lstStyle/>
          <a:p>
            <a:r>
              <a:rPr lang="en-US" sz="3200" b="1" i="1">
                <a:solidFill>
                  <a:srgbClr val="5D2221"/>
                </a:solidFill>
              </a:rPr>
              <a:t>Impressionism</a:t>
            </a:r>
            <a:r>
              <a:rPr lang="en-US" b="1" i="1">
                <a:solidFill>
                  <a:srgbClr val="5D2221"/>
                </a:solidFill>
              </a:rPr>
              <a:t>  </a:t>
            </a:r>
          </a:p>
          <a:p>
            <a:r>
              <a:rPr lang="en-US" b="1" i="1">
                <a:solidFill>
                  <a:srgbClr val="5D2221"/>
                </a:solidFill>
              </a:rPr>
              <a:t>as an art movement  started  in France, Paris, in1870 thanks  to  Claude  Monet ‘s friendship with  the great artists</a:t>
            </a:r>
            <a:endParaRPr lang="ru-RU" b="1" i="1">
              <a:solidFill>
                <a:srgbClr val="5D2221"/>
              </a:solidFill>
            </a:endParaRPr>
          </a:p>
        </p:txBody>
      </p:sp>
      <p:sp>
        <p:nvSpPr>
          <p:cNvPr id="51229" name="Text Box 29"/>
          <p:cNvSpPr txBox="1">
            <a:spLocks noChangeArrowheads="1"/>
          </p:cNvSpPr>
          <p:nvPr/>
        </p:nvSpPr>
        <p:spPr bwMode="auto">
          <a:xfrm>
            <a:off x="8801100" y="6251575"/>
            <a:ext cx="184150" cy="366713"/>
          </a:xfrm>
          <a:prstGeom prst="rect">
            <a:avLst/>
          </a:prstGeom>
          <a:noFill/>
          <a:ln w="9525">
            <a:noFill/>
            <a:miter lim="800000"/>
            <a:headEnd/>
            <a:tailEnd/>
          </a:ln>
        </p:spPr>
        <p:txBody>
          <a:bodyPr wrap="none">
            <a:spAutoFit/>
          </a:bodyPr>
          <a:lstStyle/>
          <a:p>
            <a:pPr algn="l"/>
            <a:endParaRPr lang="ru-RU"/>
          </a:p>
        </p:txBody>
      </p:sp>
      <p:sp>
        <p:nvSpPr>
          <p:cNvPr id="3076" name="Text Box 32"/>
          <p:cNvSpPr txBox="1">
            <a:spLocks noChangeArrowheads="1"/>
          </p:cNvSpPr>
          <p:nvPr/>
        </p:nvSpPr>
        <p:spPr bwMode="auto">
          <a:xfrm>
            <a:off x="4264025" y="6324600"/>
            <a:ext cx="184150" cy="366713"/>
          </a:xfrm>
          <a:prstGeom prst="rect">
            <a:avLst/>
          </a:prstGeom>
          <a:noFill/>
          <a:ln w="9525">
            <a:noFill/>
            <a:miter lim="800000"/>
            <a:headEnd/>
            <a:tailEnd/>
          </a:ln>
        </p:spPr>
        <p:txBody>
          <a:bodyPr wrap="none">
            <a:spAutoFit/>
          </a:bodyPr>
          <a:lstStyle/>
          <a:p>
            <a:pPr algn="l"/>
            <a:endParaRPr lang="ru-RU"/>
          </a:p>
        </p:txBody>
      </p:sp>
      <p:pic>
        <p:nvPicPr>
          <p:cNvPr id="3077" name="Picture 29" descr="E:\мои документы\Мои рисунки\sisley\sisley.jpg"/>
          <p:cNvPicPr>
            <a:picLocks noChangeAspect="1" noChangeArrowheads="1"/>
          </p:cNvPicPr>
          <p:nvPr/>
        </p:nvPicPr>
        <p:blipFill>
          <a:blip r:embed="rId2"/>
          <a:srcRect/>
          <a:stretch>
            <a:fillRect/>
          </a:stretch>
        </p:blipFill>
        <p:spPr bwMode="auto">
          <a:xfrm>
            <a:off x="5143500" y="3571875"/>
            <a:ext cx="1785938" cy="2076450"/>
          </a:xfrm>
          <a:prstGeom prst="rect">
            <a:avLst/>
          </a:prstGeom>
          <a:noFill/>
          <a:ln w="9525">
            <a:noFill/>
            <a:miter lim="800000"/>
            <a:headEnd/>
            <a:tailEnd/>
          </a:ln>
        </p:spPr>
      </p:pic>
      <p:pic>
        <p:nvPicPr>
          <p:cNvPr id="3078" name="Picture 30" descr="E:\мои документы\Мои рисунки\dega\dega.jpg"/>
          <p:cNvPicPr>
            <a:picLocks noChangeAspect="1" noChangeArrowheads="1"/>
          </p:cNvPicPr>
          <p:nvPr/>
        </p:nvPicPr>
        <p:blipFill>
          <a:blip r:embed="rId3"/>
          <a:srcRect/>
          <a:stretch>
            <a:fillRect/>
          </a:stretch>
        </p:blipFill>
        <p:spPr bwMode="auto">
          <a:xfrm>
            <a:off x="3571875" y="3571875"/>
            <a:ext cx="1454150" cy="2071688"/>
          </a:xfrm>
          <a:prstGeom prst="rect">
            <a:avLst/>
          </a:prstGeom>
          <a:noFill/>
          <a:ln w="9525">
            <a:noFill/>
            <a:miter lim="800000"/>
            <a:headEnd/>
            <a:tailEnd/>
          </a:ln>
        </p:spPr>
      </p:pic>
      <p:pic>
        <p:nvPicPr>
          <p:cNvPr id="3079" name="Picture 31" descr="E:\мои документы\Мои рисунки\renuar\renuar.jpg"/>
          <p:cNvPicPr>
            <a:picLocks noChangeAspect="1" noChangeArrowheads="1"/>
          </p:cNvPicPr>
          <p:nvPr/>
        </p:nvPicPr>
        <p:blipFill>
          <a:blip r:embed="rId4"/>
          <a:srcRect/>
          <a:stretch>
            <a:fillRect/>
          </a:stretch>
        </p:blipFill>
        <p:spPr bwMode="auto">
          <a:xfrm>
            <a:off x="7072313" y="3500438"/>
            <a:ext cx="1771650" cy="2071687"/>
          </a:xfrm>
          <a:prstGeom prst="rect">
            <a:avLst/>
          </a:prstGeom>
          <a:noFill/>
          <a:ln w="9525">
            <a:noFill/>
            <a:miter lim="800000"/>
            <a:headEnd/>
            <a:tailEnd/>
          </a:ln>
        </p:spPr>
      </p:pic>
      <p:sp>
        <p:nvSpPr>
          <p:cNvPr id="3080" name="AutoShape 10"/>
          <p:cNvSpPr>
            <a:spLocks noChangeArrowheads="1"/>
          </p:cNvSpPr>
          <p:nvPr/>
        </p:nvSpPr>
        <p:spPr bwMode="auto">
          <a:xfrm>
            <a:off x="428625" y="1785938"/>
            <a:ext cx="7929563" cy="1643062"/>
          </a:xfrm>
          <a:prstGeom prst="wedgeRoundRectCallout">
            <a:avLst>
              <a:gd name="adj1" fmla="val 38037"/>
              <a:gd name="adj2" fmla="val -75134"/>
              <a:gd name="adj3" fmla="val 16667"/>
            </a:avLst>
          </a:prstGeom>
          <a:solidFill>
            <a:srgbClr val="99CCFF">
              <a:alpha val="50195"/>
            </a:srgbClr>
          </a:solidFill>
          <a:ln w="9525">
            <a:solidFill>
              <a:schemeClr val="tx1"/>
            </a:solidFill>
            <a:miter lim="800000"/>
            <a:headEnd/>
            <a:tailEnd/>
          </a:ln>
        </p:spPr>
        <p:txBody>
          <a:bodyPr/>
          <a:lstStyle/>
          <a:p>
            <a:r>
              <a:rPr lang="en-US" sz="2000" b="1" i="1">
                <a:solidFill>
                  <a:srgbClr val="003300"/>
                </a:solidFill>
                <a:latin typeface="Times New Roman" pitchFamily="18" charset="0"/>
              </a:rPr>
              <a:t> While studying in Paris Monet formed  lasting friendships with the artists who would become the major impressionists, including </a:t>
            </a:r>
            <a:r>
              <a:rPr lang="en-US" sz="2800" b="1" i="1">
                <a:solidFill>
                  <a:srgbClr val="003300"/>
                </a:solidFill>
                <a:latin typeface="Times New Roman" pitchFamily="18" charset="0"/>
              </a:rPr>
              <a:t>Pissarro, Degas, Renuar, Sisley and</a:t>
            </a:r>
          </a:p>
          <a:p>
            <a:r>
              <a:rPr lang="en-US" sz="2800" b="1" i="1">
                <a:solidFill>
                  <a:srgbClr val="003300"/>
                </a:solidFill>
                <a:latin typeface="Times New Roman" pitchFamily="18" charset="0"/>
              </a:rPr>
              <a:t>  Eduard Manet …</a:t>
            </a:r>
            <a:endParaRPr lang="ru-RU" sz="2800" b="1" i="1">
              <a:solidFill>
                <a:srgbClr val="003300"/>
              </a:solidFill>
              <a:latin typeface="Times New Roman" pitchFamily="18" charset="0"/>
            </a:endParaRPr>
          </a:p>
        </p:txBody>
      </p:sp>
      <p:sp>
        <p:nvSpPr>
          <p:cNvPr id="3081" name="Прямоугольник 18"/>
          <p:cNvSpPr>
            <a:spLocks noChangeArrowheads="1"/>
          </p:cNvSpPr>
          <p:nvPr/>
        </p:nvSpPr>
        <p:spPr bwMode="auto">
          <a:xfrm>
            <a:off x="5214938" y="5715000"/>
            <a:ext cx="1571625" cy="646113"/>
          </a:xfrm>
          <a:prstGeom prst="rect">
            <a:avLst/>
          </a:prstGeom>
          <a:noFill/>
          <a:ln w="9525">
            <a:noFill/>
            <a:miter lim="800000"/>
            <a:headEnd/>
            <a:tailEnd/>
          </a:ln>
        </p:spPr>
        <p:txBody>
          <a:bodyPr>
            <a:spAutoFit/>
          </a:bodyPr>
          <a:lstStyle/>
          <a:p>
            <a:r>
              <a:rPr lang="en-US" b="1" i="1">
                <a:solidFill>
                  <a:srgbClr val="006666"/>
                </a:solidFill>
                <a:latin typeface="Times New Roman" pitchFamily="18" charset="0"/>
              </a:rPr>
              <a:t>Sisley, Alfred</a:t>
            </a:r>
          </a:p>
          <a:p>
            <a:r>
              <a:rPr lang="en-US" b="1" i="1">
                <a:solidFill>
                  <a:srgbClr val="006666"/>
                </a:solidFill>
                <a:latin typeface="Times New Roman" pitchFamily="18" charset="0"/>
              </a:rPr>
              <a:t>1839-1899</a:t>
            </a:r>
            <a:endParaRPr lang="ru-RU"/>
          </a:p>
        </p:txBody>
      </p:sp>
      <p:sp>
        <p:nvSpPr>
          <p:cNvPr id="3082" name="Прямоугольник 19"/>
          <p:cNvSpPr>
            <a:spLocks noChangeArrowheads="1"/>
          </p:cNvSpPr>
          <p:nvPr/>
        </p:nvSpPr>
        <p:spPr bwMode="auto">
          <a:xfrm>
            <a:off x="3500438" y="5715000"/>
            <a:ext cx="1479550" cy="646113"/>
          </a:xfrm>
          <a:prstGeom prst="rect">
            <a:avLst/>
          </a:prstGeom>
          <a:noFill/>
          <a:ln w="9525">
            <a:noFill/>
            <a:miter lim="800000"/>
            <a:headEnd/>
            <a:tailEnd/>
          </a:ln>
        </p:spPr>
        <p:txBody>
          <a:bodyPr wrap="none">
            <a:spAutoFit/>
          </a:bodyPr>
          <a:lstStyle/>
          <a:p>
            <a:r>
              <a:rPr lang="en-US" b="1" i="1">
                <a:solidFill>
                  <a:srgbClr val="006666"/>
                </a:solidFill>
                <a:latin typeface="Times New Roman" pitchFamily="18" charset="0"/>
              </a:rPr>
              <a:t>Degas, Edgar</a:t>
            </a:r>
          </a:p>
          <a:p>
            <a:r>
              <a:rPr lang="en-US" b="1" i="1">
                <a:solidFill>
                  <a:srgbClr val="006666"/>
                </a:solidFill>
                <a:latin typeface="Times New Roman" pitchFamily="18" charset="0"/>
              </a:rPr>
              <a:t>1834-1917</a:t>
            </a:r>
            <a:endParaRPr lang="ru-RU"/>
          </a:p>
        </p:txBody>
      </p:sp>
      <p:sp>
        <p:nvSpPr>
          <p:cNvPr id="3083" name="Прямоугольник 20"/>
          <p:cNvSpPr>
            <a:spLocks noChangeArrowheads="1"/>
          </p:cNvSpPr>
          <p:nvPr/>
        </p:nvSpPr>
        <p:spPr bwMode="auto">
          <a:xfrm>
            <a:off x="7000875" y="5643563"/>
            <a:ext cx="1652588" cy="923925"/>
          </a:xfrm>
          <a:prstGeom prst="rect">
            <a:avLst/>
          </a:prstGeom>
          <a:noFill/>
          <a:ln w="9525">
            <a:noFill/>
            <a:miter lim="800000"/>
            <a:headEnd/>
            <a:tailEnd/>
          </a:ln>
        </p:spPr>
        <p:txBody>
          <a:bodyPr wrap="none">
            <a:spAutoFit/>
          </a:bodyPr>
          <a:lstStyle/>
          <a:p>
            <a:r>
              <a:rPr lang="en-US" b="1" i="1">
                <a:solidFill>
                  <a:srgbClr val="006666"/>
                </a:solidFill>
                <a:latin typeface="Times New Roman" pitchFamily="18" charset="0"/>
              </a:rPr>
              <a:t>Renuar, Pierre </a:t>
            </a:r>
          </a:p>
          <a:p>
            <a:r>
              <a:rPr lang="en-US" b="1" i="1">
                <a:solidFill>
                  <a:srgbClr val="006666"/>
                </a:solidFill>
                <a:latin typeface="Times New Roman" pitchFamily="18" charset="0"/>
              </a:rPr>
              <a:t>Auguste</a:t>
            </a:r>
          </a:p>
          <a:p>
            <a:r>
              <a:rPr lang="en-US" b="1" i="1">
                <a:solidFill>
                  <a:srgbClr val="006666"/>
                </a:solidFill>
                <a:latin typeface="Times New Roman" pitchFamily="18" charset="0"/>
              </a:rPr>
              <a:t>1841-1919</a:t>
            </a:r>
            <a:endParaRPr lang="ru-RU"/>
          </a:p>
        </p:txBody>
      </p:sp>
      <p:pic>
        <p:nvPicPr>
          <p:cNvPr id="3084" name="Picture 26" descr="портрет"/>
          <p:cNvPicPr>
            <a:picLocks noChangeAspect="1" noChangeArrowheads="1"/>
          </p:cNvPicPr>
          <p:nvPr/>
        </p:nvPicPr>
        <p:blipFill>
          <a:blip r:embed="rId5"/>
          <a:srcRect/>
          <a:stretch>
            <a:fillRect/>
          </a:stretch>
        </p:blipFill>
        <p:spPr bwMode="auto">
          <a:xfrm>
            <a:off x="1928813" y="3571875"/>
            <a:ext cx="1506537" cy="2071688"/>
          </a:xfrm>
          <a:prstGeom prst="rect">
            <a:avLst/>
          </a:prstGeom>
          <a:noFill/>
          <a:ln w="9525">
            <a:noFill/>
            <a:miter lim="800000"/>
            <a:headEnd/>
            <a:tailEnd/>
          </a:ln>
        </p:spPr>
      </p:pic>
      <p:sp>
        <p:nvSpPr>
          <p:cNvPr id="3085" name="Прямоугольник 14"/>
          <p:cNvSpPr>
            <a:spLocks noChangeArrowheads="1"/>
          </p:cNvSpPr>
          <p:nvPr/>
        </p:nvSpPr>
        <p:spPr bwMode="auto">
          <a:xfrm>
            <a:off x="1714500" y="5715000"/>
            <a:ext cx="1838325" cy="646113"/>
          </a:xfrm>
          <a:prstGeom prst="rect">
            <a:avLst/>
          </a:prstGeom>
          <a:noFill/>
          <a:ln w="9525">
            <a:noFill/>
            <a:miter lim="800000"/>
            <a:headEnd/>
            <a:tailEnd/>
          </a:ln>
        </p:spPr>
        <p:txBody>
          <a:bodyPr wrap="none">
            <a:spAutoFit/>
          </a:bodyPr>
          <a:lstStyle/>
          <a:p>
            <a:r>
              <a:rPr lang="en-US" b="1" i="1">
                <a:solidFill>
                  <a:srgbClr val="006666"/>
                </a:solidFill>
                <a:latin typeface="Times New Roman" pitchFamily="18" charset="0"/>
              </a:rPr>
              <a:t>Pissarro, Camille</a:t>
            </a:r>
          </a:p>
          <a:p>
            <a:r>
              <a:rPr lang="en-US" b="1" i="1">
                <a:solidFill>
                  <a:srgbClr val="006666"/>
                </a:solidFill>
                <a:latin typeface="Times New Roman" pitchFamily="18" charset="0"/>
              </a:rPr>
              <a:t>1830-1903</a:t>
            </a:r>
            <a:endParaRPr lang="ru-RU"/>
          </a:p>
        </p:txBody>
      </p:sp>
      <p:pic>
        <p:nvPicPr>
          <p:cNvPr id="3086" name="Picture 14" descr="E:\мои документы\Мои рисунки\mane eduard.jpg"/>
          <p:cNvPicPr>
            <a:picLocks noChangeAspect="1" noChangeArrowheads="1"/>
          </p:cNvPicPr>
          <p:nvPr/>
        </p:nvPicPr>
        <p:blipFill>
          <a:blip r:embed="rId6"/>
          <a:srcRect/>
          <a:stretch>
            <a:fillRect/>
          </a:stretch>
        </p:blipFill>
        <p:spPr bwMode="auto">
          <a:xfrm>
            <a:off x="214313" y="3571875"/>
            <a:ext cx="1624012" cy="2071688"/>
          </a:xfrm>
          <a:prstGeom prst="rect">
            <a:avLst/>
          </a:prstGeom>
          <a:noFill/>
          <a:ln w="9525">
            <a:noFill/>
            <a:miter lim="800000"/>
            <a:headEnd/>
            <a:tailEnd/>
          </a:ln>
        </p:spPr>
      </p:pic>
      <p:sp>
        <p:nvSpPr>
          <p:cNvPr id="3087" name="Прямоугольник 18"/>
          <p:cNvSpPr>
            <a:spLocks noChangeArrowheads="1"/>
          </p:cNvSpPr>
          <p:nvPr/>
        </p:nvSpPr>
        <p:spPr bwMode="auto">
          <a:xfrm>
            <a:off x="214313" y="5715000"/>
            <a:ext cx="1571625" cy="923925"/>
          </a:xfrm>
          <a:prstGeom prst="rect">
            <a:avLst/>
          </a:prstGeom>
          <a:noFill/>
          <a:ln w="9525">
            <a:noFill/>
            <a:miter lim="800000"/>
            <a:headEnd/>
            <a:tailEnd/>
          </a:ln>
        </p:spPr>
        <p:txBody>
          <a:bodyPr>
            <a:spAutoFit/>
          </a:bodyPr>
          <a:lstStyle/>
          <a:p>
            <a:r>
              <a:rPr lang="en-US" b="1" i="1">
                <a:solidFill>
                  <a:srgbClr val="006666"/>
                </a:solidFill>
                <a:latin typeface="Times New Roman" pitchFamily="18" charset="0"/>
              </a:rPr>
              <a:t>Manet, Eduard </a:t>
            </a:r>
          </a:p>
          <a:p>
            <a:r>
              <a:rPr lang="en-US" b="1" i="1">
                <a:solidFill>
                  <a:srgbClr val="006666"/>
                </a:solidFill>
                <a:latin typeface="Times New Roman" pitchFamily="18" charset="0"/>
              </a:rPr>
              <a:t>1832-1883</a:t>
            </a:r>
            <a:endParaRPr lang="ru-RU"/>
          </a:p>
        </p:txBody>
      </p:sp>
      <p:pic>
        <p:nvPicPr>
          <p:cNvPr id="3088" name="Picture 6" descr="E:\мои документы\Мои рисунки\claude monet\claude monet.jpg"/>
          <p:cNvPicPr>
            <a:picLocks noChangeAspect="1" noChangeArrowheads="1"/>
          </p:cNvPicPr>
          <p:nvPr/>
        </p:nvPicPr>
        <p:blipFill>
          <a:blip r:embed="rId7"/>
          <a:srcRect/>
          <a:stretch>
            <a:fillRect/>
          </a:stretch>
        </p:blipFill>
        <p:spPr bwMode="auto">
          <a:xfrm>
            <a:off x="7643813" y="428625"/>
            <a:ext cx="946150" cy="12620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20"/>
                                        </p:tgtEl>
                                        <p:attrNameLst>
                                          <p:attrName>style.visibility</p:attrName>
                                        </p:attrNameLst>
                                      </p:cBhvr>
                                      <p:to>
                                        <p:strVal val="visible"/>
                                      </p:to>
                                    </p:set>
                                    <p:animEffect transition="in" filter="box(in)">
                                      <p:cBhvr>
                                        <p:cTn id="7" dur="500"/>
                                        <p:tgtEl>
                                          <p:spTgt spid="51220"/>
                                        </p:tgtEl>
                                      </p:cBhvr>
                                    </p:animEffect>
                                  </p:childTnLst>
                                </p:cTn>
                              </p:par>
                            </p:childTnLst>
                          </p:cTn>
                        </p:par>
                        <p:par>
                          <p:cTn id="8" fill="hold">
                            <p:stCondLst>
                              <p:cond delay="500"/>
                            </p:stCondLst>
                            <p:childTnLst>
                              <p:par>
                                <p:cTn id="9" presetID="1" presetClass="entr" presetSubtype="0" fill="hold" grpId="0" nodeType="afterEffect" nodePh="1">
                                  <p:stCondLst>
                                    <p:cond delay="16000"/>
                                  </p:stCondLst>
                                  <p:endCondLst>
                                    <p:cond evt="begin" delay="0">
                                      <p:tn val="9"/>
                                    </p:cond>
                                  </p:endCondLst>
                                  <p:childTnLst>
                                    <p:set>
                                      <p:cBhvr>
                                        <p:cTn id="10" dur="1" fill="hold">
                                          <p:stCondLst>
                                            <p:cond delay="499"/>
                                          </p:stCondLst>
                                        </p:cTn>
                                        <p:tgtEl>
                                          <p:spTgt spid="512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08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0" grpId="0" autoUpdateAnimBg="0"/>
      <p:bldP spid="5122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571500" y="214313"/>
            <a:ext cx="7623175" cy="954087"/>
          </a:xfrm>
          <a:prstGeom prst="rect">
            <a:avLst/>
          </a:prstGeom>
          <a:noFill/>
          <a:ln w="9525">
            <a:noFill/>
            <a:miter lim="800000"/>
            <a:headEnd/>
            <a:tailEnd/>
          </a:ln>
        </p:spPr>
        <p:txBody>
          <a:bodyPr>
            <a:spAutoFit/>
          </a:bodyPr>
          <a:lstStyle/>
          <a:p>
            <a:r>
              <a:rPr lang="en-US" sz="2000" b="1" i="1">
                <a:solidFill>
                  <a:srgbClr val="003300"/>
                </a:solidFill>
                <a:latin typeface="Times New Roman" pitchFamily="18" charset="0"/>
              </a:rPr>
              <a:t>“Breakfast on the grass” by Eduard Manet </a:t>
            </a:r>
          </a:p>
          <a:p>
            <a:pPr algn="l"/>
            <a:r>
              <a:rPr lang="en-US" b="1" i="1">
                <a:solidFill>
                  <a:srgbClr val="003300"/>
                </a:solidFill>
                <a:latin typeface="Times New Roman" pitchFamily="18" charset="0"/>
              </a:rPr>
              <a:t>evoked a scandal of public.  Nevertheless it was exhibited illegally in Paris and gave start  to the new art movement called later Impressionism.</a:t>
            </a:r>
            <a:endParaRPr lang="ru-RU" b="1" i="1">
              <a:solidFill>
                <a:srgbClr val="003300"/>
              </a:solidFill>
              <a:latin typeface="Times New Roman" pitchFamily="18" charset="0"/>
            </a:endParaRPr>
          </a:p>
        </p:txBody>
      </p:sp>
      <p:sp>
        <p:nvSpPr>
          <p:cNvPr id="69637" name="Text Box 5"/>
          <p:cNvSpPr txBox="1">
            <a:spLocks noChangeArrowheads="1"/>
          </p:cNvSpPr>
          <p:nvPr/>
        </p:nvSpPr>
        <p:spPr bwMode="auto">
          <a:xfrm>
            <a:off x="357188" y="6488113"/>
            <a:ext cx="1281112" cy="369887"/>
          </a:xfrm>
          <a:prstGeom prst="rect">
            <a:avLst/>
          </a:prstGeom>
          <a:noFill/>
          <a:ln w="9525">
            <a:noFill/>
            <a:miter lim="800000"/>
            <a:headEnd/>
            <a:tailEnd/>
          </a:ln>
        </p:spPr>
        <p:txBody>
          <a:bodyPr>
            <a:spAutoFit/>
          </a:bodyPr>
          <a:lstStyle/>
          <a:p>
            <a:pPr algn="l">
              <a:defRPr/>
            </a:pPr>
            <a:r>
              <a:rPr lang="en-US" b="1" dirty="0">
                <a:solidFill>
                  <a:schemeClr val="tx1">
                    <a:lumMod val="85000"/>
                    <a:lumOff val="15000"/>
                  </a:schemeClr>
                </a:solidFill>
                <a:latin typeface="Times New Roman" pitchFamily="18" charset="0"/>
              </a:rPr>
              <a:t>Olympia</a:t>
            </a:r>
            <a:endParaRPr lang="ru-RU" b="1" dirty="0">
              <a:solidFill>
                <a:schemeClr val="tx1">
                  <a:lumMod val="85000"/>
                  <a:lumOff val="15000"/>
                </a:schemeClr>
              </a:solidFill>
              <a:latin typeface="Times New Roman" pitchFamily="18" charset="0"/>
            </a:endParaRPr>
          </a:p>
        </p:txBody>
      </p:sp>
      <p:sp>
        <p:nvSpPr>
          <p:cNvPr id="4100" name="Text Box 12"/>
          <p:cNvSpPr txBox="1">
            <a:spLocks noChangeArrowheads="1"/>
          </p:cNvSpPr>
          <p:nvPr/>
        </p:nvSpPr>
        <p:spPr bwMode="auto">
          <a:xfrm>
            <a:off x="6011863" y="6308725"/>
            <a:ext cx="184150" cy="366713"/>
          </a:xfrm>
          <a:prstGeom prst="rect">
            <a:avLst/>
          </a:prstGeom>
          <a:noFill/>
          <a:ln w="9525">
            <a:noFill/>
            <a:miter lim="800000"/>
            <a:headEnd/>
            <a:tailEnd/>
          </a:ln>
        </p:spPr>
        <p:txBody>
          <a:bodyPr wrap="none">
            <a:spAutoFit/>
          </a:bodyPr>
          <a:lstStyle/>
          <a:p>
            <a:endParaRPr lang="ru-RU"/>
          </a:p>
        </p:txBody>
      </p:sp>
      <p:pic>
        <p:nvPicPr>
          <p:cNvPr id="69634" name="Picture 2" descr="Мане Завтрак на траве"/>
          <p:cNvPicPr>
            <a:picLocks noChangeAspect="1" noChangeArrowheads="1"/>
          </p:cNvPicPr>
          <p:nvPr/>
        </p:nvPicPr>
        <p:blipFill>
          <a:blip r:embed="rId2"/>
          <a:srcRect/>
          <a:stretch>
            <a:fillRect/>
          </a:stretch>
        </p:blipFill>
        <p:spPr bwMode="auto">
          <a:xfrm>
            <a:off x="1428728" y="1357298"/>
            <a:ext cx="6473823" cy="5050574"/>
          </a:xfrm>
          <a:prstGeom prst="rect">
            <a:avLst/>
          </a:prstGeom>
          <a:ln w="88900" cap="sq" cmpd="thickThin">
            <a:solidFill>
              <a:srgbClr val="000000"/>
            </a:solidFill>
            <a:prstDash val="solid"/>
            <a:miter lim="800000"/>
          </a:ln>
          <a:effectLst>
            <a:innerShdw blurRad="76200">
              <a:srgbClr val="000000"/>
            </a:innerShdw>
          </a:effectLst>
        </p:spPr>
      </p:pic>
      <p:sp>
        <p:nvSpPr>
          <p:cNvPr id="4102" name="Прямоугольник 5"/>
          <p:cNvSpPr>
            <a:spLocks noChangeArrowheads="1"/>
          </p:cNvSpPr>
          <p:nvPr/>
        </p:nvSpPr>
        <p:spPr bwMode="auto">
          <a:xfrm>
            <a:off x="6286500" y="6611938"/>
            <a:ext cx="2655888" cy="246062"/>
          </a:xfrm>
          <a:prstGeom prst="rect">
            <a:avLst/>
          </a:prstGeom>
          <a:noFill/>
          <a:ln w="9525">
            <a:noFill/>
            <a:miter lim="800000"/>
            <a:headEnd/>
            <a:tailEnd/>
          </a:ln>
        </p:spPr>
        <p:txBody>
          <a:bodyPr wrap="none">
            <a:spAutoFit/>
          </a:bodyPr>
          <a:lstStyle/>
          <a:p>
            <a:r>
              <a:rPr lang="en-US" sz="1000" u="sng">
                <a:solidFill>
                  <a:schemeClr val="bg1"/>
                </a:solidFill>
              </a:rPr>
              <a:t>Komsomolsk-na-Amure, Nekrasova Tatyana</a:t>
            </a:r>
            <a:endParaRPr lang="ru-RU" sz="1000">
              <a:solidFill>
                <a:schemeClr val="bg1"/>
              </a:solidFill>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diamond(in)">
                                      <p:cBhvr>
                                        <p:cTn id="7" dur="20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2"/>
          <p:cNvSpPr>
            <a:spLocks noChangeArrowheads="1"/>
          </p:cNvSpPr>
          <p:nvPr/>
        </p:nvSpPr>
        <p:spPr bwMode="auto">
          <a:xfrm>
            <a:off x="1500188" y="214313"/>
            <a:ext cx="6715125" cy="1477962"/>
          </a:xfrm>
          <a:prstGeom prst="rect">
            <a:avLst/>
          </a:prstGeom>
          <a:noFill/>
          <a:ln w="9525">
            <a:noFill/>
            <a:miter lim="800000"/>
            <a:headEnd/>
            <a:tailEnd/>
          </a:ln>
        </p:spPr>
        <p:txBody>
          <a:bodyPr>
            <a:spAutoFit/>
          </a:bodyPr>
          <a:lstStyle/>
          <a:p>
            <a:pPr algn="l" eaLnBrk="0" hangingPunct="0"/>
            <a:r>
              <a:rPr lang="en-US" sz="5400" b="1" i="1">
                <a:solidFill>
                  <a:srgbClr val="5D2221"/>
                </a:solidFill>
                <a:latin typeface="Palace Script MT" pitchFamily="66" charset="0"/>
                <a:cs typeface="Times New Roman" pitchFamily="18" charset="0"/>
              </a:rPr>
              <a:t>Impressionism</a:t>
            </a:r>
            <a:r>
              <a:rPr lang="en-US" b="1" i="1">
                <a:solidFill>
                  <a:srgbClr val="5D2221"/>
                </a:solidFill>
                <a:latin typeface="Times New Roman" pitchFamily="18" charset="0"/>
                <a:cs typeface="Times New Roman" pitchFamily="18" charset="0"/>
              </a:rPr>
              <a:t> is a light, spontaneous manner of painting which began in France as a reaction against the restrictions and conventions of the dominant Academic Art.</a:t>
            </a:r>
          </a:p>
        </p:txBody>
      </p:sp>
      <p:sp>
        <p:nvSpPr>
          <p:cNvPr id="5123" name="Rectangle 6"/>
          <p:cNvSpPr>
            <a:spLocks noChangeArrowheads="1"/>
          </p:cNvSpPr>
          <p:nvPr/>
        </p:nvSpPr>
        <p:spPr bwMode="auto">
          <a:xfrm rot="10800000" flipV="1">
            <a:off x="571500" y="6357938"/>
            <a:ext cx="8143875" cy="323850"/>
          </a:xfrm>
          <a:prstGeom prst="rect">
            <a:avLst/>
          </a:prstGeom>
          <a:noFill/>
          <a:ln w="9525">
            <a:noFill/>
            <a:miter lim="800000"/>
            <a:headEnd/>
            <a:tailEnd/>
          </a:ln>
        </p:spPr>
        <p:txBody>
          <a:bodyPr bIns="0" anchor="ctr">
            <a:spAutoFit/>
          </a:bodyPr>
          <a:lstStyle/>
          <a:p>
            <a:pPr algn="r" eaLnBrk="0" hangingPunct="0"/>
            <a:r>
              <a:rPr lang="en-US" b="1" i="1">
                <a:solidFill>
                  <a:srgbClr val="003300"/>
                </a:solidFill>
                <a:latin typeface="Times New Roman" pitchFamily="18" charset="0"/>
                <a:cs typeface="Times New Roman" pitchFamily="18" charset="0"/>
              </a:rPr>
              <a:t>The movement's name was derived from Monet's early work,  Impression: Sunrise.</a:t>
            </a:r>
            <a:r>
              <a:rPr lang="ru-RU">
                <a:solidFill>
                  <a:srgbClr val="003300"/>
                </a:solidFill>
              </a:rPr>
              <a:t> </a:t>
            </a:r>
          </a:p>
        </p:txBody>
      </p:sp>
      <p:pic>
        <p:nvPicPr>
          <p:cNvPr id="2" name="Picture 8" descr="C:\Documents and Settings\Администратор\Рабочий стол\780px-Claude_Monet,_Impression,_soleil_levant,_1872.jpg"/>
          <p:cNvPicPr>
            <a:picLocks noChangeAspect="1" noChangeArrowheads="1"/>
          </p:cNvPicPr>
          <p:nvPr/>
        </p:nvPicPr>
        <p:blipFill>
          <a:blip r:embed="rId2"/>
          <a:srcRect/>
          <a:stretch>
            <a:fillRect/>
          </a:stretch>
        </p:blipFill>
        <p:spPr bwMode="auto">
          <a:xfrm>
            <a:off x="1714480" y="1785926"/>
            <a:ext cx="5929333" cy="455994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500063" y="357188"/>
            <a:ext cx="8286750" cy="2324100"/>
          </a:xfrm>
          <a:prstGeom prst="rect">
            <a:avLst/>
          </a:prstGeom>
          <a:noFill/>
          <a:ln w="9525">
            <a:noFill/>
            <a:miter lim="800000"/>
            <a:headEnd/>
            <a:tailEnd/>
          </a:ln>
        </p:spPr>
        <p:txBody>
          <a:bodyPr bIns="0" anchor="ctr">
            <a:spAutoFit/>
          </a:bodyPr>
          <a:lstStyle/>
          <a:p>
            <a:pPr algn="l" eaLnBrk="0" hangingPunct="0"/>
            <a:r>
              <a:rPr lang="en-US" sz="3600" b="1" i="1">
                <a:solidFill>
                  <a:srgbClr val="003300"/>
                </a:solidFill>
                <a:latin typeface="Times New Roman" pitchFamily="18" charset="0"/>
                <a:cs typeface="Times New Roman" pitchFamily="18" charset="0"/>
              </a:rPr>
              <a:t>Claude Monet </a:t>
            </a:r>
            <a:r>
              <a:rPr lang="en-US" sz="2400" b="1" i="1">
                <a:solidFill>
                  <a:srgbClr val="003300"/>
                </a:solidFill>
                <a:latin typeface="Times New Roman" pitchFamily="18" charset="0"/>
                <a:cs typeface="Times New Roman" pitchFamily="18" charset="0"/>
              </a:rPr>
              <a:t>(1840-1926) gave the Impressionist movement its name and was one of its most successful and best-known artists. Before Impressionism was fashionable or accepted by the artistic elite, Monet was on the forefront of this revolutionary style.</a:t>
            </a:r>
          </a:p>
          <a:p>
            <a:pPr algn="r" eaLnBrk="0" hangingPunct="0"/>
            <a:r>
              <a:rPr lang="ru-RU" sz="1600"/>
              <a:t> </a:t>
            </a:r>
          </a:p>
        </p:txBody>
      </p:sp>
      <p:sp>
        <p:nvSpPr>
          <p:cNvPr id="38917" name="Rectangle 5"/>
          <p:cNvSpPr>
            <a:spLocks noChangeArrowheads="1"/>
          </p:cNvSpPr>
          <p:nvPr/>
        </p:nvSpPr>
        <p:spPr bwMode="auto">
          <a:xfrm>
            <a:off x="500063" y="2571750"/>
            <a:ext cx="5143500" cy="1892300"/>
          </a:xfrm>
          <a:prstGeom prst="rect">
            <a:avLst/>
          </a:prstGeom>
          <a:noFill/>
          <a:ln w="9525">
            <a:noFill/>
            <a:miter lim="800000"/>
            <a:headEnd/>
            <a:tailEnd/>
          </a:ln>
          <a:effectLst/>
        </p:spPr>
        <p:txBody>
          <a:bodyPr bIns="0" anchor="ctr">
            <a:spAutoFit/>
          </a:bodyPr>
          <a:lstStyle/>
          <a:p>
            <a:pPr algn="l" eaLnBrk="0" hangingPunct="0">
              <a:defRPr/>
            </a:pPr>
            <a:r>
              <a:rPr lang="en-US" sz="2400" b="1" i="1" dirty="0">
                <a:solidFill>
                  <a:srgbClr val="003300"/>
                </a:solidFill>
                <a:latin typeface="+mn-lt"/>
                <a:ea typeface="Times New Roman" pitchFamily="18" charset="0"/>
                <a:cs typeface="Times New Roman" pitchFamily="18" charset="0"/>
              </a:rPr>
              <a:t>Paintings such as Impression Sunrise exemplify the Impressionist style, with their hazy portrayals of light, air, and motion, allowing the essential elements of the work to shine through.</a:t>
            </a:r>
            <a:r>
              <a:rPr lang="en-US" sz="2400" b="1" i="1" dirty="0">
                <a:solidFill>
                  <a:srgbClr val="003300"/>
                </a:solidFill>
                <a:latin typeface="+mn-lt"/>
              </a:rPr>
              <a:t> </a:t>
            </a:r>
          </a:p>
        </p:txBody>
      </p:sp>
      <p:pic>
        <p:nvPicPr>
          <p:cNvPr id="8" name="Picture 8" descr="C:\Documents and Settings\Администратор\Рабочий стол\780px-Claude_Monet,_Impression,_soleil_levant,_1872.jpg"/>
          <p:cNvPicPr>
            <a:picLocks noChangeAspect="1" noChangeArrowheads="1"/>
          </p:cNvPicPr>
          <p:nvPr/>
        </p:nvPicPr>
        <p:blipFill>
          <a:blip r:embed="rId2" cstate="print"/>
          <a:srcRect/>
          <a:stretch>
            <a:fillRect/>
          </a:stretch>
        </p:blipFill>
        <p:spPr bwMode="auto">
          <a:xfrm>
            <a:off x="5929322" y="2500306"/>
            <a:ext cx="2322287" cy="1785950"/>
          </a:xfrm>
          <a:prstGeom prst="rect">
            <a:avLst/>
          </a:prstGeom>
          <a:ln w="88900" cap="sq" cmpd="thickThin">
            <a:solidFill>
              <a:srgbClr val="000000"/>
            </a:solidFill>
            <a:prstDash val="solid"/>
            <a:miter lim="800000"/>
          </a:ln>
          <a:effectLst>
            <a:innerShdw blurRad="76200">
              <a:srgbClr val="000000"/>
            </a:innerShdw>
          </a:effectLst>
        </p:spPr>
      </p:pic>
      <p:sp>
        <p:nvSpPr>
          <p:cNvPr id="9" name="Прямоугольник 8"/>
          <p:cNvSpPr/>
          <p:nvPr/>
        </p:nvSpPr>
        <p:spPr>
          <a:xfrm>
            <a:off x="571500" y="4549775"/>
            <a:ext cx="8072438" cy="2308225"/>
          </a:xfrm>
          <a:prstGeom prst="rect">
            <a:avLst/>
          </a:prstGeom>
        </p:spPr>
        <p:txBody>
          <a:bodyPr>
            <a:spAutoFit/>
          </a:bodyPr>
          <a:lstStyle/>
          <a:p>
            <a:pPr algn="l">
              <a:defRPr/>
            </a:pPr>
            <a:r>
              <a:rPr lang="en-US" sz="2400" b="1" i="1" dirty="0">
                <a:solidFill>
                  <a:srgbClr val="003300"/>
                </a:solidFill>
                <a:latin typeface="+mn-lt"/>
              </a:rPr>
              <a:t>Impressionists  broke with the traditions. They didn’t follow proportions, the composition and the laws of painting. His works drew harsh criticism from many of Monet's contemporaries, but some realized that Monet was exploring a whole new way to paint. </a:t>
            </a:r>
            <a:r>
              <a:rPr lang="ru-RU" sz="2400" dirty="0">
                <a:solidFill>
                  <a:srgbClr val="003300"/>
                </a:solidFill>
                <a:latin typeface="+mn-lt"/>
              </a:rPr>
              <a:t> </a:t>
            </a:r>
          </a:p>
          <a:p>
            <a:pPr algn="l">
              <a:defRPr/>
            </a:pPr>
            <a:endParaRPr lang="ru-RU" sz="2400" b="1" i="1" dirty="0">
              <a:solidFill>
                <a:srgbClr val="003300"/>
              </a:solidFill>
              <a:latin typeface="+mn-lt"/>
            </a:endParaRPr>
          </a:p>
        </p:txBody>
      </p:sp>
      <p:sp>
        <p:nvSpPr>
          <p:cNvPr id="6150" name="Прямоугольник 5"/>
          <p:cNvSpPr>
            <a:spLocks noChangeArrowheads="1"/>
          </p:cNvSpPr>
          <p:nvPr/>
        </p:nvSpPr>
        <p:spPr bwMode="auto">
          <a:xfrm>
            <a:off x="500063" y="6488113"/>
            <a:ext cx="2655887" cy="246062"/>
          </a:xfrm>
          <a:prstGeom prst="rect">
            <a:avLst/>
          </a:prstGeom>
          <a:noFill/>
          <a:ln w="9525">
            <a:noFill/>
            <a:miter lim="800000"/>
            <a:headEnd/>
            <a:tailEnd/>
          </a:ln>
        </p:spPr>
        <p:txBody>
          <a:bodyPr wrap="none">
            <a:spAutoFit/>
          </a:bodyPr>
          <a:lstStyle/>
          <a:p>
            <a:r>
              <a:rPr lang="en-US" sz="1000" u="sng">
                <a:solidFill>
                  <a:schemeClr val="bg1"/>
                </a:solidFill>
              </a:rPr>
              <a:t>Komsomolsk-na-Amure, Nekrasova Tatyana</a:t>
            </a:r>
            <a:endParaRPr lang="ru-RU" sz="1000">
              <a:solidFill>
                <a:schemeClr val="bg1"/>
              </a:solidFill>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1000125" y="285750"/>
            <a:ext cx="7207250" cy="830263"/>
          </a:xfrm>
          <a:prstGeom prst="rect">
            <a:avLst/>
          </a:prstGeom>
          <a:noFill/>
          <a:ln w="9525">
            <a:noFill/>
            <a:miter lim="800000"/>
            <a:headEnd/>
            <a:tailEnd/>
          </a:ln>
        </p:spPr>
        <p:txBody>
          <a:bodyPr wrap="none">
            <a:spAutoFit/>
          </a:bodyPr>
          <a:lstStyle/>
          <a:p>
            <a:pPr algn="l"/>
            <a:r>
              <a:rPr lang="en-US" sz="2400" b="1" i="1">
                <a:solidFill>
                  <a:srgbClr val="003300"/>
                </a:solidFill>
                <a:latin typeface="Times New Roman" pitchFamily="18" charset="0"/>
                <a:cs typeface="Times New Roman" pitchFamily="18" charset="0"/>
              </a:rPr>
              <a:t>The artists of the new movement  were the first to draw </a:t>
            </a:r>
          </a:p>
          <a:p>
            <a:pPr algn="l"/>
            <a:r>
              <a:rPr lang="en-US" sz="2400" b="1" i="1">
                <a:solidFill>
                  <a:srgbClr val="003300"/>
                </a:solidFill>
                <a:latin typeface="Times New Roman" pitchFamily="18" charset="0"/>
                <a:cs typeface="Times New Roman" pitchFamily="18" charset="0"/>
              </a:rPr>
              <a:t>in the open air  </a:t>
            </a:r>
            <a:r>
              <a:rPr lang="ru-RU" sz="2400" b="1" i="1">
                <a:solidFill>
                  <a:srgbClr val="003300"/>
                </a:solidFill>
                <a:latin typeface="Times New Roman" pitchFamily="18" charset="0"/>
                <a:cs typeface="Times New Roman" pitchFamily="18" charset="0"/>
              </a:rPr>
              <a:t>(</a:t>
            </a:r>
            <a:r>
              <a:rPr lang="en-US" sz="2400" b="1" i="1">
                <a:solidFill>
                  <a:srgbClr val="003300"/>
                </a:solidFill>
                <a:latin typeface="Times New Roman" pitchFamily="18" charset="0"/>
                <a:cs typeface="Times New Roman" pitchFamily="18" charset="0"/>
              </a:rPr>
              <a:t>Fr</a:t>
            </a:r>
            <a:r>
              <a:rPr lang="ru-RU" sz="2400" b="1" i="1">
                <a:solidFill>
                  <a:srgbClr val="003300"/>
                </a:solidFill>
                <a:latin typeface="Times New Roman" pitchFamily="18" charset="0"/>
                <a:cs typeface="Times New Roman" pitchFamily="18" charset="0"/>
              </a:rPr>
              <a:t>. </a:t>
            </a:r>
            <a:r>
              <a:rPr lang="en-US" sz="2400" b="1" i="1">
                <a:solidFill>
                  <a:srgbClr val="003300"/>
                </a:solidFill>
                <a:latin typeface="Times New Roman" pitchFamily="18" charset="0"/>
                <a:cs typeface="Times New Roman" pitchFamily="18" charset="0"/>
              </a:rPr>
              <a:t>plein air – </a:t>
            </a:r>
            <a:r>
              <a:rPr lang="ru-RU" sz="2400" b="1" i="1">
                <a:solidFill>
                  <a:srgbClr val="003300"/>
                </a:solidFill>
                <a:latin typeface="Times New Roman" pitchFamily="18" charset="0"/>
                <a:cs typeface="Times New Roman" pitchFamily="18" charset="0"/>
              </a:rPr>
              <a:t>вольный воздух)</a:t>
            </a:r>
            <a:r>
              <a:rPr lang="en-US" sz="2400" b="1" i="1">
                <a:solidFill>
                  <a:srgbClr val="003300"/>
                </a:solidFill>
                <a:latin typeface="Times New Roman" pitchFamily="18" charset="0"/>
                <a:cs typeface="Times New Roman" pitchFamily="18" charset="0"/>
              </a:rPr>
              <a:t> </a:t>
            </a:r>
            <a:endParaRPr lang="ru-RU" sz="2400" b="1" i="1">
              <a:solidFill>
                <a:srgbClr val="003300"/>
              </a:solidFill>
              <a:latin typeface="Times New Roman" pitchFamily="18" charset="0"/>
              <a:cs typeface="Times New Roman" pitchFamily="18" charset="0"/>
            </a:endParaRPr>
          </a:p>
        </p:txBody>
      </p:sp>
      <p:pic>
        <p:nvPicPr>
          <p:cNvPr id="73746" name="Picture 18" descr="Моне1 Маки"/>
          <p:cNvPicPr>
            <a:picLocks noChangeAspect="1" noChangeArrowheads="1"/>
          </p:cNvPicPr>
          <p:nvPr/>
        </p:nvPicPr>
        <p:blipFill>
          <a:blip r:embed="rId2"/>
          <a:srcRect/>
          <a:stretch>
            <a:fillRect/>
          </a:stretch>
        </p:blipFill>
        <p:spPr bwMode="auto">
          <a:xfrm>
            <a:off x="1000100" y="1214422"/>
            <a:ext cx="7000924" cy="4823942"/>
          </a:xfrm>
          <a:prstGeom prst="rect">
            <a:avLst/>
          </a:prstGeom>
          <a:ln w="88900" cap="sq" cmpd="thickThin">
            <a:solidFill>
              <a:srgbClr val="000000"/>
            </a:solidFill>
            <a:prstDash val="solid"/>
            <a:miter lim="800000"/>
          </a:ln>
          <a:effectLst>
            <a:innerShdw blurRad="76200">
              <a:srgbClr val="000000"/>
            </a:innerShdw>
          </a:effectLst>
        </p:spPr>
      </p:pic>
      <p:sp>
        <p:nvSpPr>
          <p:cNvPr id="7172" name="Text Box 20"/>
          <p:cNvSpPr txBox="1">
            <a:spLocks noChangeArrowheads="1"/>
          </p:cNvSpPr>
          <p:nvPr/>
        </p:nvSpPr>
        <p:spPr bwMode="auto">
          <a:xfrm>
            <a:off x="592138" y="5819775"/>
            <a:ext cx="184150" cy="366713"/>
          </a:xfrm>
          <a:prstGeom prst="rect">
            <a:avLst/>
          </a:prstGeom>
          <a:noFill/>
          <a:ln w="9525">
            <a:noFill/>
            <a:miter lim="800000"/>
            <a:headEnd/>
            <a:tailEnd/>
          </a:ln>
        </p:spPr>
        <p:txBody>
          <a:bodyPr wrap="none">
            <a:spAutoFit/>
          </a:bodyPr>
          <a:lstStyle/>
          <a:p>
            <a:endParaRPr lang="ru-RU"/>
          </a:p>
        </p:txBody>
      </p:sp>
      <p:sp>
        <p:nvSpPr>
          <p:cNvPr id="7173" name="Text Box 3"/>
          <p:cNvSpPr txBox="1">
            <a:spLocks noChangeArrowheads="1"/>
          </p:cNvSpPr>
          <p:nvPr/>
        </p:nvSpPr>
        <p:spPr bwMode="auto">
          <a:xfrm>
            <a:off x="1071563" y="6143625"/>
            <a:ext cx="7623175" cy="400050"/>
          </a:xfrm>
          <a:prstGeom prst="rect">
            <a:avLst/>
          </a:prstGeom>
          <a:noFill/>
          <a:ln w="9525">
            <a:noFill/>
            <a:miter lim="800000"/>
            <a:headEnd/>
            <a:tailEnd/>
          </a:ln>
        </p:spPr>
        <p:txBody>
          <a:bodyPr>
            <a:spAutoFit/>
          </a:bodyPr>
          <a:lstStyle/>
          <a:p>
            <a:pPr algn="l"/>
            <a:r>
              <a:rPr lang="en-US" sz="2000" b="1">
                <a:solidFill>
                  <a:schemeClr val="bg1"/>
                </a:solidFill>
                <a:latin typeface="Times New Roman" pitchFamily="18" charset="0"/>
              </a:rPr>
              <a:t>“ Poplars” by Claude Monet  </a:t>
            </a:r>
            <a:endParaRPr lang="ru-RU" sz="2000" b="1">
              <a:solidFill>
                <a:schemeClr val="bg1"/>
              </a:solidFill>
              <a:latin typeface="Times New Roman" pitchFamily="18" charset="0"/>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3746"/>
                                        </p:tgtEl>
                                        <p:attrNameLst>
                                          <p:attrName>style.visibility</p:attrName>
                                        </p:attrNameLst>
                                      </p:cBhvr>
                                      <p:to>
                                        <p:strVal val="visible"/>
                                      </p:to>
                                    </p:set>
                                    <p:animEffect transition="in" filter="diamond(in)">
                                      <p:cBhvr>
                                        <p:cTn id="7" dur="2000"/>
                                        <p:tgtEl>
                                          <p:spTgt spid="73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663575" y="1284288"/>
            <a:ext cx="7940675" cy="366712"/>
          </a:xfrm>
          <a:prstGeom prst="rect">
            <a:avLst/>
          </a:prstGeom>
          <a:noFill/>
          <a:ln w="9525">
            <a:noFill/>
            <a:miter lim="800000"/>
            <a:headEnd/>
            <a:tailEnd/>
          </a:ln>
        </p:spPr>
        <p:txBody>
          <a:bodyPr>
            <a:spAutoFit/>
          </a:bodyPr>
          <a:lstStyle/>
          <a:p>
            <a:pPr algn="l"/>
            <a:r>
              <a:rPr lang="ru-RU"/>
              <a:t>     </a:t>
            </a:r>
            <a:endParaRPr lang="ru-RU">
              <a:solidFill>
                <a:srgbClr val="CC0066"/>
              </a:solidFill>
            </a:endParaRPr>
          </a:p>
        </p:txBody>
      </p:sp>
      <p:sp>
        <p:nvSpPr>
          <p:cNvPr id="8195" name="Text Box 5"/>
          <p:cNvSpPr txBox="1">
            <a:spLocks noChangeArrowheads="1"/>
          </p:cNvSpPr>
          <p:nvPr/>
        </p:nvSpPr>
        <p:spPr bwMode="auto">
          <a:xfrm>
            <a:off x="7864475" y="5819775"/>
            <a:ext cx="184150" cy="366713"/>
          </a:xfrm>
          <a:prstGeom prst="rect">
            <a:avLst/>
          </a:prstGeom>
          <a:noFill/>
          <a:ln w="9525">
            <a:noFill/>
            <a:miter lim="800000"/>
            <a:headEnd/>
            <a:tailEnd/>
          </a:ln>
        </p:spPr>
        <p:txBody>
          <a:bodyPr wrap="none">
            <a:spAutoFit/>
          </a:bodyPr>
          <a:lstStyle/>
          <a:p>
            <a:endParaRPr lang="ru-RU"/>
          </a:p>
        </p:txBody>
      </p:sp>
      <p:sp>
        <p:nvSpPr>
          <p:cNvPr id="8196" name="Заголовок 5"/>
          <p:cNvSpPr>
            <a:spLocks noGrp="1"/>
          </p:cNvSpPr>
          <p:nvPr>
            <p:ph type="title"/>
          </p:nvPr>
        </p:nvSpPr>
        <p:spPr>
          <a:xfrm>
            <a:off x="500063" y="142875"/>
            <a:ext cx="8229600" cy="1143000"/>
          </a:xfrm>
        </p:spPr>
        <p:txBody>
          <a:bodyPr/>
          <a:lstStyle/>
          <a:p>
            <a:r>
              <a:rPr lang="en-US" sz="2400" b="1" i="1" smtClean="0">
                <a:latin typeface="Times New Roman" pitchFamily="18" charset="0"/>
                <a:cs typeface="Times New Roman" pitchFamily="18" charset="0"/>
              </a:rPr>
              <a:t>Monet and his friends developed a “sketchy”, “impressionistic "style, trying to capture  the changing effect of natural light.</a:t>
            </a:r>
            <a:endParaRPr lang="ru-RU" sz="2400" b="1" i="1" smtClean="0">
              <a:latin typeface="Times New Roman" pitchFamily="18" charset="0"/>
              <a:cs typeface="Times New Roman" pitchFamily="18" charset="0"/>
            </a:endParaRPr>
          </a:p>
        </p:txBody>
      </p:sp>
      <p:sp>
        <p:nvSpPr>
          <p:cNvPr id="8197" name="Text Box 3"/>
          <p:cNvSpPr txBox="1">
            <a:spLocks noChangeArrowheads="1"/>
          </p:cNvSpPr>
          <p:nvPr/>
        </p:nvSpPr>
        <p:spPr bwMode="auto">
          <a:xfrm>
            <a:off x="928688" y="6215063"/>
            <a:ext cx="7623175" cy="400050"/>
          </a:xfrm>
          <a:prstGeom prst="rect">
            <a:avLst/>
          </a:prstGeom>
          <a:noFill/>
          <a:ln w="9525">
            <a:noFill/>
            <a:miter lim="800000"/>
            <a:headEnd/>
            <a:tailEnd/>
          </a:ln>
        </p:spPr>
        <p:txBody>
          <a:bodyPr>
            <a:spAutoFit/>
          </a:bodyPr>
          <a:lstStyle/>
          <a:p>
            <a:pPr algn="l"/>
            <a:r>
              <a:rPr lang="en-US" sz="2000" b="1">
                <a:solidFill>
                  <a:schemeClr val="bg1"/>
                </a:solidFill>
                <a:latin typeface="Times New Roman" pitchFamily="18" charset="0"/>
              </a:rPr>
              <a:t> Claude Monet. Autumn.  </a:t>
            </a:r>
            <a:endParaRPr lang="ru-RU" sz="2000" b="1">
              <a:solidFill>
                <a:schemeClr val="bg1"/>
              </a:solidFill>
              <a:latin typeface="Times New Roman" pitchFamily="18" charset="0"/>
            </a:endParaRPr>
          </a:p>
        </p:txBody>
      </p:sp>
      <p:pic>
        <p:nvPicPr>
          <p:cNvPr id="5" name="Picture 10" descr="Осень"/>
          <p:cNvPicPr>
            <a:picLocks noChangeAspect="1" noChangeArrowheads="1"/>
          </p:cNvPicPr>
          <p:nvPr/>
        </p:nvPicPr>
        <p:blipFill>
          <a:blip r:embed="rId2">
            <a:lum contrast="10000"/>
          </a:blip>
          <a:srcRect/>
          <a:stretch>
            <a:fillRect/>
          </a:stretch>
        </p:blipFill>
        <p:spPr bwMode="auto">
          <a:xfrm>
            <a:off x="1285852" y="1285860"/>
            <a:ext cx="6569075" cy="49149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85750" y="357188"/>
            <a:ext cx="8429625" cy="2062162"/>
          </a:xfrm>
          <a:prstGeom prst="rect">
            <a:avLst/>
          </a:prstGeom>
          <a:noFill/>
          <a:ln w="9525">
            <a:noFill/>
            <a:miter lim="800000"/>
            <a:headEnd/>
            <a:tailEnd/>
          </a:ln>
        </p:spPr>
        <p:txBody>
          <a:bodyPr>
            <a:spAutoFit/>
          </a:bodyPr>
          <a:lstStyle/>
          <a:p>
            <a:pPr>
              <a:defRPr/>
            </a:pPr>
            <a:r>
              <a:rPr lang="en-US" sz="2400" b="1" dirty="0">
                <a:latin typeface="+mn-lt"/>
              </a:rPr>
              <a:t>The effects of light had always interested Monet, and he explored those effects on haystacks in an extensive series of paintings. </a:t>
            </a:r>
            <a:r>
              <a:rPr lang="en-US" sz="2400" b="1" dirty="0">
                <a:solidFill>
                  <a:srgbClr val="003300"/>
                </a:solidFill>
                <a:latin typeface="+mn-lt"/>
                <a:cs typeface="Times New Roman" pitchFamily="18" charset="0"/>
              </a:rPr>
              <a:t> “</a:t>
            </a:r>
            <a:r>
              <a:rPr lang="en-US" sz="2400" b="1" i="1" dirty="0">
                <a:solidFill>
                  <a:srgbClr val="003300"/>
                </a:solidFill>
                <a:latin typeface="+mn-lt"/>
                <a:cs typeface="Times New Roman" pitchFamily="18" charset="0"/>
              </a:rPr>
              <a:t>His pictures are like impressions</a:t>
            </a:r>
            <a:r>
              <a:rPr lang="en-US" sz="2400" b="1" dirty="0">
                <a:solidFill>
                  <a:srgbClr val="003300"/>
                </a:solidFill>
                <a:latin typeface="+mn-lt"/>
                <a:cs typeface="Times New Roman" pitchFamily="18" charset="0"/>
              </a:rPr>
              <a:t>”- wrote critics and called this style</a:t>
            </a:r>
          </a:p>
          <a:p>
            <a:pPr>
              <a:defRPr/>
            </a:pPr>
            <a:r>
              <a:rPr lang="en-US" sz="3200" b="1" dirty="0">
                <a:solidFill>
                  <a:srgbClr val="003300"/>
                </a:solidFill>
                <a:latin typeface="+mn-lt"/>
                <a:cs typeface="Times New Roman" pitchFamily="18" charset="0"/>
              </a:rPr>
              <a:t> </a:t>
            </a:r>
            <a:r>
              <a:rPr lang="en-US" sz="3200" b="1" i="1" dirty="0">
                <a:solidFill>
                  <a:srgbClr val="5D2221"/>
                </a:solidFill>
                <a:latin typeface="+mn-lt"/>
                <a:cs typeface="Times New Roman" pitchFamily="18" charset="0"/>
              </a:rPr>
              <a:t>Impressionism</a:t>
            </a:r>
            <a:endParaRPr lang="ru-RU" sz="3200" dirty="0">
              <a:solidFill>
                <a:srgbClr val="003300"/>
              </a:solidFill>
              <a:latin typeface="+mn-lt"/>
              <a:cs typeface="Times New Roman" pitchFamily="18" charset="0"/>
            </a:endParaRPr>
          </a:p>
        </p:txBody>
      </p:sp>
      <p:pic>
        <p:nvPicPr>
          <p:cNvPr id="78853" name="Picture 5" descr="Моне1 Парламент  в Лондоне"/>
          <p:cNvPicPr>
            <a:picLocks noChangeAspect="1" noChangeArrowheads="1"/>
          </p:cNvPicPr>
          <p:nvPr/>
        </p:nvPicPr>
        <p:blipFill>
          <a:blip r:embed="rId2"/>
          <a:srcRect/>
          <a:stretch>
            <a:fillRect/>
          </a:stretch>
        </p:blipFill>
        <p:spPr bwMode="auto">
          <a:xfrm>
            <a:off x="428596" y="2357430"/>
            <a:ext cx="3978771" cy="3500462"/>
          </a:xfrm>
          <a:prstGeom prst="rect">
            <a:avLst/>
          </a:prstGeom>
          <a:ln w="57150" cap="sq" cmpd="thickThin">
            <a:solidFill>
              <a:srgbClr val="000000"/>
            </a:solidFill>
            <a:prstDash val="solid"/>
            <a:miter lim="800000"/>
          </a:ln>
          <a:effectLst>
            <a:innerShdw blurRad="76200">
              <a:srgbClr val="000000"/>
            </a:innerShdw>
          </a:effectLst>
        </p:spPr>
      </p:pic>
      <p:sp>
        <p:nvSpPr>
          <p:cNvPr id="9220" name="Text Box 6"/>
          <p:cNvSpPr txBox="1">
            <a:spLocks noChangeArrowheads="1"/>
          </p:cNvSpPr>
          <p:nvPr/>
        </p:nvSpPr>
        <p:spPr bwMode="auto">
          <a:xfrm>
            <a:off x="214313" y="5929313"/>
            <a:ext cx="4286250" cy="708025"/>
          </a:xfrm>
          <a:prstGeom prst="rect">
            <a:avLst/>
          </a:prstGeom>
          <a:noFill/>
          <a:ln w="9525">
            <a:noFill/>
            <a:miter lim="800000"/>
            <a:headEnd/>
            <a:tailEnd/>
          </a:ln>
        </p:spPr>
        <p:txBody>
          <a:bodyPr>
            <a:spAutoFit/>
          </a:bodyPr>
          <a:lstStyle/>
          <a:p>
            <a:r>
              <a:rPr lang="en-US" sz="2000" b="1">
                <a:solidFill>
                  <a:schemeClr val="bg2"/>
                </a:solidFill>
              </a:rPr>
              <a:t>Claude Monet. The Parliament Building. London.</a:t>
            </a:r>
            <a:endParaRPr lang="ru-RU" sz="2000" b="1">
              <a:solidFill>
                <a:schemeClr val="bg2"/>
              </a:solidFill>
            </a:endParaRPr>
          </a:p>
        </p:txBody>
      </p:sp>
      <p:sp>
        <p:nvSpPr>
          <p:cNvPr id="9221" name="Text Box 8"/>
          <p:cNvSpPr txBox="1">
            <a:spLocks noChangeArrowheads="1"/>
          </p:cNvSpPr>
          <p:nvPr/>
        </p:nvSpPr>
        <p:spPr bwMode="auto">
          <a:xfrm>
            <a:off x="1671638" y="6251575"/>
            <a:ext cx="184150" cy="366713"/>
          </a:xfrm>
          <a:prstGeom prst="rect">
            <a:avLst/>
          </a:prstGeom>
          <a:noFill/>
          <a:ln w="9525">
            <a:noFill/>
            <a:miter lim="800000"/>
            <a:headEnd/>
            <a:tailEnd/>
          </a:ln>
        </p:spPr>
        <p:txBody>
          <a:bodyPr wrap="none">
            <a:spAutoFit/>
          </a:bodyPr>
          <a:lstStyle/>
          <a:p>
            <a:endParaRPr lang="ru-RU"/>
          </a:p>
        </p:txBody>
      </p:sp>
      <p:pic>
        <p:nvPicPr>
          <p:cNvPr id="9222" name="Picture 19" descr="Мост Ватерлоо (Зеленое свечение)"/>
          <p:cNvPicPr>
            <a:picLocks noChangeAspect="1" noChangeArrowheads="1"/>
          </p:cNvPicPr>
          <p:nvPr/>
        </p:nvPicPr>
        <p:blipFill>
          <a:blip r:embed="rId3"/>
          <a:srcRect/>
          <a:stretch>
            <a:fillRect/>
          </a:stretch>
        </p:blipFill>
        <p:spPr bwMode="auto">
          <a:xfrm>
            <a:off x="4643438" y="2428875"/>
            <a:ext cx="4171950" cy="3643313"/>
          </a:xfrm>
          <a:prstGeom prst="rect">
            <a:avLst/>
          </a:prstGeom>
          <a:noFill/>
          <a:ln w="9525">
            <a:noFill/>
            <a:miter lim="800000"/>
            <a:headEnd/>
            <a:tailEnd/>
          </a:ln>
        </p:spPr>
      </p:pic>
      <p:sp>
        <p:nvSpPr>
          <p:cNvPr id="9223" name="Text Box 31"/>
          <p:cNvSpPr txBox="1">
            <a:spLocks noChangeArrowheads="1"/>
          </p:cNvSpPr>
          <p:nvPr/>
        </p:nvSpPr>
        <p:spPr bwMode="auto">
          <a:xfrm>
            <a:off x="4643438" y="6143625"/>
            <a:ext cx="4200525" cy="400050"/>
          </a:xfrm>
          <a:prstGeom prst="rect">
            <a:avLst/>
          </a:prstGeom>
          <a:noFill/>
          <a:ln w="9525">
            <a:noFill/>
            <a:miter lim="800000"/>
            <a:headEnd/>
            <a:tailEnd/>
          </a:ln>
        </p:spPr>
        <p:txBody>
          <a:bodyPr wrap="none">
            <a:spAutoFit/>
          </a:bodyPr>
          <a:lstStyle/>
          <a:p>
            <a:r>
              <a:rPr lang="en-US" sz="2000" b="1">
                <a:solidFill>
                  <a:schemeClr val="bg1"/>
                </a:solidFill>
              </a:rPr>
              <a:t>Claude Monet. Waterloo Bridge</a:t>
            </a:r>
            <a:endParaRPr lang="ru-RU" sz="2000" b="1">
              <a:solidFill>
                <a:schemeClr val="bg1"/>
              </a:solidFill>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diamond(in)">
                                      <p:cBhvr>
                                        <p:cTn id="7" dur="30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500063" y="214313"/>
            <a:ext cx="7886700" cy="1323975"/>
          </a:xfrm>
          <a:prstGeom prst="rect">
            <a:avLst/>
          </a:prstGeom>
          <a:noFill/>
          <a:ln w="9525">
            <a:noFill/>
            <a:miter lim="800000"/>
            <a:headEnd/>
            <a:tailEnd/>
          </a:ln>
        </p:spPr>
        <p:txBody>
          <a:bodyPr wrap="none">
            <a:spAutoFit/>
          </a:bodyPr>
          <a:lstStyle/>
          <a:p>
            <a:pPr>
              <a:defRPr/>
            </a:pPr>
            <a:r>
              <a:rPr lang="en-US" sz="2000" b="1" dirty="0">
                <a:solidFill>
                  <a:srgbClr val="003300"/>
                </a:solidFill>
                <a:latin typeface="+mn-lt"/>
              </a:rPr>
              <a:t>The usage of soft crayons or </a:t>
            </a:r>
            <a:r>
              <a:rPr lang="en-US" sz="2000" b="1" dirty="0" err="1">
                <a:solidFill>
                  <a:srgbClr val="003300"/>
                </a:solidFill>
                <a:latin typeface="+mn-lt"/>
              </a:rPr>
              <a:t>coloured</a:t>
            </a:r>
            <a:r>
              <a:rPr lang="en-US" sz="2000" b="1" dirty="0">
                <a:solidFill>
                  <a:srgbClr val="003300"/>
                </a:solidFill>
                <a:latin typeface="+mn-lt"/>
              </a:rPr>
              <a:t> powder made possible  to show us</a:t>
            </a:r>
          </a:p>
          <a:p>
            <a:pPr>
              <a:defRPr/>
            </a:pPr>
            <a:r>
              <a:rPr lang="en-US" sz="2000" b="1" dirty="0">
                <a:solidFill>
                  <a:srgbClr val="003300"/>
                </a:solidFill>
                <a:latin typeface="+mn-lt"/>
              </a:rPr>
              <a:t>the  sparkling light , the play of light and shadows on the water surface,</a:t>
            </a:r>
          </a:p>
          <a:p>
            <a:pPr>
              <a:defRPr/>
            </a:pPr>
            <a:r>
              <a:rPr lang="en-US" sz="2000" b="1" dirty="0">
                <a:solidFill>
                  <a:srgbClr val="003300"/>
                </a:solidFill>
                <a:latin typeface="+mn-lt"/>
              </a:rPr>
              <a:t> the velvet leaves of the delicate lilies in the pond. </a:t>
            </a:r>
          </a:p>
          <a:p>
            <a:pPr>
              <a:defRPr/>
            </a:pPr>
            <a:r>
              <a:rPr lang="en-US" sz="2000" b="1" dirty="0">
                <a:solidFill>
                  <a:srgbClr val="003300"/>
                </a:solidFill>
                <a:latin typeface="+mn-lt"/>
              </a:rPr>
              <a:t> The new technique of pastel was developed.</a:t>
            </a:r>
            <a:endParaRPr lang="ru-RU" sz="2000" b="1" dirty="0">
              <a:solidFill>
                <a:srgbClr val="003300"/>
              </a:solidFill>
              <a:latin typeface="+mn-lt"/>
            </a:endParaRPr>
          </a:p>
        </p:txBody>
      </p:sp>
      <p:sp>
        <p:nvSpPr>
          <p:cNvPr id="10243" name="Text Box 12"/>
          <p:cNvSpPr txBox="1">
            <a:spLocks noChangeArrowheads="1"/>
          </p:cNvSpPr>
          <p:nvPr/>
        </p:nvSpPr>
        <p:spPr bwMode="auto">
          <a:xfrm>
            <a:off x="735013" y="6180138"/>
            <a:ext cx="184150" cy="366712"/>
          </a:xfrm>
          <a:prstGeom prst="rect">
            <a:avLst/>
          </a:prstGeom>
          <a:noFill/>
          <a:ln w="9525">
            <a:noFill/>
            <a:miter lim="800000"/>
            <a:headEnd/>
            <a:tailEnd/>
          </a:ln>
        </p:spPr>
        <p:txBody>
          <a:bodyPr wrap="none">
            <a:spAutoFit/>
          </a:bodyPr>
          <a:lstStyle/>
          <a:p>
            <a:endParaRPr lang="ru-RU"/>
          </a:p>
        </p:txBody>
      </p:sp>
      <p:pic>
        <p:nvPicPr>
          <p:cNvPr id="13" name="Picture 7" descr="Кувшинки(Облака)"/>
          <p:cNvPicPr>
            <a:picLocks noChangeAspect="1" noChangeArrowheads="1"/>
          </p:cNvPicPr>
          <p:nvPr/>
        </p:nvPicPr>
        <p:blipFill>
          <a:blip r:embed="rId2"/>
          <a:srcRect/>
          <a:stretch>
            <a:fillRect/>
          </a:stretch>
        </p:blipFill>
        <p:spPr bwMode="auto">
          <a:xfrm>
            <a:off x="2071670" y="1571612"/>
            <a:ext cx="5143536" cy="3467215"/>
          </a:xfrm>
          <a:prstGeom prst="rect">
            <a:avLst/>
          </a:prstGeom>
          <a:ln w="88900" cap="sq" cmpd="thickThin">
            <a:solidFill>
              <a:srgbClr val="000000"/>
            </a:solidFill>
            <a:prstDash val="solid"/>
            <a:miter lim="800000"/>
          </a:ln>
          <a:effectLst>
            <a:innerShdw blurRad="76200">
              <a:srgbClr val="000000"/>
            </a:innerShdw>
          </a:effectLst>
        </p:spPr>
      </p:pic>
      <p:sp>
        <p:nvSpPr>
          <p:cNvPr id="10245" name="Text Box 8"/>
          <p:cNvSpPr txBox="1">
            <a:spLocks noChangeArrowheads="1"/>
          </p:cNvSpPr>
          <p:nvPr/>
        </p:nvSpPr>
        <p:spPr bwMode="auto">
          <a:xfrm>
            <a:off x="3143250" y="4572000"/>
            <a:ext cx="2924175" cy="338138"/>
          </a:xfrm>
          <a:prstGeom prst="rect">
            <a:avLst/>
          </a:prstGeom>
          <a:noFill/>
          <a:ln w="9525">
            <a:noFill/>
            <a:miter lim="800000"/>
            <a:headEnd/>
            <a:tailEnd/>
          </a:ln>
        </p:spPr>
        <p:txBody>
          <a:bodyPr wrap="none">
            <a:spAutoFit/>
          </a:bodyPr>
          <a:lstStyle/>
          <a:p>
            <a:r>
              <a:rPr lang="en-US" sz="1600" b="1">
                <a:solidFill>
                  <a:schemeClr val="bg1"/>
                </a:solidFill>
                <a:latin typeface="Times New Roman" pitchFamily="18" charset="0"/>
              </a:rPr>
              <a:t>Claude Monet. Lilies. (Clouds)</a:t>
            </a:r>
            <a:endParaRPr lang="ru-RU" sz="1600" b="1">
              <a:solidFill>
                <a:schemeClr val="bg1"/>
              </a:solidFill>
              <a:latin typeface="Times New Roman" pitchFamily="18" charset="0"/>
            </a:endParaRPr>
          </a:p>
        </p:txBody>
      </p:sp>
      <p:sp>
        <p:nvSpPr>
          <p:cNvPr id="6" name="Rectangle 6"/>
          <p:cNvSpPr>
            <a:spLocks noChangeArrowheads="1"/>
          </p:cNvSpPr>
          <p:nvPr/>
        </p:nvSpPr>
        <p:spPr bwMode="auto">
          <a:xfrm>
            <a:off x="500063" y="5214938"/>
            <a:ext cx="8001000" cy="1584325"/>
          </a:xfrm>
          <a:prstGeom prst="rect">
            <a:avLst/>
          </a:prstGeom>
          <a:noFill/>
          <a:ln w="9525">
            <a:noFill/>
            <a:miter lim="800000"/>
            <a:headEnd/>
            <a:tailEnd/>
          </a:ln>
          <a:effectLst/>
        </p:spPr>
        <p:txBody>
          <a:bodyPr bIns="0" anchor="ctr">
            <a:spAutoFit/>
          </a:bodyPr>
          <a:lstStyle/>
          <a:p>
            <a:pPr eaLnBrk="0" hangingPunct="0">
              <a:defRPr/>
            </a:pPr>
            <a:r>
              <a:rPr lang="en-US" sz="2000" b="1" dirty="0">
                <a:solidFill>
                  <a:srgbClr val="003300"/>
                </a:solidFill>
                <a:latin typeface="+mn-lt"/>
                <a:ea typeface="Times New Roman" pitchFamily="18" charset="0"/>
                <a:cs typeface="Times New Roman" pitchFamily="18" charset="0"/>
              </a:rPr>
              <a:t>Throughout Monet's life, his paintings focused on outdoor scenes, be they landscapes featuring the Seine river, haystacks in the fading sun, close-ups of blue-green water lilies, or even a portrayal of turkeys in a field. Many themes captured Monet's artistic attention, but nature was always his primary inspiration.</a:t>
            </a:r>
            <a:r>
              <a:rPr lang="ru-RU" sz="2000" dirty="0">
                <a:solidFill>
                  <a:srgbClr val="003300"/>
                </a:solidFill>
                <a:latin typeface="+mn-lt"/>
              </a:rPr>
              <a:t> </a:t>
            </a:r>
          </a:p>
        </p:txBody>
      </p:sp>
      <p:sp>
        <p:nvSpPr>
          <p:cNvPr id="10247" name="Прямоугольник 6"/>
          <p:cNvSpPr>
            <a:spLocks noChangeArrowheads="1"/>
          </p:cNvSpPr>
          <p:nvPr/>
        </p:nvSpPr>
        <p:spPr bwMode="auto">
          <a:xfrm>
            <a:off x="500063" y="6488113"/>
            <a:ext cx="2655887" cy="246062"/>
          </a:xfrm>
          <a:prstGeom prst="rect">
            <a:avLst/>
          </a:prstGeom>
          <a:noFill/>
          <a:ln w="9525">
            <a:noFill/>
            <a:miter lim="800000"/>
            <a:headEnd/>
            <a:tailEnd/>
          </a:ln>
        </p:spPr>
        <p:txBody>
          <a:bodyPr wrap="none">
            <a:spAutoFit/>
          </a:bodyPr>
          <a:lstStyle/>
          <a:p>
            <a:r>
              <a:rPr lang="en-US" sz="1000" u="sng">
                <a:solidFill>
                  <a:schemeClr val="bg1"/>
                </a:solidFill>
              </a:rPr>
              <a:t>Komsomolsk-na-Amure, Nekrasova Tatyana</a:t>
            </a:r>
            <a:endParaRPr lang="ru-RU" sz="1000">
              <a:solidFill>
                <a:schemeClr val="bg1"/>
              </a:solidFill>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3690</TotalTime>
  <Words>1032</Words>
  <Application>Microsoft PowerPoint</Application>
  <PresentationFormat>Экран (4:3)</PresentationFormat>
  <Paragraphs>92</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Tahoma</vt:lpstr>
      <vt:lpstr>Arial</vt:lpstr>
      <vt:lpstr>Calibri</vt:lpstr>
      <vt:lpstr>Algerian</vt:lpstr>
      <vt:lpstr>Times New Roman</vt:lpstr>
      <vt:lpstr>Palace Script MT</vt:lpstr>
      <vt:lpstr>Тема Office</vt:lpstr>
      <vt:lpstr>Claude Monet (1840-1926) </vt:lpstr>
      <vt:lpstr>Слайд 2</vt:lpstr>
      <vt:lpstr>Слайд 3</vt:lpstr>
      <vt:lpstr>Слайд 4</vt:lpstr>
      <vt:lpstr>Слайд 5</vt:lpstr>
      <vt:lpstr>Слайд 6</vt:lpstr>
      <vt:lpstr>Monet and his friends developed a “sketchy”, “impressionistic "style, trying to capture  the changing effect of natural light.</vt:lpstr>
      <vt:lpstr>Слайд 8</vt:lpstr>
      <vt:lpstr>Слайд 9</vt:lpstr>
      <vt:lpstr>Слайд 10</vt:lpstr>
      <vt:lpstr>Слайд 11</vt:lpstr>
      <vt:lpstr>Слайд 12</vt:lpstr>
      <vt:lpstr>As his life drew to a close, Monet tackled large-scale works, but he stayed true to his nature and focused primarily on landscapes and outdoor scenes. </vt:lpstr>
      <vt:lpstr>Слайд 14</vt:lpstr>
      <vt:lpstr>Слайд 15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Живописцы счастья» – художники -импрессионисты</dc:title>
  <dc:creator>User</dc:creator>
  <cp:lastModifiedBy>User</cp:lastModifiedBy>
  <cp:revision>108</cp:revision>
  <dcterms:created xsi:type="dcterms:W3CDTF">2007-10-28T13:00:37Z</dcterms:created>
  <dcterms:modified xsi:type="dcterms:W3CDTF">2010-12-09T07:58:56Z</dcterms:modified>
</cp:coreProperties>
</file>