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8" r:id="rId3"/>
    <p:sldId id="259" r:id="rId4"/>
    <p:sldId id="256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4" autoAdjust="0"/>
    <p:restoredTop sz="94729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8" y="723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A8E4C9-F5D9-4099-BDA6-747029AA585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39505E-1D4A-4F42-A18B-C2245CB0D8FE}">
      <dgm:prSet phldrT="[Текст]"/>
      <dgm:spPr/>
      <dgm:t>
        <a:bodyPr/>
        <a:lstStyle/>
        <a:p>
          <a:r>
            <a:rPr lang="en-US" dirty="0" smtClean="0"/>
            <a:t>y=</a:t>
          </a:r>
          <a:r>
            <a:rPr lang="en-US" dirty="0" err="1" smtClean="0"/>
            <a:t>kx</a:t>
          </a:r>
          <a:endParaRPr lang="ru-RU" dirty="0"/>
        </a:p>
      </dgm:t>
    </dgm:pt>
    <dgm:pt modelId="{FEDAE24D-46E5-4B8F-A048-37D62F4D1D9E}" type="parTrans" cxnId="{11A753CA-1A0B-41F7-80CB-5B4E7E8DA7E6}">
      <dgm:prSet/>
      <dgm:spPr/>
      <dgm:t>
        <a:bodyPr/>
        <a:lstStyle/>
        <a:p>
          <a:endParaRPr lang="ru-RU"/>
        </a:p>
      </dgm:t>
    </dgm:pt>
    <dgm:pt modelId="{F9563D42-5001-497F-8C9B-D5CE3547AB94}" type="sibTrans" cxnId="{11A753CA-1A0B-41F7-80CB-5B4E7E8DA7E6}">
      <dgm:prSet/>
      <dgm:spPr/>
      <dgm:t>
        <a:bodyPr/>
        <a:lstStyle/>
        <a:p>
          <a:endParaRPr lang="ru-RU"/>
        </a:p>
      </dgm:t>
    </dgm:pt>
    <dgm:pt modelId="{71568BF0-40C5-45BD-85FA-FECE064892A8}">
      <dgm:prSet phldrT="[Текст]"/>
      <dgm:spPr/>
      <dgm:t>
        <a:bodyPr/>
        <a:lstStyle/>
        <a:p>
          <a:r>
            <a:rPr lang="ru-RU" dirty="0" smtClean="0"/>
            <a:t>Р=4а</a:t>
          </a:r>
          <a:endParaRPr lang="ru-RU" dirty="0"/>
        </a:p>
      </dgm:t>
    </dgm:pt>
    <dgm:pt modelId="{F61DB0F9-3C48-4479-BA78-DAE458A2FCCA}" type="parTrans" cxnId="{E4529C39-93E6-430A-A37C-FCBD3EAC2078}">
      <dgm:prSet/>
      <dgm:spPr/>
      <dgm:t>
        <a:bodyPr/>
        <a:lstStyle/>
        <a:p>
          <a:endParaRPr lang="ru-RU"/>
        </a:p>
      </dgm:t>
    </dgm:pt>
    <dgm:pt modelId="{01CF743C-9CD6-42CE-9769-69D2EB1AE702}" type="sibTrans" cxnId="{E4529C39-93E6-430A-A37C-FCBD3EAC2078}">
      <dgm:prSet/>
      <dgm:spPr/>
      <dgm:t>
        <a:bodyPr/>
        <a:lstStyle/>
        <a:p>
          <a:endParaRPr lang="ru-RU"/>
        </a:p>
      </dgm:t>
    </dgm:pt>
    <dgm:pt modelId="{EF8BBCA5-C230-4A03-B1E9-B3B0531FBBFC}">
      <dgm:prSet phldrT="[Текст]"/>
      <dgm:spPr/>
      <dgm:t>
        <a:bodyPr/>
        <a:lstStyle/>
        <a:p>
          <a:r>
            <a:rPr lang="en-US" dirty="0" smtClean="0"/>
            <a:t>S=40t</a:t>
          </a:r>
          <a:endParaRPr lang="ru-RU" dirty="0"/>
        </a:p>
      </dgm:t>
    </dgm:pt>
    <dgm:pt modelId="{7DBA5D9A-51D8-4610-93E7-6D34210B8C38}" type="parTrans" cxnId="{60035D0D-DD45-4AB1-B54B-85992F8FDBAD}">
      <dgm:prSet/>
      <dgm:spPr/>
      <dgm:t>
        <a:bodyPr/>
        <a:lstStyle/>
        <a:p>
          <a:endParaRPr lang="ru-RU"/>
        </a:p>
      </dgm:t>
    </dgm:pt>
    <dgm:pt modelId="{AC9972F1-2694-4E8C-8B04-BF4CEF605CBC}" type="sibTrans" cxnId="{60035D0D-DD45-4AB1-B54B-85992F8FDBAD}">
      <dgm:prSet/>
      <dgm:spPr/>
      <dgm:t>
        <a:bodyPr/>
        <a:lstStyle/>
        <a:p>
          <a:endParaRPr lang="ru-RU"/>
        </a:p>
      </dgm:t>
    </dgm:pt>
    <dgm:pt modelId="{7ABEFF0F-1B88-49BF-AA98-865FE5D8849E}">
      <dgm:prSet phldrT="[Текст]"/>
      <dgm:spPr/>
      <dgm:t>
        <a:bodyPr/>
        <a:lstStyle/>
        <a:p>
          <a:r>
            <a:rPr lang="en-US" dirty="0" smtClean="0"/>
            <a:t>m=0</a:t>
          </a:r>
          <a:r>
            <a:rPr lang="ru-RU" dirty="0" smtClean="0"/>
            <a:t>,18</a:t>
          </a:r>
          <a:r>
            <a:rPr lang="en-US" dirty="0" smtClean="0">
              <a:latin typeface="Calibri"/>
            </a:rPr>
            <a:t>v</a:t>
          </a:r>
          <a:endParaRPr lang="ru-RU" dirty="0"/>
        </a:p>
      </dgm:t>
    </dgm:pt>
    <dgm:pt modelId="{11EFC88C-9E48-4526-98AA-45B1548995C4}" type="parTrans" cxnId="{A66F3969-DCC3-4ED8-B16A-AD300B3E02DC}">
      <dgm:prSet/>
      <dgm:spPr/>
      <dgm:t>
        <a:bodyPr/>
        <a:lstStyle/>
        <a:p>
          <a:endParaRPr lang="ru-RU"/>
        </a:p>
      </dgm:t>
    </dgm:pt>
    <dgm:pt modelId="{DEA80F44-D392-416C-BC8B-00265140CC28}" type="sibTrans" cxnId="{A66F3969-DCC3-4ED8-B16A-AD300B3E02DC}">
      <dgm:prSet/>
      <dgm:spPr/>
      <dgm:t>
        <a:bodyPr/>
        <a:lstStyle/>
        <a:p>
          <a:endParaRPr lang="ru-RU"/>
        </a:p>
      </dgm:t>
    </dgm:pt>
    <dgm:pt modelId="{73D00F4E-4BB0-4D96-A714-3784CD133A06}" type="pres">
      <dgm:prSet presAssocID="{A2A8E4C9-F5D9-4099-BDA6-747029AA585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A46678-B31A-45F6-9B62-8113D25D2B9C}" type="pres">
      <dgm:prSet presAssocID="{7239505E-1D4A-4F42-A18B-C2245CB0D8FE}" presName="centerShape" presStyleLbl="node0" presStyleIdx="0" presStyleCnt="1" custLinFactNeighborX="910" custLinFactNeighborY="461"/>
      <dgm:spPr/>
      <dgm:t>
        <a:bodyPr/>
        <a:lstStyle/>
        <a:p>
          <a:endParaRPr lang="ru-RU"/>
        </a:p>
      </dgm:t>
    </dgm:pt>
    <dgm:pt modelId="{372EA1F4-1363-4CA2-BBEB-D64ED59DE00C}" type="pres">
      <dgm:prSet presAssocID="{F61DB0F9-3C48-4479-BA78-DAE458A2FCCA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8BDA41B7-357A-478A-9012-A3EE5B701DD6}" type="pres">
      <dgm:prSet presAssocID="{71568BF0-40C5-45BD-85FA-FECE064892A8}" presName="node" presStyleLbl="node1" presStyleIdx="0" presStyleCnt="3" custRadScaleRad="98704" custRadScaleInc="1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16A8B-5B4A-4F54-94D3-699E6362BB3C}" type="pres">
      <dgm:prSet presAssocID="{7DBA5D9A-51D8-4610-93E7-6D34210B8C38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B98FF602-85F7-44D0-A0B2-D752CB9540E3}" type="pres">
      <dgm:prSet presAssocID="{EF8BBCA5-C230-4A03-B1E9-B3B0531FBBFC}" presName="node" presStyleLbl="node1" presStyleIdx="1" presStyleCnt="3" custRadScaleRad="100084" custRadScaleInc="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274787-761B-4F1F-B60E-E916D0887F45}" type="pres">
      <dgm:prSet presAssocID="{11EFC88C-9E48-4526-98AA-45B1548995C4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1BA21138-1A3F-4341-9106-587391966C58}" type="pres">
      <dgm:prSet presAssocID="{7ABEFF0F-1B88-49BF-AA98-865FE5D8849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2E4AE5-9242-4E1C-A2AE-922E50808720}" type="presOf" srcId="{71568BF0-40C5-45BD-85FA-FECE064892A8}" destId="{8BDA41B7-357A-478A-9012-A3EE5B701DD6}" srcOrd="0" destOrd="0" presId="urn:microsoft.com/office/officeart/2005/8/layout/radial4"/>
    <dgm:cxn modelId="{87E37FD7-B7EC-43A8-BA5C-7894D36B5853}" type="presOf" srcId="{7DBA5D9A-51D8-4610-93E7-6D34210B8C38}" destId="{21016A8B-5B4A-4F54-94D3-699E6362BB3C}" srcOrd="0" destOrd="0" presId="urn:microsoft.com/office/officeart/2005/8/layout/radial4"/>
    <dgm:cxn modelId="{A66F3969-DCC3-4ED8-B16A-AD300B3E02DC}" srcId="{7239505E-1D4A-4F42-A18B-C2245CB0D8FE}" destId="{7ABEFF0F-1B88-49BF-AA98-865FE5D8849E}" srcOrd="2" destOrd="0" parTransId="{11EFC88C-9E48-4526-98AA-45B1548995C4}" sibTransId="{DEA80F44-D392-416C-BC8B-00265140CC28}"/>
    <dgm:cxn modelId="{0012941A-462E-4F1A-9D53-B7332FC645E2}" type="presOf" srcId="{A2A8E4C9-F5D9-4099-BDA6-747029AA5853}" destId="{73D00F4E-4BB0-4D96-A714-3784CD133A06}" srcOrd="0" destOrd="0" presId="urn:microsoft.com/office/officeart/2005/8/layout/radial4"/>
    <dgm:cxn modelId="{E4529C39-93E6-430A-A37C-FCBD3EAC2078}" srcId="{7239505E-1D4A-4F42-A18B-C2245CB0D8FE}" destId="{71568BF0-40C5-45BD-85FA-FECE064892A8}" srcOrd="0" destOrd="0" parTransId="{F61DB0F9-3C48-4479-BA78-DAE458A2FCCA}" sibTransId="{01CF743C-9CD6-42CE-9769-69D2EB1AE702}"/>
    <dgm:cxn modelId="{87B45216-6A53-4DA8-A569-3954677A804B}" type="presOf" srcId="{F61DB0F9-3C48-4479-BA78-DAE458A2FCCA}" destId="{372EA1F4-1363-4CA2-BBEB-D64ED59DE00C}" srcOrd="0" destOrd="0" presId="urn:microsoft.com/office/officeart/2005/8/layout/radial4"/>
    <dgm:cxn modelId="{D317BB7E-14CF-4872-8DAA-77DE2484A4B8}" type="presOf" srcId="{EF8BBCA5-C230-4A03-B1E9-B3B0531FBBFC}" destId="{B98FF602-85F7-44D0-A0B2-D752CB9540E3}" srcOrd="0" destOrd="0" presId="urn:microsoft.com/office/officeart/2005/8/layout/radial4"/>
    <dgm:cxn modelId="{60035D0D-DD45-4AB1-B54B-85992F8FDBAD}" srcId="{7239505E-1D4A-4F42-A18B-C2245CB0D8FE}" destId="{EF8BBCA5-C230-4A03-B1E9-B3B0531FBBFC}" srcOrd="1" destOrd="0" parTransId="{7DBA5D9A-51D8-4610-93E7-6D34210B8C38}" sibTransId="{AC9972F1-2694-4E8C-8B04-BF4CEF605CBC}"/>
    <dgm:cxn modelId="{A2A6EE25-39F2-40D9-9082-076A4F8B7B80}" type="presOf" srcId="{7239505E-1D4A-4F42-A18B-C2245CB0D8FE}" destId="{1CA46678-B31A-45F6-9B62-8113D25D2B9C}" srcOrd="0" destOrd="0" presId="urn:microsoft.com/office/officeart/2005/8/layout/radial4"/>
    <dgm:cxn modelId="{11A753CA-1A0B-41F7-80CB-5B4E7E8DA7E6}" srcId="{A2A8E4C9-F5D9-4099-BDA6-747029AA5853}" destId="{7239505E-1D4A-4F42-A18B-C2245CB0D8FE}" srcOrd="0" destOrd="0" parTransId="{FEDAE24D-46E5-4B8F-A048-37D62F4D1D9E}" sibTransId="{F9563D42-5001-497F-8C9B-D5CE3547AB94}"/>
    <dgm:cxn modelId="{7135073C-3550-4DD6-9482-AD86F03104BB}" type="presOf" srcId="{11EFC88C-9E48-4526-98AA-45B1548995C4}" destId="{9D274787-761B-4F1F-B60E-E916D0887F45}" srcOrd="0" destOrd="0" presId="urn:microsoft.com/office/officeart/2005/8/layout/radial4"/>
    <dgm:cxn modelId="{592EED80-2A03-4ACD-9979-ACBC52576B2C}" type="presOf" srcId="{7ABEFF0F-1B88-49BF-AA98-865FE5D8849E}" destId="{1BA21138-1A3F-4341-9106-587391966C58}" srcOrd="0" destOrd="0" presId="urn:microsoft.com/office/officeart/2005/8/layout/radial4"/>
    <dgm:cxn modelId="{1634EF71-CE28-47F0-A34A-1B186220F2FD}" type="presParOf" srcId="{73D00F4E-4BB0-4D96-A714-3784CD133A06}" destId="{1CA46678-B31A-45F6-9B62-8113D25D2B9C}" srcOrd="0" destOrd="0" presId="urn:microsoft.com/office/officeart/2005/8/layout/radial4"/>
    <dgm:cxn modelId="{A3911D14-A939-4E64-AFB1-6169E197A496}" type="presParOf" srcId="{73D00F4E-4BB0-4D96-A714-3784CD133A06}" destId="{372EA1F4-1363-4CA2-BBEB-D64ED59DE00C}" srcOrd="1" destOrd="0" presId="urn:microsoft.com/office/officeart/2005/8/layout/radial4"/>
    <dgm:cxn modelId="{1D3AC3AF-7822-4B26-95E7-BC1A4D42500C}" type="presParOf" srcId="{73D00F4E-4BB0-4D96-A714-3784CD133A06}" destId="{8BDA41B7-357A-478A-9012-A3EE5B701DD6}" srcOrd="2" destOrd="0" presId="urn:microsoft.com/office/officeart/2005/8/layout/radial4"/>
    <dgm:cxn modelId="{673DB5FD-7C17-479D-943E-875F595C9147}" type="presParOf" srcId="{73D00F4E-4BB0-4D96-A714-3784CD133A06}" destId="{21016A8B-5B4A-4F54-94D3-699E6362BB3C}" srcOrd="3" destOrd="0" presId="urn:microsoft.com/office/officeart/2005/8/layout/radial4"/>
    <dgm:cxn modelId="{6CA1BC76-8000-4FAF-875C-5CBC6EB59669}" type="presParOf" srcId="{73D00F4E-4BB0-4D96-A714-3784CD133A06}" destId="{B98FF602-85F7-44D0-A0B2-D752CB9540E3}" srcOrd="4" destOrd="0" presId="urn:microsoft.com/office/officeart/2005/8/layout/radial4"/>
    <dgm:cxn modelId="{21A43D69-47A6-49B5-9198-2D3E6437966E}" type="presParOf" srcId="{73D00F4E-4BB0-4D96-A714-3784CD133A06}" destId="{9D274787-761B-4F1F-B60E-E916D0887F45}" srcOrd="5" destOrd="0" presId="urn:microsoft.com/office/officeart/2005/8/layout/radial4"/>
    <dgm:cxn modelId="{7FF10686-C796-4FF2-BC63-20A8A93D2076}" type="presParOf" srcId="{73D00F4E-4BB0-4D96-A714-3784CD133A06}" destId="{1BA21138-1A3F-4341-9106-587391966C58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C567-916F-41A2-8810-7CBF67E657B5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D0DD4D-61F5-4213-BF65-74F8855EEC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C567-916F-41A2-8810-7CBF67E657B5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DD4D-61F5-4213-BF65-74F8855EE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C567-916F-41A2-8810-7CBF67E657B5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DD4D-61F5-4213-BF65-74F8855EE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FECC567-916F-41A2-8810-7CBF67E657B5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AD0DD4D-61F5-4213-BF65-74F8855EEC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C567-916F-41A2-8810-7CBF67E657B5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DD4D-61F5-4213-BF65-74F8855EEC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C567-916F-41A2-8810-7CBF67E657B5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DD4D-61F5-4213-BF65-74F8855EEC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DD4D-61F5-4213-BF65-74F8855EEC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C567-916F-41A2-8810-7CBF67E657B5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C567-916F-41A2-8810-7CBF67E657B5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DD4D-61F5-4213-BF65-74F8855EEC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C567-916F-41A2-8810-7CBF67E657B5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DD4D-61F5-4213-BF65-74F8855EE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FECC567-916F-41A2-8810-7CBF67E657B5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D0DD4D-61F5-4213-BF65-74F8855EEC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C567-916F-41A2-8810-7CBF67E657B5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D0DD4D-61F5-4213-BF65-74F8855EEC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ECC567-916F-41A2-8810-7CBF67E657B5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AD0DD4D-61F5-4213-BF65-74F8855EEC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Arial Cyr" pitchFamily="34" charset="-52"/>
              </a:rPr>
              <a:t>1. </a:t>
            </a:r>
            <a:r>
              <a:rPr lang="ru-RU" sz="3200" dirty="0">
                <a:latin typeface="Arial Cyr" pitchFamily="34" charset="-52"/>
              </a:rPr>
              <a:t>Дана функция </a:t>
            </a:r>
            <a:r>
              <a:rPr lang="ru-RU" sz="3200" dirty="0" err="1">
                <a:latin typeface="Arial Cyr" pitchFamily="34" charset="-52"/>
              </a:rPr>
              <a:t>y</a:t>
            </a:r>
            <a:r>
              <a:rPr lang="ru-RU" sz="3200" dirty="0">
                <a:latin typeface="Arial Cyr" pitchFamily="34" charset="-52"/>
              </a:rPr>
              <a:t> = 2x – </a:t>
            </a:r>
            <a:r>
              <a:rPr lang="ru-RU" sz="3200" dirty="0" smtClean="0">
                <a:latin typeface="Arial Cyr" pitchFamily="34" charset="-52"/>
              </a:rPr>
              <a:t>3</a:t>
            </a:r>
          </a:p>
          <a:p>
            <a:pPr algn="ctr">
              <a:buNone/>
            </a:pPr>
            <a:r>
              <a:rPr lang="ru-RU" sz="3200" dirty="0" smtClean="0">
                <a:latin typeface="Arial Cyr" pitchFamily="34" charset="-52"/>
              </a:rPr>
              <a:t> </a:t>
            </a:r>
            <a:r>
              <a:rPr lang="ru-RU" sz="3200" dirty="0">
                <a:latin typeface="Arial Cyr" pitchFamily="34" charset="-52"/>
              </a:rPr>
              <a:t>Вычислите значения функции </a:t>
            </a:r>
            <a:endParaRPr lang="ru-RU" sz="3200" dirty="0" smtClean="0">
              <a:latin typeface="Arial Cyr" pitchFamily="34" charset="-52"/>
            </a:endParaRPr>
          </a:p>
          <a:p>
            <a:pPr algn="ctr">
              <a:buNone/>
            </a:pPr>
            <a:r>
              <a:rPr lang="ru-RU" sz="3200" dirty="0" smtClean="0">
                <a:latin typeface="Arial Cyr" pitchFamily="34" charset="-52"/>
              </a:rPr>
              <a:t>       при </a:t>
            </a:r>
            <a:r>
              <a:rPr lang="ru-RU" sz="3200" dirty="0" err="1">
                <a:latin typeface="Arial Cyr" pitchFamily="34" charset="-52"/>
              </a:rPr>
              <a:t>x</a:t>
            </a:r>
            <a:r>
              <a:rPr lang="ru-RU" sz="3200" dirty="0">
                <a:latin typeface="Arial Cyr" pitchFamily="34" charset="-52"/>
              </a:rPr>
              <a:t> = -3 и </a:t>
            </a:r>
            <a:r>
              <a:rPr lang="ru-RU" sz="3200" dirty="0" err="1">
                <a:latin typeface="Arial Cyr" pitchFamily="34" charset="-52"/>
              </a:rPr>
              <a:t>x</a:t>
            </a:r>
            <a:r>
              <a:rPr lang="ru-RU" sz="3200" dirty="0">
                <a:latin typeface="Arial Cyr" pitchFamily="34" charset="-52"/>
              </a:rPr>
              <a:t> = </a:t>
            </a:r>
            <a:r>
              <a:rPr lang="ru-RU" sz="3200" dirty="0" smtClean="0">
                <a:latin typeface="Arial Cyr" pitchFamily="34" charset="-52"/>
              </a:rPr>
              <a:t>1</a:t>
            </a:r>
          </a:p>
          <a:p>
            <a:pPr algn="ctr">
              <a:buNone/>
            </a:pPr>
            <a:r>
              <a:rPr lang="ru-RU" sz="3200" dirty="0" smtClean="0">
                <a:latin typeface="Arial Cyr" pitchFamily="34" charset="-52"/>
              </a:rPr>
              <a:t> Из полученных значений выберите наибольшее</a:t>
            </a:r>
            <a:endParaRPr lang="ru-RU" sz="3200" dirty="0">
              <a:latin typeface="Arial Cyr" pitchFamily="34" charset="-52"/>
            </a:endParaRPr>
          </a:p>
          <a:p>
            <a:pPr algn="ctr">
              <a:buNone/>
            </a:pPr>
            <a:r>
              <a:rPr lang="ru-RU" sz="3200" dirty="0" smtClean="0">
                <a:latin typeface="Arial Cyr" pitchFamily="34" charset="-52"/>
              </a:rPr>
              <a:t>      а</a:t>
            </a:r>
            <a:r>
              <a:rPr lang="ru-RU" sz="3200" dirty="0">
                <a:latin typeface="Arial Cyr" pitchFamily="34" charset="-52"/>
              </a:rPr>
              <a:t>) -9;  б) -1;  в) -10;  г) </a:t>
            </a:r>
            <a:r>
              <a:rPr lang="ru-RU" sz="3200" dirty="0" smtClean="0">
                <a:latin typeface="Arial Cyr" pitchFamily="34" charset="-52"/>
              </a:rPr>
              <a:t>2</a:t>
            </a:r>
            <a:endParaRPr lang="ru-RU" sz="3200" dirty="0">
              <a:latin typeface="Arial Cyr" pitchFamily="34" charset="-52"/>
            </a:endParaRPr>
          </a:p>
          <a:p>
            <a:pPr algn="ctr">
              <a:buNone/>
            </a:pPr>
            <a:r>
              <a:rPr lang="ru-RU" sz="3200" dirty="0">
                <a:latin typeface="Arial Cyr" pitchFamily="34" charset="-52"/>
              </a:rPr>
              <a:t> </a:t>
            </a:r>
          </a:p>
          <a:p>
            <a:pPr algn="ctr"/>
            <a:r>
              <a:rPr lang="ru-RU" sz="3200" dirty="0">
                <a:latin typeface="Arial Cyr" pitchFamily="34" charset="-52"/>
              </a:rPr>
              <a:t>2. Для функции </a:t>
            </a:r>
            <a:r>
              <a:rPr lang="ru-RU" sz="3200" dirty="0" err="1">
                <a:latin typeface="Arial Cyr" pitchFamily="34" charset="-52"/>
              </a:rPr>
              <a:t>y</a:t>
            </a:r>
            <a:r>
              <a:rPr lang="ru-RU" sz="3200" dirty="0">
                <a:latin typeface="Arial Cyr" pitchFamily="34" charset="-52"/>
              </a:rPr>
              <a:t> = -1,5x – </a:t>
            </a:r>
            <a:r>
              <a:rPr lang="ru-RU" sz="3200" dirty="0" smtClean="0">
                <a:latin typeface="Arial Cyr" pitchFamily="34" charset="-52"/>
              </a:rPr>
              <a:t>5</a:t>
            </a:r>
          </a:p>
          <a:p>
            <a:pPr algn="ctr">
              <a:buNone/>
            </a:pPr>
            <a:r>
              <a:rPr lang="ru-RU" sz="3200" dirty="0" smtClean="0">
                <a:latin typeface="Arial Cyr" pitchFamily="34" charset="-52"/>
              </a:rPr>
              <a:t>    Найдите </a:t>
            </a:r>
            <a:r>
              <a:rPr lang="ru-RU" sz="3200" dirty="0">
                <a:latin typeface="Arial Cyr" pitchFamily="34" charset="-52"/>
              </a:rPr>
              <a:t>значение </a:t>
            </a:r>
            <a:r>
              <a:rPr lang="ru-RU" sz="3200" dirty="0" err="1">
                <a:latin typeface="Arial Cyr" pitchFamily="34" charset="-52"/>
              </a:rPr>
              <a:t>x</a:t>
            </a:r>
            <a:r>
              <a:rPr lang="ru-RU" sz="3200" dirty="0">
                <a:latin typeface="Arial Cyr" pitchFamily="34" charset="-52"/>
              </a:rPr>
              <a:t>, при котором </a:t>
            </a:r>
            <a:r>
              <a:rPr lang="ru-RU" sz="3200" dirty="0" err="1">
                <a:latin typeface="Arial Cyr" pitchFamily="34" charset="-52"/>
              </a:rPr>
              <a:t>y</a:t>
            </a:r>
            <a:r>
              <a:rPr lang="ru-RU" sz="3200" dirty="0">
                <a:latin typeface="Arial Cyr" pitchFamily="34" charset="-52"/>
              </a:rPr>
              <a:t> = </a:t>
            </a:r>
            <a:r>
              <a:rPr lang="ru-RU" sz="3200" dirty="0" smtClean="0">
                <a:latin typeface="Arial Cyr" pitchFamily="34" charset="-52"/>
              </a:rPr>
              <a:t>1</a:t>
            </a:r>
            <a:endParaRPr lang="ru-RU" sz="3200" dirty="0">
              <a:latin typeface="Arial Cyr" pitchFamily="34" charset="-52"/>
            </a:endParaRPr>
          </a:p>
          <a:p>
            <a:pPr algn="ctr">
              <a:buNone/>
            </a:pPr>
            <a:r>
              <a:rPr lang="ru-RU" sz="3200" dirty="0" smtClean="0">
                <a:latin typeface="Arial Cyr" pitchFamily="34" charset="-52"/>
              </a:rPr>
              <a:t>    а</a:t>
            </a:r>
            <a:r>
              <a:rPr lang="ru-RU" sz="3200" dirty="0">
                <a:latin typeface="Arial Cyr" pitchFamily="34" charset="-52"/>
              </a:rPr>
              <a:t>) -1,5;  б) -4;  в) -2;  г) 2,5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71472" y="-1500198"/>
            <a:ext cx="8229600" cy="150019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229600" cy="6000792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>
                <a:latin typeface="Arial Cyr" pitchFamily="34" charset="-52"/>
              </a:rPr>
              <a:t>Назовите область определения функции, заданной формулой: </a:t>
            </a:r>
          </a:p>
          <a:p>
            <a:pPr>
              <a:buNone/>
            </a:pPr>
            <a:r>
              <a:rPr lang="ru-RU" sz="2400" dirty="0" smtClean="0">
                <a:latin typeface="Arial Cyr" pitchFamily="34" charset="-52"/>
              </a:rPr>
              <a:t>                              3.  </a:t>
            </a:r>
            <a:r>
              <a:rPr lang="ru-RU" sz="2400" dirty="0">
                <a:latin typeface="Arial Cyr" pitchFamily="34" charset="-52"/>
              </a:rPr>
              <a:t>у=2х</a:t>
            </a:r>
          </a:p>
          <a:p>
            <a:pPr>
              <a:buNone/>
            </a:pPr>
            <a:r>
              <a:rPr lang="ru-RU" sz="2400" dirty="0">
                <a:latin typeface="Arial Cyr" pitchFamily="34" charset="-52"/>
              </a:rPr>
              <a:t>а) все числа    б) кроме 0     в) кроме 2       г)не существует</a:t>
            </a:r>
          </a:p>
          <a:p>
            <a:pPr>
              <a:buNone/>
            </a:pPr>
            <a:r>
              <a:rPr lang="ru-RU" sz="2400" dirty="0">
                <a:latin typeface="Arial Cyr" pitchFamily="34" charset="-52"/>
              </a:rPr>
              <a:t> </a:t>
            </a:r>
          </a:p>
          <a:p>
            <a:pPr>
              <a:buNone/>
            </a:pPr>
            <a:r>
              <a:rPr lang="ru-RU" sz="2400" dirty="0" smtClean="0">
                <a:latin typeface="Arial Cyr" pitchFamily="34" charset="-52"/>
              </a:rPr>
              <a:t>                                4.  у =2/</a:t>
            </a:r>
            <a:r>
              <a:rPr lang="ru-RU" sz="2400" dirty="0" err="1" smtClean="0">
                <a:latin typeface="Arial Cyr" pitchFamily="34" charset="-52"/>
              </a:rPr>
              <a:t>х</a:t>
            </a:r>
            <a:endParaRPr lang="ru-RU" sz="2400" dirty="0">
              <a:latin typeface="Arial Cyr" pitchFamily="34" charset="-52"/>
            </a:endParaRPr>
          </a:p>
          <a:p>
            <a:pPr>
              <a:buNone/>
            </a:pPr>
            <a:endParaRPr lang="ru-RU" sz="2400" dirty="0" smtClean="0">
              <a:latin typeface="Arial Cyr" pitchFamily="34" charset="-52"/>
            </a:endParaRPr>
          </a:p>
          <a:p>
            <a:pPr>
              <a:buNone/>
            </a:pPr>
            <a:r>
              <a:rPr lang="ru-RU" sz="2400" dirty="0" smtClean="0">
                <a:latin typeface="Arial Cyr" pitchFamily="34" charset="-52"/>
              </a:rPr>
              <a:t> </a:t>
            </a:r>
            <a:r>
              <a:rPr lang="ru-RU" sz="2400" dirty="0">
                <a:latin typeface="Arial Cyr" pitchFamily="34" charset="-52"/>
              </a:rPr>
              <a:t>а) все числа    б) кроме 0     в) кроме 2       г)не существует</a:t>
            </a:r>
          </a:p>
          <a:p>
            <a:pPr>
              <a:buNone/>
            </a:pPr>
            <a:r>
              <a:rPr lang="ru-RU" sz="2400" dirty="0">
                <a:latin typeface="Arial Cyr" pitchFamily="34" charset="-52"/>
              </a:rPr>
              <a:t> </a:t>
            </a:r>
            <a:endParaRPr lang="ru-RU" sz="2400" dirty="0" smtClean="0">
              <a:latin typeface="Arial Cyr" pitchFamily="34" charset="-52"/>
            </a:endParaRPr>
          </a:p>
          <a:p>
            <a:pPr>
              <a:buNone/>
            </a:pPr>
            <a:r>
              <a:rPr lang="ru-RU" sz="2400" dirty="0" smtClean="0">
                <a:latin typeface="Arial Cyr" pitchFamily="34" charset="-52"/>
              </a:rPr>
              <a:t>   </a:t>
            </a:r>
          </a:p>
          <a:p>
            <a:pPr>
              <a:buNone/>
            </a:pPr>
            <a:r>
              <a:rPr lang="ru-RU" sz="2800" dirty="0" smtClean="0">
                <a:latin typeface="Arial Cyr" pitchFamily="34" charset="-52"/>
              </a:rPr>
              <a:t> </a:t>
            </a:r>
            <a:endParaRPr lang="ru-RU" sz="2800" dirty="0">
              <a:latin typeface="Arial Cyr" pitchFamily="34" charset="-5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0034" y="-1357346"/>
            <a:ext cx="8229600" cy="4286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0"/>
            <a:ext cx="8229600" cy="6126163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>
                <a:latin typeface="Arial Cyr" pitchFamily="34" charset="-52"/>
              </a:rPr>
              <a:t> ключ к тесту</a:t>
            </a:r>
          </a:p>
          <a:p>
            <a:r>
              <a:rPr lang="ru-RU" sz="3600" dirty="0" smtClean="0">
                <a:latin typeface="Arial Cyr" pitchFamily="34" charset="-52"/>
              </a:rPr>
              <a:t>1) б</a:t>
            </a:r>
          </a:p>
          <a:p>
            <a:r>
              <a:rPr lang="ru-RU" sz="3600" dirty="0" smtClean="0">
                <a:latin typeface="Arial Cyr" pitchFamily="34" charset="-52"/>
              </a:rPr>
              <a:t>2) б</a:t>
            </a:r>
          </a:p>
          <a:p>
            <a:r>
              <a:rPr lang="ru-RU" sz="3600" dirty="0" smtClean="0">
                <a:latin typeface="Arial Cyr" pitchFamily="34" charset="-52"/>
              </a:rPr>
              <a:t>3) а</a:t>
            </a:r>
          </a:p>
          <a:p>
            <a:r>
              <a:rPr lang="ru-RU" sz="3600" dirty="0" smtClean="0">
                <a:latin typeface="Arial Cyr" pitchFamily="34" charset="-52"/>
              </a:rPr>
              <a:t>4) б</a:t>
            </a:r>
          </a:p>
          <a:p>
            <a:pPr>
              <a:buNone/>
            </a:pPr>
            <a:endParaRPr lang="ru-RU" sz="3600" dirty="0">
              <a:latin typeface="Arial Cyr" pitchFamily="34" charset="-5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1428784"/>
            <a:ext cx="8229600" cy="78581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pic>
        <p:nvPicPr>
          <p:cNvPr id="5" name="Рисунок 4" descr="schoolboy(5718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1857364"/>
            <a:ext cx="381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521495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Arial Cyr" pitchFamily="34" charset="-52"/>
              </a:rPr>
              <a:t>   </a:t>
            </a:r>
            <a:r>
              <a:rPr lang="ru-RU" sz="3200" dirty="0" err="1" smtClean="0">
                <a:latin typeface="Arial Cyr" pitchFamily="34" charset="-52"/>
              </a:rPr>
              <a:t>у=кх</a:t>
            </a:r>
            <a:endParaRPr lang="ru-RU" sz="3200" dirty="0">
              <a:latin typeface="Arial Cyr" pitchFamily="34" charset="-52"/>
            </a:endParaRPr>
          </a:p>
          <a:p>
            <a:r>
              <a:rPr lang="ru-RU" sz="3200" dirty="0" smtClean="0">
                <a:latin typeface="Arial Cyr" pitchFamily="34" charset="-52"/>
              </a:rPr>
              <a:t>Свойства:</a:t>
            </a:r>
          </a:p>
          <a:p>
            <a:r>
              <a:rPr lang="ru-RU" sz="3200" dirty="0" smtClean="0">
                <a:latin typeface="Arial Cyr" pitchFamily="34" charset="-52"/>
              </a:rPr>
              <a:t>Область определения: </a:t>
            </a:r>
            <a:r>
              <a:rPr lang="ru-RU" sz="3200" dirty="0" err="1" smtClean="0">
                <a:latin typeface="Arial Cyr" pitchFamily="34" charset="-52"/>
              </a:rPr>
              <a:t>х</a:t>
            </a:r>
            <a:r>
              <a:rPr lang="ru-RU" sz="3200" dirty="0" smtClean="0">
                <a:latin typeface="Arial Cyr" pitchFamily="34" charset="-52"/>
              </a:rPr>
              <a:t> -любое </a:t>
            </a:r>
            <a:r>
              <a:rPr lang="ru-RU" sz="3200" dirty="0">
                <a:latin typeface="Arial Cyr" pitchFamily="34" charset="-52"/>
              </a:rPr>
              <a:t>число</a:t>
            </a:r>
          </a:p>
          <a:p>
            <a:pPr algn="l"/>
            <a:r>
              <a:rPr lang="ru-RU" sz="3200" dirty="0" err="1" smtClean="0">
                <a:latin typeface="Arial Cyr" pitchFamily="34" charset="-52"/>
              </a:rPr>
              <a:t>График:прямая,проходящаячерез</a:t>
            </a:r>
            <a:endParaRPr lang="ru-RU" sz="3200" dirty="0" smtClean="0">
              <a:latin typeface="Arial Cyr" pitchFamily="34" charset="-52"/>
            </a:endParaRPr>
          </a:p>
          <a:p>
            <a:pPr algn="l"/>
            <a:r>
              <a:rPr lang="ru-RU" sz="3200" dirty="0" smtClean="0">
                <a:latin typeface="Arial Cyr" pitchFamily="34" charset="-52"/>
              </a:rPr>
              <a:t>точку(</a:t>
            </a:r>
            <a:r>
              <a:rPr lang="ru-RU" sz="3200" dirty="0" err="1" smtClean="0">
                <a:latin typeface="Arial Cyr" pitchFamily="34" charset="-52"/>
              </a:rPr>
              <a:t>о;о</a:t>
            </a:r>
            <a:r>
              <a:rPr lang="ru-RU" sz="3200" dirty="0">
                <a:latin typeface="Arial Cyr" pitchFamily="34" charset="-52"/>
              </a:rPr>
              <a:t>)</a:t>
            </a:r>
          </a:p>
          <a:p>
            <a:pPr algn="l"/>
            <a:r>
              <a:rPr lang="ru-RU" sz="3200" dirty="0">
                <a:latin typeface="Arial Cyr" pitchFamily="34" charset="-52"/>
              </a:rPr>
              <a:t>Если к&gt;0, </a:t>
            </a:r>
            <a:endParaRPr lang="ru-RU" sz="3200" dirty="0" smtClean="0">
              <a:latin typeface="Arial Cyr" pitchFamily="34" charset="-52"/>
            </a:endParaRPr>
          </a:p>
          <a:p>
            <a:pPr algn="l"/>
            <a:r>
              <a:rPr lang="ru-RU" sz="3200" dirty="0" smtClean="0">
                <a:latin typeface="Arial Cyr" pitchFamily="34" charset="-52"/>
              </a:rPr>
              <a:t>график </a:t>
            </a:r>
            <a:r>
              <a:rPr lang="ru-RU" sz="3200" dirty="0">
                <a:latin typeface="Arial Cyr" pitchFamily="34" charset="-52"/>
              </a:rPr>
              <a:t>в 1и 3 четвертях</a:t>
            </a:r>
          </a:p>
          <a:p>
            <a:pPr algn="l"/>
            <a:r>
              <a:rPr lang="ru-RU" sz="3200" dirty="0">
                <a:latin typeface="Arial Cyr" pitchFamily="34" charset="-52"/>
              </a:rPr>
              <a:t>Если к&lt;0, </a:t>
            </a:r>
            <a:endParaRPr lang="ru-RU" sz="3200" dirty="0" smtClean="0">
              <a:latin typeface="Arial Cyr" pitchFamily="34" charset="-52"/>
            </a:endParaRPr>
          </a:p>
          <a:p>
            <a:pPr algn="l"/>
            <a:r>
              <a:rPr lang="ru-RU" sz="3200" dirty="0" smtClean="0">
                <a:latin typeface="Arial Cyr" pitchFamily="34" charset="-52"/>
              </a:rPr>
              <a:t>график </a:t>
            </a:r>
            <a:r>
              <a:rPr lang="ru-RU" sz="3200" dirty="0">
                <a:latin typeface="Arial Cyr" pitchFamily="34" charset="-52"/>
              </a:rPr>
              <a:t>во2 и 4 четвертях.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714356"/>
            <a:ext cx="7772400" cy="9286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Cyr" pitchFamily="34" charset="-52"/>
              </a:rPr>
              <a:t>Прямая пропорциональность</a:t>
            </a:r>
            <a:endParaRPr lang="ru-RU" dirty="0">
              <a:latin typeface="Arial Cyr" pitchFamily="34" charset="-52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143636" y="4143380"/>
          <a:ext cx="2643174" cy="2484589"/>
        </p:xfrm>
        <a:graphic>
          <a:graphicData uri="http://schemas.openxmlformats.org/presentationml/2006/ole">
            <p:oleObj spid="_x0000_s1026" name="Image" r:id="rId3" imgW="5993651" imgH="463492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71480"/>
          <a:ext cx="8229600" cy="5524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-214338"/>
            <a:ext cx="8229600" cy="3667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A46678-B31A-45F6-9B62-8113D25D2B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>
                                            <p:graphicEl>
                                              <a:dgm id="{1CA46678-B31A-45F6-9B62-8113D25D2B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2EA1F4-1363-4CA2-BBEB-D64ED59DE0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4">
                                            <p:graphicEl>
                                              <a:dgm id="{372EA1F4-1363-4CA2-BBEB-D64ED59DE0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DA41B7-357A-478A-9012-A3EE5B701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>
                                            <p:graphicEl>
                                              <a:dgm id="{8BDA41B7-357A-478A-9012-A3EE5B701D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016A8B-5B4A-4F54-94D3-699E6362B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4">
                                            <p:graphicEl>
                                              <a:dgm id="{21016A8B-5B4A-4F54-94D3-699E6362BB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8FF602-85F7-44D0-A0B2-D752CB954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4">
                                            <p:graphicEl>
                                              <a:dgm id="{B98FF602-85F7-44D0-A0B2-D752CB9540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274787-761B-4F1F-B60E-E916D0887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4">
                                            <p:graphicEl>
                                              <a:dgm id="{9D274787-761B-4F1F-B60E-E916D0887F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A21138-1A3F-4341-9106-587391966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4">
                                            <p:graphicEl>
                                              <a:dgm id="{1BA21138-1A3F-4341-9106-587391966C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90716"/>
          </a:xfrm>
        </p:spPr>
        <p:txBody>
          <a:bodyPr>
            <a:normAutofit fontScale="90000"/>
          </a:bodyPr>
          <a:lstStyle/>
          <a:p>
            <a:r>
              <a:rPr lang="ru-RU" sz="4400" kern="10" dirty="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Спасибо за урок!</a:t>
            </a:r>
            <a:br>
              <a:rPr lang="ru-RU" sz="4400" kern="10" dirty="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</a:br>
            <a:r>
              <a:rPr lang="ru-RU" sz="4400" kern="10" dirty="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                                  Все молодцы!</a:t>
            </a:r>
            <a:endParaRPr lang="ru-RU" dirty="0"/>
          </a:p>
        </p:txBody>
      </p:sp>
      <p:pic>
        <p:nvPicPr>
          <p:cNvPr id="4" name="Picture 4" descr="L:\анимация\041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786058"/>
            <a:ext cx="371477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311</TotalTime>
  <Words>134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Бумажная</vt:lpstr>
      <vt:lpstr>Image</vt:lpstr>
      <vt:lpstr>Слайд 1</vt:lpstr>
      <vt:lpstr>Слайд 2</vt:lpstr>
      <vt:lpstr>Слайд 3</vt:lpstr>
      <vt:lpstr>Прямая пропорциональность</vt:lpstr>
      <vt:lpstr>Слайд 5</vt:lpstr>
      <vt:lpstr>Спасибо за урок!                                   Все 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Прямая пропорциональность</dc:title>
  <dc:creator>XTreme</dc:creator>
  <cp:lastModifiedBy>XTreme</cp:lastModifiedBy>
  <cp:revision>36</cp:revision>
  <dcterms:created xsi:type="dcterms:W3CDTF">2009-12-13T12:31:54Z</dcterms:created>
  <dcterms:modified xsi:type="dcterms:W3CDTF">2009-12-15T18:58:32Z</dcterms:modified>
</cp:coreProperties>
</file>