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sldIdLst>
    <p:sldId id="263" r:id="rId2"/>
    <p:sldId id="285" r:id="rId3"/>
    <p:sldId id="256" r:id="rId4"/>
    <p:sldId id="257" r:id="rId5"/>
    <p:sldId id="258" r:id="rId6"/>
    <p:sldId id="261" r:id="rId7"/>
    <p:sldId id="262" r:id="rId8"/>
    <p:sldId id="259" r:id="rId9"/>
    <p:sldId id="260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88" r:id="rId18"/>
    <p:sldId id="272" r:id="rId19"/>
    <p:sldId id="276" r:id="rId20"/>
    <p:sldId id="278" r:id="rId21"/>
    <p:sldId id="286" r:id="rId22"/>
    <p:sldId id="287" r:id="rId23"/>
    <p:sldId id="273" r:id="rId24"/>
    <p:sldId id="271" r:id="rId25"/>
    <p:sldId id="274" r:id="rId26"/>
    <p:sldId id="277" r:id="rId27"/>
    <p:sldId id="289" r:id="rId28"/>
    <p:sldId id="275" r:id="rId29"/>
    <p:sldId id="282" r:id="rId30"/>
    <p:sldId id="290" r:id="rId31"/>
    <p:sldId id="284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0CFFE9-6A44-4D17-926B-741B64CC9258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D951E3-A2A9-487D-9726-CB7CF4886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6025-7080-489D-B196-25B3C8635DD9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CB5C-7A73-40B8-94A9-7678DFB4E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80C6-0CFB-4A13-A577-9924D840FC3B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B86D-59FF-4E5A-8905-7DB867D5E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A53F-1492-4294-9691-D22C7FF49848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C86F-589A-44BB-8170-57BEB254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93F3-76BE-4FC7-8B24-47BD45078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6904-D972-458C-8700-8B8E50FB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5FC0-BB17-4615-BC75-5FDCE9FB2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A3AA-4259-49F7-9C6E-2E05D5C94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1A6F-AA01-413F-9C1C-C503CBA1035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3B40-0213-430D-9E46-C179E81EA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C6E8-C8F2-489B-85CD-634F2FC05740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AE91-15D0-4413-90C3-244B3BD2B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88FE-9D24-41BD-BDCD-849C97B3BCE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AB15-EF08-4C9A-B560-E861BCD6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02E8-6D32-417E-B218-93EE352794C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FDCA-890C-4551-8B7F-1F35F6DC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65E5-21C6-4793-B1FF-7C61DB2C2DC9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3C5A-2CD1-45DE-83AD-B83CE7FF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2BAC-42E2-4FA2-BFC3-DB228CFBCB3E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5C9-E881-4784-9F83-63F21263F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5A0F-F05F-41CC-A7F4-570B17EC2C49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4815-527C-4A8B-8032-07416070B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B1D3-E455-4E65-9666-349494035104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2B54-014E-421D-8D00-24B8BF032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22947-B76C-4C7E-9B1F-57A4F1C3ECD6}" type="datetimeFigureOut">
              <a:rPr lang="ru-RU"/>
              <a:pPr>
                <a:defRPr/>
              </a:pPr>
              <a:t>12.06.2011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0CF24F-EE2B-48C9-AACC-761A20B79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28" r:id="rId12"/>
    <p:sldLayoutId id="2147483729" r:id="rId13"/>
    <p:sldLayoutId id="2147483730" r:id="rId14"/>
    <p:sldLayoutId id="214748373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hyperlink" Target="http://images.yandex.ru/yandsearch?rpt=simage&amp;ed=1&amp;text=%D0%B8%D1%81%D1%82%D0%BE%D1%80%D0%B8%D1%8F%20%D0%B2%D1%8F%D0%B7%D0%B0%D0%BD%D0%B8%D1%8F&amp;img_url=bookv.ru/images/stories/mage_06/drops_91_93.jpg&amp;spsite=fake-058-7915527.ru&amp;p=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hyperlink" Target="http://news.knitting-info.ru/lib/mag_knit/rus/diana-spec/2007/03/20070423065138/discuss/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H:\1&#1074;&#1103;&#1079;&#1072;&#1085;&#1080;&#1077;\LESSON2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&#1086;&#1076;&#1080;&#1085;&#1086;&#1082;&#1080;&#1081;%20&#1087;&#1072;&#1089;&#1090;&#1091;&#1093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User\Desktop\&#1091;&#1088;&#1086;&#1082;&#1080;\&#1091;&#1088;&#1086;&#1082;%20&#1074;&#1103;&#1079;&#1072;&#1085;&#1080;&#1077;%20&#1085;&#1072;%20&#1089;&#1087;&#1080;&#1072;&#1093;%202%20&#1074;&#1072;&#1088;&#1080;&#1072;&#1085;&#1090;\&#1074;&#1103;&#1079;&#1072;&#1085;&#1080;&#1077;%20&#1085;&#1072;%20&#1089;&#1087;&#1080;&#1094;&#1072;&#1093;\&#1085;&#1072;&#1073;&#1086;&#1088;%20&#1087;&#1077;&#1090;&#1077;&#1083;&#1100;%201.avi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&#1086;&#1076;&#1080;&#1085;&#1086;&#1082;&#1080;&#1081;%20&#1087;&#1072;&#1089;&#1090;&#1091;&#1093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hyperlink" Target="http://images.yandex.ru/yandsearch?ed=1&amp;text=%D0%B8%D1%81%D1%82%D0%BE%D1%80%D0%B8%D1%8F%20%D0%B2%D1%8F%D0%B7%D0%B0%D0%BD%D0%B8%D1%8F&amp;stype=simage&amp;img_url=img1.liveinternet.ru/images/attach/c/1/54/914/54914994_1265641246_yarn_2.jpg&amp;spsite=fake-008-8222335.ru&amp;p=266" TargetMode="External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" Type="http://schemas.openxmlformats.org/officeDocument/2006/relationships/image" Target="../media/image2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5" Type="http://schemas.openxmlformats.org/officeDocument/2006/relationships/image" Target="../media/image55.pn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User\Desktop\&#1091;&#1088;&#1086;&#1082;&#1080;\&#1091;&#1088;&#1086;&#1082;%20&#1074;&#1103;&#1079;&#1072;&#1085;&#1080;&#1077;%20&#1085;&#1072;%20&#1089;&#1087;&#1080;&#1072;&#1093;%202%20&#1074;&#1072;&#1088;&#1080;&#1072;&#1085;&#1090;\&#1074;&#1103;&#1079;&#1072;&#1085;&#1080;&#1077;%20&#1085;&#1072;%20&#1089;&#1087;&#1080;&#1094;&#1072;&#1093;\&#1083;&#1080;&#1094;&#1077;&#1074;&#1072;&#1103;%20&#1087;&#1077;&#1090;&#1083;&#1103;%202.avi" TargetMode="Externa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&#1048;&#1085;&#1089;&#1090;&#1088;&#1091;&#1084;&#1077;&#1085;&#1090;&#1072;&#1083;&#1082;&#1072;%20%20&#1076;&#1083;&#1103;%20&#1092;&#1086;&#1085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User\Desktop\&#1091;&#1088;&#1086;&#1082;&#1080;\&#1091;&#1088;&#1086;&#1082;%20&#1074;&#1103;&#1079;&#1072;&#1085;&#1080;&#1077;%20&#1085;&#1072;%20&#1089;&#1087;&#1080;&#1072;&#1093;%202%20&#1074;&#1072;&#1088;&#1080;&#1072;&#1085;&#1090;\&#1074;&#1103;&#1079;&#1072;&#1085;&#1080;&#1077;%20&#1085;&#1072;%20&#1089;&#1087;&#1080;&#1094;&#1072;&#1093;\&#1080;&#1079;&#1085;&#1072;&#1085;&#1086;&#1095;&#1085;&#1072;&#1103;%20&#1087;&#1077;&#1090;&#1083;&#1103;%203.avi" TargetMode="Externa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1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&#1048;&#1085;&#1089;&#1090;&#1088;&#1091;&#1084;&#1077;&#1085;&#1090;&#1072;&#1083;&#1082;&#1072;%20%20&#1076;&#1083;&#1103;%20&#1092;&#1086;&#1085;&#1072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5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3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4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&#1080;\&#1091;&#1088;&#1086;&#1082;%20&#1074;&#1103;&#1079;&#1072;&#1085;&#1080;&#1077;%20&#1085;&#1072;%20&#1089;&#1087;&#1080;&#1072;&#1093;%202%20&#1074;&#1072;&#1088;&#1080;&#1072;&#1085;&#1090;\5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http://kolombino.ucoz.ru/_pu/0/95268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672263" cy="1441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Вязание на спицах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7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5815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8713788" cy="6192837"/>
          </a:xfrm>
        </p:spPr>
        <p:txBody>
          <a:bodyPr/>
          <a:lstStyle/>
          <a:p>
            <a:r>
              <a:rPr lang="ru-RU" sz="2400" b="1" smtClean="0">
                <a:solidFill>
                  <a:srgbClr val="660066"/>
                </a:solidFill>
              </a:rPr>
              <a:t>В России</a:t>
            </a:r>
            <a:r>
              <a:rPr lang="ru-RU" sz="2400" smtClean="0">
                <a:solidFill>
                  <a:srgbClr val="660066"/>
                </a:solidFill>
              </a:rPr>
              <a:t> с давних времен крестьянки вязали чулки, носки и варежки из овечьей шерсти. </a:t>
            </a:r>
          </a:p>
          <a:p>
            <a:r>
              <a:rPr lang="ru-RU" sz="2400" smtClean="0">
                <a:solidFill>
                  <a:srgbClr val="660066"/>
                </a:solidFill>
              </a:rPr>
              <a:t>В городе Арзамасе Нижегородской губернии с конца </a:t>
            </a:r>
            <a:r>
              <a:rPr lang="en-US" sz="2400" smtClean="0">
                <a:solidFill>
                  <a:srgbClr val="660066"/>
                </a:solidFill>
              </a:rPr>
              <a:t>XIX </a:t>
            </a:r>
            <a:r>
              <a:rPr lang="ru-RU" sz="2400" smtClean="0">
                <a:solidFill>
                  <a:srgbClr val="660066"/>
                </a:solidFill>
              </a:rPr>
              <a:t>до начала </a:t>
            </a:r>
            <a:r>
              <a:rPr lang="en-US" sz="2400" smtClean="0">
                <a:solidFill>
                  <a:srgbClr val="660066"/>
                </a:solidFill>
              </a:rPr>
              <a:t>XX </a:t>
            </a:r>
            <a:r>
              <a:rPr lang="ru-RU" sz="2400" smtClean="0">
                <a:solidFill>
                  <a:srgbClr val="660066"/>
                </a:solidFill>
              </a:rPr>
              <a:t>в. было распространено вязание сапожек, украшенных цветочными мотивами. </a:t>
            </a:r>
          </a:p>
          <a:p>
            <a:r>
              <a:rPr lang="ru-RU" sz="2400" smtClean="0">
                <a:solidFill>
                  <a:srgbClr val="660066"/>
                </a:solidFill>
              </a:rPr>
              <a:t>Совершенно уникальным является ручное узорчатое вязание в знаменитом промысле </a:t>
            </a:r>
            <a:r>
              <a:rPr lang="ru-RU" sz="2400" b="1" smtClean="0">
                <a:solidFill>
                  <a:srgbClr val="660066"/>
                </a:solidFill>
              </a:rPr>
              <a:t>оренбургских пуховых платков</a:t>
            </a:r>
            <a:r>
              <a:rPr lang="ru-RU" sz="2400" smtClean="0">
                <a:solidFill>
                  <a:srgbClr val="660066"/>
                </a:solidFill>
              </a:rPr>
              <a:t>, возникшем в </a:t>
            </a:r>
            <a:r>
              <a:rPr lang="en-US" sz="2400" smtClean="0">
                <a:solidFill>
                  <a:srgbClr val="660066"/>
                </a:solidFill>
              </a:rPr>
              <a:t>XVIII </a:t>
            </a:r>
            <a:r>
              <a:rPr lang="ru-RU" sz="2400" smtClean="0">
                <a:solidFill>
                  <a:srgbClr val="660066"/>
                </a:solidFill>
              </a:rPr>
              <a:t>в. (плотные, пушистые из серого пуха и тонкие, ажурные - из белого). </a:t>
            </a:r>
          </a:p>
          <a:p>
            <a:r>
              <a:rPr lang="ru-RU" sz="2400" smtClean="0">
                <a:solidFill>
                  <a:srgbClr val="660066"/>
                </a:solidFill>
              </a:rPr>
              <a:t>Такой платок размером </a:t>
            </a:r>
            <a:r>
              <a:rPr lang="ru-RU" sz="2400" b="1" smtClean="0">
                <a:solidFill>
                  <a:srgbClr val="660066"/>
                </a:solidFill>
              </a:rPr>
              <a:t>2 х 2 м</a:t>
            </a:r>
            <a:r>
              <a:rPr lang="ru-RU" sz="2400" smtClean="0">
                <a:solidFill>
                  <a:srgbClr val="660066"/>
                </a:solidFill>
              </a:rPr>
              <a:t> </a:t>
            </a:r>
            <a:r>
              <a:rPr lang="ru-RU" sz="2400" b="1" smtClean="0">
                <a:solidFill>
                  <a:srgbClr val="660066"/>
                </a:solidFill>
              </a:rPr>
              <a:t>весит всего 70 г.</a:t>
            </a:r>
            <a:r>
              <a:rPr lang="ru-RU" sz="2400" smtClean="0">
                <a:solidFill>
                  <a:srgbClr val="660066"/>
                </a:solidFill>
              </a:rPr>
              <a:t> </a:t>
            </a:r>
          </a:p>
        </p:txBody>
      </p:sp>
      <p:pic>
        <p:nvPicPr>
          <p:cNvPr id="27652" name="Picture 15" descr="плат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BEBCC1"/>
              </a:clrFrom>
              <a:clrTo>
                <a:srgbClr val="BEBCC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2250" y="4214813"/>
            <a:ext cx="1695450" cy="2185987"/>
          </a:xfrm>
        </p:spPr>
      </p:pic>
      <p:pic>
        <p:nvPicPr>
          <p:cNvPr id="27653" name="Picture 13" descr="плат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357688"/>
            <a:ext cx="14827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6" descr="платок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24400"/>
            <a:ext cx="2495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9" descr="vyazanie_komplec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4652963"/>
            <a:ext cx="1582738" cy="2087562"/>
          </a:xfrm>
        </p:spPr>
      </p:pic>
      <p:pic>
        <p:nvPicPr>
          <p:cNvPr id="28676" name="Picture 10" descr="Из истории ручного вязания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88913"/>
            <a:ext cx="1397000" cy="1944687"/>
          </a:xfrm>
        </p:spPr>
      </p:pic>
      <p:pic>
        <p:nvPicPr>
          <p:cNvPr id="2867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714500" y="2857500"/>
            <a:ext cx="3457575" cy="2663825"/>
          </a:xfrm>
        </p:spPr>
      </p:pic>
      <p:pic>
        <p:nvPicPr>
          <p:cNvPr id="28678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500563" y="188913"/>
            <a:ext cx="2322512" cy="2663825"/>
          </a:xfrm>
        </p:spPr>
      </p:pic>
      <p:pic>
        <p:nvPicPr>
          <p:cNvPr id="28679" name="Picture 15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3789363"/>
            <a:ext cx="1968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2643188"/>
            <a:ext cx="16113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8" descr="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571500"/>
            <a:ext cx="1603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Вязание на спицах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85"/>
          <a:stretch>
            <a:fillRect/>
          </a:stretch>
        </p:blipFill>
        <p:spPr bwMode="auto">
          <a:xfrm rot="1017318">
            <a:off x="4859338" y="5357813"/>
            <a:ext cx="15128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9" descr="платок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142875"/>
            <a:ext cx="21717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2" descr="http://im3-tub.yandex.net/i?id=88923892-0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2428875"/>
            <a:ext cx="1357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3" descr="Модель 13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25" y="5572125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/>
            </a:r>
            <a:b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Правила безопасной работы при вязании на спицах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57375"/>
            <a:ext cx="8964612" cy="4708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rgbClr val="960096"/>
                </a:solidFill>
                <a:latin typeface="Comic Sans MS" pitchFamily="66" charset="0"/>
              </a:rPr>
              <a:t>Рабочее место должно быть хорошо освещено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rgbClr val="960096"/>
                </a:solidFill>
                <a:latin typeface="Comic Sans MS" pitchFamily="66" charset="0"/>
              </a:rPr>
              <a:t>Сидеть надо прямо, касаясь корпусом спинки стула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rgbClr val="960096"/>
                </a:solidFill>
                <a:latin typeface="Comic Sans MS" pitchFamily="66" charset="0"/>
              </a:rPr>
              <a:t>Концы спиц должны быть безопасными, иметь ограничения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rgbClr val="960096"/>
                </a:solidFill>
                <a:latin typeface="Comic Sans MS" pitchFamily="66" charset="0"/>
              </a:rPr>
              <a:t>По окончании работы все инструменты убирать в рабочую коробку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rgbClr val="960096"/>
                </a:solidFill>
                <a:latin typeface="Comic Sans MS" pitchFamily="66" charset="0"/>
              </a:rPr>
              <a:t>Спицы переносить в защитном футляре</a:t>
            </a:r>
          </a:p>
        </p:txBody>
      </p:sp>
      <p:sp>
        <p:nvSpPr>
          <p:cNvPr id="297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360362" cy="360362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ПРАВИЛО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 b="1" smtClean="0">
              <a:solidFill>
                <a:srgbClr val="420042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4400" b="1" smtClean="0">
                <a:solidFill>
                  <a:srgbClr val="420042"/>
                </a:solidFill>
                <a:latin typeface="Comic Sans MS" pitchFamily="66" charset="0"/>
              </a:rPr>
              <a:t>Первая петля ряда всегда снимается на правую спицу не провязанной.</a:t>
            </a:r>
          </a:p>
        </p:txBody>
      </p:sp>
      <p:pic>
        <p:nvPicPr>
          <p:cNvPr id="30724" name="Picture 4" descr="вязание, вязание крючком, вязание на спица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500563" y="5516563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co_gam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92150"/>
            <a:ext cx="3524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ПРАВИЛО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smtClean="0">
                <a:solidFill>
                  <a:srgbClr val="420042"/>
                </a:solidFill>
                <a:latin typeface="Comic Sans MS" pitchFamily="66" charset="0"/>
              </a:rPr>
              <a:t>ЛИЦЕВАЯ</a:t>
            </a: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 петля провязывается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 </a:t>
            </a:r>
            <a:r>
              <a:rPr lang="ru-RU" sz="3600" b="1" smtClean="0">
                <a:solidFill>
                  <a:srgbClr val="420042"/>
                </a:solidFill>
                <a:latin typeface="Comic Sans MS" pitchFamily="66" charset="0"/>
              </a:rPr>
              <a:t>за заднюю</a:t>
            </a: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 стенку</a:t>
            </a:r>
          </a:p>
          <a:p>
            <a:pPr>
              <a:buFontTx/>
              <a:buNone/>
            </a:pPr>
            <a:endParaRPr lang="ru-RU" sz="3600" smtClean="0">
              <a:solidFill>
                <a:srgbClr val="420042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3600" b="1" smtClean="0">
                <a:solidFill>
                  <a:srgbClr val="420042"/>
                </a:solidFill>
                <a:latin typeface="Comic Sans MS" pitchFamily="66" charset="0"/>
              </a:rPr>
              <a:t>ИЗНАНОЧНАЯ</a:t>
            </a: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 петля провязывается 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за </a:t>
            </a:r>
            <a:r>
              <a:rPr lang="ru-RU" sz="3600" b="1" smtClean="0">
                <a:solidFill>
                  <a:srgbClr val="420042"/>
                </a:solidFill>
                <a:latin typeface="Comic Sans MS" pitchFamily="66" charset="0"/>
              </a:rPr>
              <a:t>переднюю</a:t>
            </a:r>
            <a:r>
              <a:rPr lang="ru-RU" sz="3600" smtClean="0">
                <a:solidFill>
                  <a:srgbClr val="420042"/>
                </a:solidFill>
                <a:latin typeface="Comic Sans MS" pitchFamily="66" charset="0"/>
              </a:rPr>
              <a:t> стенку</a:t>
            </a:r>
          </a:p>
        </p:txBody>
      </p:sp>
      <p:pic>
        <p:nvPicPr>
          <p:cNvPr id="31748" name="Picture 4" descr="вязание, вязание крючком, вязание на спица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500563" y="5516563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co_gam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692150"/>
            <a:ext cx="3524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ПРАВИЛО 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</a:t>
            </a:r>
            <a:r>
              <a:rPr lang="ru-RU" sz="40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Последняя петля ряда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провязывается изнаночной.</a:t>
            </a:r>
          </a:p>
        </p:txBody>
      </p:sp>
      <p:pic>
        <p:nvPicPr>
          <p:cNvPr id="32772" name="Picture 6" descr="ico_gam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692150"/>
            <a:ext cx="3524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вязание, вязание крючком, вязание на спица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211638" y="5445125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420042"/>
                </a:solidFill>
                <a:latin typeface="Comic Sans MS" pitchFamily="66" charset="0"/>
              </a:rPr>
              <a:t>Непременным условием красивой вязки является правильный подбор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420042"/>
                </a:solidFill>
                <a:latin typeface="Comic Sans MS" pitchFamily="66" charset="0"/>
              </a:rPr>
              <a:t> спиц и нити. </a:t>
            </a:r>
          </a:p>
          <a:p>
            <a:pPr algn="ctr">
              <a:buFontTx/>
              <a:buNone/>
            </a:pPr>
            <a:r>
              <a:rPr lang="ru-RU" sz="4000" b="1" smtClean="0">
                <a:solidFill>
                  <a:srgbClr val="660066"/>
                </a:solidFill>
                <a:latin typeface="Comic Sans MS" pitchFamily="66" charset="0"/>
              </a:rPr>
              <a:t>ТОЛЩИНА СПИЦЫ ДОЛЖНА БЫТЬ ВДВОЕ БОЛЬШЕ ТОЛЩИНЫ НИТИ.</a:t>
            </a:r>
            <a:r>
              <a:rPr lang="ru-RU" smtClean="0">
                <a:solidFill>
                  <a:srgbClr val="42004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3796" name="Picture 4" descr="вязание, вязание крючком, вязание на спица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524750" y="5516563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500063"/>
            <a:ext cx="5072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Ответы теста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3" y="1500188"/>
            <a:ext cx="74295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Б) Помпея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А) </a:t>
            </a:r>
            <a:r>
              <a:rPr lang="en-US" sz="2400">
                <a:latin typeface="Calibri" pitchFamily="34" charset="0"/>
              </a:rPr>
              <a:t>XII</a:t>
            </a:r>
            <a:endParaRPr lang="ru-RU" sz="24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В) 12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А) 1589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В) Китай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Б) Арзамас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В) Оренбургский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Б) 70 грамм</a:t>
            </a:r>
          </a:p>
          <a:p>
            <a:pPr marL="342900" indent="-34290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4000"/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ПОЛОЖЕНИЕ РУК ПРИ ВЯЗАНИИ</a:t>
            </a:r>
          </a:p>
        </p:txBody>
      </p:sp>
      <p:pic>
        <p:nvPicPr>
          <p:cNvPr id="17417" name="LESSON2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52500" y="2719388"/>
            <a:ext cx="3048000" cy="2286000"/>
          </a:xfrm>
        </p:spPr>
      </p:pic>
      <p:pic>
        <p:nvPicPr>
          <p:cNvPr id="35844" name="Picture 10" descr="RIS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2420938"/>
            <a:ext cx="5689600" cy="22653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video>
          </p:childTnLst>
        </p:cTn>
      </p:par>
    </p:tnLst>
    <p:bldLst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НАБОР ПЕТЕЛЬ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4"/>
          <a:srcRect l="55013" t="6703" r="10988" b="69202"/>
          <a:stretch>
            <a:fillRect/>
          </a:stretch>
        </p:blipFill>
        <p:spPr>
          <a:xfrm>
            <a:off x="357188" y="1285875"/>
            <a:ext cx="1500187" cy="1608138"/>
          </a:xfrm>
          <a:ln>
            <a:solidFill>
              <a:srgbClr val="984807"/>
            </a:solidFill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/>
          <a:srcRect l="55725" t="65007" r="11832" b="11255"/>
          <a:stretch>
            <a:fillRect/>
          </a:stretch>
        </p:blipFill>
        <p:spPr bwMode="auto">
          <a:xfrm>
            <a:off x="1714500" y="2714625"/>
            <a:ext cx="1428750" cy="14160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 l="14218" t="3786" r="51085" b="70508"/>
          <a:stretch>
            <a:fillRect/>
          </a:stretch>
        </p:blipFill>
        <p:spPr bwMode="auto">
          <a:xfrm>
            <a:off x="3214688" y="1785938"/>
            <a:ext cx="1500187" cy="14033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 l="56285" t="3786" r="9085" b="65553"/>
          <a:stretch>
            <a:fillRect/>
          </a:stretch>
        </p:blipFill>
        <p:spPr bwMode="auto">
          <a:xfrm>
            <a:off x="4643438" y="3286125"/>
            <a:ext cx="1571625" cy="16827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2" name="Содержимое 11"/>
          <p:cNvPicPr>
            <a:picLocks noGrp="1"/>
          </p:cNvPicPr>
          <p:nvPr>
            <p:ph sz="quarter" idx="2"/>
          </p:nvPr>
        </p:nvPicPr>
        <p:blipFill>
          <a:blip r:embed="rId5"/>
          <a:srcRect l="13721" t="55495" r="52536" b="5516"/>
          <a:stretch>
            <a:fillRect/>
          </a:stretch>
        </p:blipFill>
        <p:spPr>
          <a:xfrm>
            <a:off x="6286500" y="2500313"/>
            <a:ext cx="1546225" cy="1504950"/>
          </a:xfrm>
          <a:ln>
            <a:solidFill>
              <a:srgbClr val="984807"/>
            </a:solidFill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/>
          <a:srcRect l="55904" t="41156" r="5898" b="5516"/>
          <a:stretch>
            <a:fillRect/>
          </a:stretch>
        </p:blipFill>
        <p:spPr bwMode="auto">
          <a:xfrm>
            <a:off x="7143750" y="4286250"/>
            <a:ext cx="1428750" cy="1900238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4" name="одинокий паст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2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Цель урока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1214438"/>
            <a:ext cx="75009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Познакомиться с первоначальными способами вязания на спицах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1928813"/>
            <a:ext cx="235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Задачи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2428875"/>
            <a:ext cx="614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Познакомиться с историей возникновения вязания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25" y="3000375"/>
            <a:ext cx="6072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Научить элементам и навыкам вязания на спицах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25" y="3500438"/>
            <a:ext cx="6143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Воспитывать аккуратность, внимательность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25" y="4000500"/>
            <a:ext cx="5572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Развивать познавательные процессы, речь, эстетический вкус, мелкую моторику рук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7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Набор петель 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37891" name="Содержимое 5" descr="Вязание спицами. Набор петель.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857250"/>
            <a:ext cx="1643063" cy="2003425"/>
          </a:xfrm>
        </p:spPr>
      </p:pic>
      <p:pic>
        <p:nvPicPr>
          <p:cNvPr id="37892" name="Содержимое 6" descr="Вязание на спицах. Набор петель"/>
          <p:cNvPicPr>
            <a:picLocks noGr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25" y="1500188"/>
            <a:ext cx="1643063" cy="2143125"/>
          </a:xfrm>
        </p:spPr>
      </p:pic>
      <p:pic>
        <p:nvPicPr>
          <p:cNvPr id="37893" name="Рисунок 7" descr="Вязание на спицах. Набор пете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286000"/>
            <a:ext cx="1704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8" descr="Вязание спицами. Набор петел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3214688"/>
            <a:ext cx="1643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9" descr="Вязание спицами. Набор петел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88" y="4286250"/>
            <a:ext cx="1762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набор петель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11188" y="765175"/>
            <a:ext cx="7993062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Рисунок 5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НАБОР ПЕТЕЛЬ</a:t>
            </a:r>
            <a:endParaRPr lang="ru-RU" sz="54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Содержимое 7"/>
          <p:cNvPicPr>
            <a:picLocks/>
          </p:cNvPicPr>
          <p:nvPr/>
        </p:nvPicPr>
        <p:blipFill>
          <a:blip r:embed="rId4"/>
          <a:srcRect l="55013" t="6703" r="10988" b="69202"/>
          <a:stretch>
            <a:fillRect/>
          </a:stretch>
        </p:blipFill>
        <p:spPr bwMode="auto">
          <a:xfrm>
            <a:off x="357188" y="1285875"/>
            <a:ext cx="1500187" cy="1608138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/>
          <a:srcRect l="55725" t="65007" r="11832" b="11255"/>
          <a:stretch>
            <a:fillRect/>
          </a:stretch>
        </p:blipFill>
        <p:spPr bwMode="auto">
          <a:xfrm>
            <a:off x="1714500" y="2714625"/>
            <a:ext cx="1428750" cy="14160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 l="14218" t="3786" r="51085" b="70508"/>
          <a:stretch>
            <a:fillRect/>
          </a:stretch>
        </p:blipFill>
        <p:spPr bwMode="auto">
          <a:xfrm>
            <a:off x="3214688" y="1785938"/>
            <a:ext cx="1500187" cy="14033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 l="56285" t="3786" r="9085" b="65553"/>
          <a:stretch>
            <a:fillRect/>
          </a:stretch>
        </p:blipFill>
        <p:spPr bwMode="auto">
          <a:xfrm>
            <a:off x="4643438" y="3286125"/>
            <a:ext cx="1571625" cy="16827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2" name="Содержимое 11"/>
          <p:cNvPicPr>
            <a:picLocks/>
          </p:cNvPicPr>
          <p:nvPr/>
        </p:nvPicPr>
        <p:blipFill>
          <a:blip r:embed="rId5"/>
          <a:srcRect l="13721" t="55495" r="52536" b="5516"/>
          <a:stretch>
            <a:fillRect/>
          </a:stretch>
        </p:blipFill>
        <p:spPr bwMode="auto">
          <a:xfrm>
            <a:off x="6286500" y="2500313"/>
            <a:ext cx="1546225" cy="1504950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/>
          <a:srcRect l="55904" t="41156" r="5898" b="5516"/>
          <a:stretch>
            <a:fillRect/>
          </a:stretch>
        </p:blipFill>
        <p:spPr bwMode="auto">
          <a:xfrm>
            <a:off x="7143750" y="4286250"/>
            <a:ext cx="1428750" cy="1900238"/>
          </a:xfrm>
          <a:prstGeom prst="rect">
            <a:avLst/>
          </a:prstGeom>
          <a:noFill/>
          <a:ln w="952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4" name="одинокий пастух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323850" y="6308725"/>
            <a:ext cx="304800" cy="3048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2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088" y="1908175"/>
            <a:ext cx="2047875" cy="2382838"/>
          </a:xfrm>
          <a:prstGeom prst="rect">
            <a:avLst/>
          </a:prstGeom>
          <a:noFill/>
        </p:spPr>
      </p:pic>
      <p:pic>
        <p:nvPicPr>
          <p:cNvPr id="39939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1590">
            <a:off x="7072313" y="357188"/>
            <a:ext cx="1687512" cy="24622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429125"/>
            <a:ext cx="2071688" cy="2165350"/>
          </a:xfrm>
          <a:prstGeom prst="rect">
            <a:avLst/>
          </a:prstGeom>
          <a:noFill/>
          <a:ln w="38100" cap="sq">
            <a:solidFill>
              <a:srgbClr val="558ED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Рисунок 5" descr="http://i033.radikal.ru/1001/48/fb93746d99ddt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3" y="304800"/>
            <a:ext cx="2266950" cy="3187700"/>
          </a:xfrm>
          <a:prstGeom prst="rect">
            <a:avLst/>
          </a:prstGeom>
          <a:noFill/>
        </p:spPr>
      </p:pic>
      <p:pic>
        <p:nvPicPr>
          <p:cNvPr id="7" name="Рисунок 6" descr="http://im0-tub.yandex.net/i?id=125452764-0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63" y="214313"/>
            <a:ext cx="2000250" cy="143351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857750"/>
            <a:ext cx="1357313" cy="1735138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88" y="5643563"/>
            <a:ext cx="1806575" cy="1057275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39945" name="Рисунок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500" y="4572000"/>
            <a:ext cx="15001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25" y="2316163"/>
            <a:ext cx="2159000" cy="26638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9313" y="3071813"/>
            <a:ext cx="1643062" cy="1930400"/>
          </a:xfrm>
          <a:prstGeom prst="rect">
            <a:avLst/>
          </a:prstGeom>
          <a:noFill/>
          <a:ln w="28575">
            <a:solidFill>
              <a:srgbClr val="984807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4572000"/>
            <a:ext cx="1428750" cy="1735138"/>
          </a:xfrm>
          <a:prstGeom prst="rect">
            <a:avLst/>
          </a:prstGeom>
          <a:noFill/>
          <a:ln w="38100" cap="sq">
            <a:solidFill>
              <a:srgbClr val="984807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9949" name="Рисунок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57813" y="142875"/>
            <a:ext cx="1500187" cy="2000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50" name="Рисунок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9563" y="2928938"/>
            <a:ext cx="971550" cy="1447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51" name="Рисунок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86188" y="214313"/>
            <a:ext cx="1277937" cy="17049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52" name="Рисунок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50" y="1928813"/>
            <a:ext cx="1524000" cy="2533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660066"/>
                </a:solidFill>
                <a:latin typeface="Comic Sans MS" pitchFamily="66" charset="0"/>
              </a:rPr>
              <a:t>ОСНОВНЫЕ ПЕТЛИ</a:t>
            </a:r>
          </a:p>
        </p:txBody>
      </p:sp>
      <p:pic>
        <p:nvPicPr>
          <p:cNvPr id="6" name="Содержимое 5" descr="encl_vyaz_12_13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BB78A"/>
              </a:clrFrom>
              <a:clrTo>
                <a:srgbClr val="FBB78A">
                  <a:alpha val="0"/>
                </a:srgbClr>
              </a:clrTo>
            </a:clrChange>
          </a:blip>
          <a:srcRect t="19241"/>
          <a:stretch>
            <a:fillRect/>
          </a:stretch>
        </p:blipFill>
        <p:spPr>
          <a:xfrm>
            <a:off x="714375" y="1928813"/>
            <a:ext cx="7500938" cy="4071937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ПЛАТОЧНАЯ ВЯЗЬ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rgbClr val="660066"/>
                </a:solidFill>
              </a:rPr>
              <a:t>1 способ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>
                <a:solidFill>
                  <a:srgbClr val="420042"/>
                </a:solidFill>
              </a:rPr>
              <a:t>Все петли вяжутся лицевыми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rgbClr val="660066"/>
                </a:solidFill>
              </a:rPr>
              <a:t>2 способ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/>
              <a:t>Все петли вяжутся изнаночными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280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</a:t>
            </a:r>
            <a:r>
              <a:rPr lang="ru-RU" sz="2800" smtClean="0"/>
              <a:t>: среднеустойчивое переплетение, не закручивающееся, средний расход пряжи.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280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</a:t>
            </a:r>
            <a:r>
              <a:rPr lang="ru-RU" sz="2800" smtClean="0"/>
              <a:t>: как отделочные элементы (низ изделия, край воротника, пояс, манжеты)</a:t>
            </a:r>
          </a:p>
        </p:txBody>
      </p:sp>
      <p:pic>
        <p:nvPicPr>
          <p:cNvPr id="41988" name="Picture 4" descr="002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4128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ЛИЦЕВЫЕ ПЕТЛИ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ru-RU" sz="2800" smtClean="0"/>
          </a:p>
        </p:txBody>
      </p:sp>
      <p:sp>
        <p:nvSpPr>
          <p:cNvPr id="43012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3" name="Содержимое 5" descr="Вязание на спицах. Лицевая петля - классическая.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643063"/>
            <a:ext cx="5286375" cy="450056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Лицевая петля классическая</a:t>
            </a:r>
          </a:p>
        </p:txBody>
      </p:sp>
      <p:pic>
        <p:nvPicPr>
          <p:cNvPr id="7" name="лицевая петля 2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196975"/>
            <a:ext cx="7488237" cy="54229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ЛИЦЕВЫЕ ПЕТЛИ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ru-RU" sz="2800" smtClean="0"/>
          </a:p>
        </p:txBody>
      </p:sp>
      <p:pic>
        <p:nvPicPr>
          <p:cNvPr id="45060" name="Содержимое 5" descr="Вязание на спицах. Лицевая петля - классическая.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57375" y="1643063"/>
            <a:ext cx="5286375" cy="4500562"/>
          </a:xfrm>
        </p:spPr>
      </p:pic>
      <p:pic>
        <p:nvPicPr>
          <p:cNvPr id="8" name="Инструменталка  для фона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6237288"/>
            <a:ext cx="304800" cy="3048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0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ИЗНАНОЧНЫЕ ПЕТЛИ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smtClean="0"/>
          </a:p>
          <a:p>
            <a:endParaRPr lang="ru-RU" sz="2800" smtClean="0"/>
          </a:p>
        </p:txBody>
      </p:sp>
      <p:sp>
        <p:nvSpPr>
          <p:cNvPr id="46084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5" name="Рисунок 7" descr="Вязание на спицах. Изнаночная петля - бабушкина петл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71625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Изнаночная петля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7" name="изнаночная петля 3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765175"/>
            <a:ext cx="7920037" cy="5735638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 descr="F:\все картинки для оформления\Мои рисунки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8900"/>
            <a:ext cx="9144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3571875"/>
            <a:ext cx="7715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libri" pitchFamily="34" charset="0"/>
              </a:rPr>
              <a:t>ИСТОРИЯ ВЯЗАНИЯ НА СПИЦАХ</a:t>
            </a:r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4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ИЗНАНОЧНЫЕ ПЕТЛИ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smtClean="0"/>
          </a:p>
          <a:p>
            <a:endParaRPr lang="ru-RU" sz="2800" smtClean="0"/>
          </a:p>
        </p:txBody>
      </p:sp>
      <p:sp>
        <p:nvSpPr>
          <p:cNvPr id="48132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3" name="Рисунок 7" descr="Вязание на спицах. Изнаночная петля - бабушкина петл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71625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8115300" cy="5197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20042"/>
                </a:solidFill>
                <a:latin typeface="Times New Roman" pitchFamily="18" charset="0"/>
                <a:cs typeface="Times New Roman" pitchFamily="18" charset="0"/>
              </a:rPr>
              <a:t>Первая петля ряда всегда снимается на правую спицу не провязанной.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20042"/>
                </a:solidFill>
                <a:latin typeface="Times New Roman" pitchFamily="18" charset="0"/>
                <a:cs typeface="Times New Roman" pitchFamily="18" charset="0"/>
              </a:rPr>
              <a:t>Лицевая  петля провязывается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20042"/>
                </a:solidFill>
                <a:latin typeface="Times New Roman" pitchFamily="18" charset="0"/>
                <a:cs typeface="Times New Roman" pitchFamily="18" charset="0"/>
              </a:rPr>
              <a:t>   за заднюю стенку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20042"/>
                </a:solidFill>
                <a:latin typeface="Times New Roman" pitchFamily="18" charset="0"/>
                <a:cs typeface="Times New Roman" pitchFamily="18" charset="0"/>
              </a:rPr>
              <a:t>Последняя</a:t>
            </a:r>
            <a:r>
              <a:rPr lang="ru-RU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20042"/>
                </a:solidFill>
                <a:latin typeface="Times New Roman" pitchFamily="18" charset="0"/>
                <a:cs typeface="Times New Roman" pitchFamily="18" charset="0"/>
              </a:rPr>
              <a:t>петля ряда провязывается изнаночной.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420042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420042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420042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9155" name="Picture 4" descr="вязание, вязание крючком, вязание на спица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000500" y="5214938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6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Виды петель</a:t>
            </a:r>
            <a:br>
              <a:rPr lang="ru-RU" b="1" smtClean="0"/>
            </a:br>
            <a:endParaRPr lang="ru-RU" smtClean="0"/>
          </a:p>
        </p:txBody>
      </p:sp>
      <p:pic>
        <p:nvPicPr>
          <p:cNvPr id="50179" name="Содержимое 5" descr="Вязание на спицах. Лицевая петля - классическая.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2214563"/>
            <a:ext cx="2286000" cy="2214562"/>
          </a:xfrm>
        </p:spPr>
      </p:pic>
      <p:pic>
        <p:nvPicPr>
          <p:cNvPr id="50180" name="Содержимое 7" descr="Вязание на спицах. Изнаночная петля - классическая."/>
          <p:cNvPicPr>
            <a:picLocks noGr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286375" y="2143125"/>
            <a:ext cx="2443163" cy="2378075"/>
          </a:xfrm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928688" y="48577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Лицевая петля классическая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357813" y="4929188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Изнаночная петля</a:t>
            </a:r>
          </a:p>
        </p:txBody>
      </p:sp>
      <p:pic>
        <p:nvPicPr>
          <p:cNvPr id="8" name="Инструменталка  для ф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6" descr="F:\все картинки для оформления\радуга\5072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Закрепление</a:t>
            </a:r>
            <a:r>
              <a:rPr lang="ru-RU" sz="4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endParaRPr lang="ru-RU" sz="4800" dirty="0" smtClean="0"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5259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материалы и инструменты необходимы для ручного вязания?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600" b="1" dirty="0" smtClean="0">
              <a:solidFill>
                <a:srgbClr val="4200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Назовите основное правило подбора спиц.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600" b="1" dirty="0" smtClean="0">
              <a:solidFill>
                <a:srgbClr val="42004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4200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Расскажите о правилах безопасной работы при вязании.</a:t>
            </a:r>
          </a:p>
        </p:txBody>
      </p:sp>
      <p:sp>
        <p:nvSpPr>
          <p:cNvPr id="512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1773238"/>
            <a:ext cx="360363" cy="360362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3429000"/>
            <a:ext cx="360363" cy="360363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157788"/>
            <a:ext cx="360363" cy="360362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F:\все картинки для оформления\Мои рисунки\об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73875"/>
          </a:xfrm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285875" y="642938"/>
            <a:ext cx="6500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Египет  15 век до н.эры</a:t>
            </a:r>
          </a:p>
        </p:txBody>
      </p:sp>
      <p:pic>
        <p:nvPicPr>
          <p:cNvPr id="7" name="Picture 19" descr="Egypt_Gyz_3Pira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145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История вязания. Вязание крючком и спицами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643188"/>
            <a:ext cx="3292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 descr="G:\фото 2008-09\Гузель\104_PANA\P1040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1643063" y="428625"/>
            <a:ext cx="6215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Франция</a:t>
            </a:r>
            <a:endParaRPr lang="ru-RU" sz="4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071688"/>
            <a:ext cx="301466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F:\все картинки для оформления\Мои рисунки\о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стория вяз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785813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25" y="5286375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1855 г. Пастух вяжет, выпасая овец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6072188"/>
            <a:ext cx="304800" cy="304800"/>
          </a:xfrm>
        </p:spPr>
      </p:pic>
      <p:pic>
        <p:nvPicPr>
          <p:cNvPr id="24579" name="Picture 2" descr="F:\все картинки для оформления\Мои рисунки\об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0/34/179/34179949_AdolfVilyam_Bugro_Bouguereau__1825__1905_Vyazhuschaya_devus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285875"/>
            <a:ext cx="316230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28625"/>
            <a:ext cx="492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Испания</a:t>
            </a:r>
          </a:p>
        </p:txBody>
      </p:sp>
    </p:spTree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F:\все картинки для оформления\Мои рисунки\обо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28625"/>
            <a:ext cx="492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Англия 1589 г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143125"/>
            <a:ext cx="371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5286375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Первый вязальный станок</a:t>
            </a:r>
          </a:p>
        </p:txBody>
      </p:sp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2938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F:\все картинки для оформления\Мои рисунки\обо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285750"/>
            <a:ext cx="550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Китай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0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143125"/>
            <a:ext cx="26431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88" y="5500688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паутинный шелк </a:t>
            </a:r>
          </a:p>
        </p:txBody>
      </p:sp>
      <p:pic>
        <p:nvPicPr>
          <p:cNvPr id="9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350</Words>
  <Application>Microsoft Office PowerPoint</Application>
  <PresentationFormat>Экран (4:3)</PresentationFormat>
  <Paragraphs>87</Paragraphs>
  <Slides>33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Calibri</vt:lpstr>
      <vt:lpstr>Arial</vt:lpstr>
      <vt:lpstr>Comic Sans MS</vt:lpstr>
      <vt:lpstr>Wingdings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Вязание на спицах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Правила безопасной работы при вязании на спицах </vt:lpstr>
      <vt:lpstr>ПРАВИЛО 1</vt:lpstr>
      <vt:lpstr>ПРАВИЛО 2</vt:lpstr>
      <vt:lpstr>ПРАВИЛО 3</vt:lpstr>
      <vt:lpstr>Слайд 16</vt:lpstr>
      <vt:lpstr>Слайд 17</vt:lpstr>
      <vt:lpstr>ПОЛОЖЕНИЕ РУК ПРИ ВЯЗАНИИ</vt:lpstr>
      <vt:lpstr>НАБОР ПЕТЕЛЬ</vt:lpstr>
      <vt:lpstr>Набор петель  </vt:lpstr>
      <vt:lpstr>Слайд 21</vt:lpstr>
      <vt:lpstr>Слайд 22</vt:lpstr>
      <vt:lpstr>ОСНОВНЫЕ ПЕТЛИ</vt:lpstr>
      <vt:lpstr>ПЛАТОЧНАЯ ВЯЗЬ</vt:lpstr>
      <vt:lpstr>ЛИЦЕВЫЕ ПЕТЛИ</vt:lpstr>
      <vt:lpstr>Лицевая петля классическая</vt:lpstr>
      <vt:lpstr>ЛИЦЕВЫЕ ПЕТЛИ</vt:lpstr>
      <vt:lpstr>ИЗНАНОЧНЫЕ ПЕТЛИ</vt:lpstr>
      <vt:lpstr>Изнаночная петля  </vt:lpstr>
      <vt:lpstr>ИЗНАНОЧНЫЕ ПЕТЛИ</vt:lpstr>
      <vt:lpstr>Слайд 31</vt:lpstr>
      <vt:lpstr>Виды петель </vt:lpstr>
      <vt:lpstr> Закрепление: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ольга</cp:lastModifiedBy>
  <cp:revision>113</cp:revision>
  <dcterms:created xsi:type="dcterms:W3CDTF">2010-11-08T17:36:49Z</dcterms:created>
  <dcterms:modified xsi:type="dcterms:W3CDTF">2011-06-12T16:25:31Z</dcterms:modified>
</cp:coreProperties>
</file>