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2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1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D63D-4D0C-4073-829A-1AC46BD9FC6C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9B4BF-1AFD-4D0E-BA1F-A1EA90BC8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E3CC-8093-405A-914B-5BB690C008C9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C578-6B09-4AC6-94A6-12F09B8AA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F5A8-7E9D-4C25-9A79-45574BAAD8D1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0D8C-6538-461C-8484-33C4C6B0E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FAED2-CEC3-4225-B122-E2400EAF74B7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C0D97-8FD2-4CB5-B10F-808814BC1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4582E-D9BD-423B-A8AE-8EC58877767A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3093-88BD-400F-AD2D-CE74A05E6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65DB-FAB8-4842-8A90-FD4F83B2C305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74A8-8716-4DC2-9BCD-C1AE38FEB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AEDE9-AAF2-43E9-A055-13FB8673C0FB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AF667-8127-45BF-8DFF-E5ED1118E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F8BD0-F09C-4D9F-B483-203A7D1E641E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9899-8EFE-487B-9691-FB9638735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DA4B3-47FA-4255-97FE-2546E791CCA1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6CFEA-7FC4-44BB-9E20-C9C0C7B73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4351-EF52-4CEF-BDE0-8EE2C449473C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3D51E-1536-4B8A-9B6E-43AB60806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7DF17-6293-413C-A531-DE0DC692BEAD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23F30-54D7-40CB-8580-0273A9852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5DDAB2-3CA2-4D32-B628-DA04EB2A20D3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A0FC29-32C1-46EE-919B-45562A7BA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30225" y="1365250"/>
            <a:ext cx="8308975" cy="1901825"/>
          </a:xfrm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284538"/>
            <a:ext cx="7853362" cy="1752600"/>
          </a:xfrm>
        </p:spPr>
        <p:txBody>
          <a:bodyPr/>
          <a:lstStyle/>
          <a:p>
            <a:pPr marR="0" algn="ctr"/>
            <a:r>
              <a:rPr lang="ru-RU" sz="2800" smtClean="0"/>
              <a:t>«Дифференциация строчных прописных букв «п-г» в словах и словосочетаниях»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3688" y="5805488"/>
            <a:ext cx="504031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Учитель-логопед Бокова Татьяна Николаевна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ГОУ СОШ №</a:t>
            </a:r>
            <a:r>
              <a:rPr lang="ru-RU" dirty="0">
                <a:latin typeface="+mj-lt"/>
              </a:rPr>
              <a:t>322  г. Санкт-Петербург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875" y="836613"/>
            <a:ext cx="4032250" cy="461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Исправьте ошибки в словах</a:t>
            </a:r>
            <a:endParaRPr lang="ru-RU" sz="24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088" y="1916113"/>
            <a:ext cx="3603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г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011238" y="1916113"/>
            <a:ext cx="1616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опугай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088" y="3070225"/>
            <a:ext cx="360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г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992188" y="3070225"/>
            <a:ext cx="1616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тенцы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4221163"/>
            <a:ext cx="360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п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1065213" y="4221163"/>
            <a:ext cx="1439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усыня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7900" y="1844675"/>
            <a:ext cx="360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г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87900" y="2997200"/>
            <a:ext cx="360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г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87900" y="4221163"/>
            <a:ext cx="360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г</a:t>
            </a:r>
          </a:p>
        </p:txBody>
      </p:sp>
      <p:sp>
        <p:nvSpPr>
          <p:cNvPr id="22539" name="TextBox 11"/>
          <p:cNvSpPr txBox="1">
            <a:spLocks noChangeArrowheads="1"/>
          </p:cNvSpPr>
          <p:nvPr/>
        </p:nvSpPr>
        <p:spPr bwMode="auto">
          <a:xfrm>
            <a:off x="4992688" y="1844675"/>
            <a:ext cx="21605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ушистые</a:t>
            </a:r>
          </a:p>
        </p:txBody>
      </p:sp>
      <p:sp>
        <p:nvSpPr>
          <p:cNvPr id="22540" name="TextBox 12"/>
          <p:cNvSpPr txBox="1">
            <a:spLocks noChangeArrowheads="1"/>
          </p:cNvSpPr>
          <p:nvPr/>
        </p:nvSpPr>
        <p:spPr bwMode="auto">
          <a:xfrm>
            <a:off x="4972050" y="2997200"/>
            <a:ext cx="2087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роворная</a:t>
            </a:r>
          </a:p>
        </p:txBody>
      </p:sp>
      <p:sp>
        <p:nvSpPr>
          <p:cNvPr id="22541" name="TextBox 13"/>
          <p:cNvSpPr txBox="1">
            <a:spLocks noChangeArrowheads="1"/>
          </p:cNvSpPr>
          <p:nvPr/>
        </p:nvSpPr>
        <p:spPr bwMode="auto">
          <a:xfrm>
            <a:off x="4983163" y="4221163"/>
            <a:ext cx="1800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ёстрый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55650" y="1916113"/>
            <a:ext cx="360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55650" y="3068638"/>
            <a:ext cx="360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725988" y="1849438"/>
            <a:ext cx="360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25988" y="2990850"/>
            <a:ext cx="360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37100" y="4213225"/>
            <a:ext cx="360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58838" y="4213225"/>
            <a:ext cx="360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FF0000"/>
                </a:solidFill>
                <a:latin typeface="Constantia" pitchFamily="18" charset="0"/>
              </a:rPr>
              <a:t>г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/>
      <p:bldP spid="11" grpId="0"/>
      <p:bldP spid="15" grpId="0"/>
      <p:bldP spid="16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050" y="836613"/>
            <a:ext cx="5329238" cy="461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Составьте словосочетания по схемам</a:t>
            </a:r>
            <a:endParaRPr lang="ru-RU" sz="2400" dirty="0"/>
          </a:p>
        </p:txBody>
      </p:sp>
      <p:sp>
        <p:nvSpPr>
          <p:cNvPr id="23554" name="Freeform 2"/>
          <p:cNvSpPr>
            <a:spLocks/>
          </p:cNvSpPr>
          <p:nvPr/>
        </p:nvSpPr>
        <p:spPr bwMode="auto">
          <a:xfrm>
            <a:off x="900113" y="2565400"/>
            <a:ext cx="1504950" cy="157163"/>
          </a:xfrm>
          <a:custGeom>
            <a:avLst/>
            <a:gdLst>
              <a:gd name="T0" fmla="*/ 0 w 1500"/>
              <a:gd name="T1" fmla="*/ 457 h 457"/>
              <a:gd name="T2" fmla="*/ 255 w 1500"/>
              <a:gd name="T3" fmla="*/ 0 h 457"/>
              <a:gd name="T4" fmla="*/ 420 w 1500"/>
              <a:gd name="T5" fmla="*/ 457 h 457"/>
              <a:gd name="T6" fmla="*/ 660 w 1500"/>
              <a:gd name="T7" fmla="*/ 0 h 457"/>
              <a:gd name="T8" fmla="*/ 840 w 1500"/>
              <a:gd name="T9" fmla="*/ 457 h 457"/>
              <a:gd name="T10" fmla="*/ 1065 w 1500"/>
              <a:gd name="T11" fmla="*/ 0 h 457"/>
              <a:gd name="T12" fmla="*/ 1260 w 1500"/>
              <a:gd name="T13" fmla="*/ 457 h 457"/>
              <a:gd name="T14" fmla="*/ 1500 w 1500"/>
              <a:gd name="T15" fmla="*/ 0 h 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00"/>
              <a:gd name="T25" fmla="*/ 0 h 457"/>
              <a:gd name="T26" fmla="*/ 1500 w 1500"/>
              <a:gd name="T27" fmla="*/ 457 h 4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00" h="457">
                <a:moveTo>
                  <a:pt x="0" y="457"/>
                </a:moveTo>
                <a:cubicBezTo>
                  <a:pt x="92" y="228"/>
                  <a:pt x="185" y="0"/>
                  <a:pt x="255" y="0"/>
                </a:cubicBezTo>
                <a:cubicBezTo>
                  <a:pt x="325" y="0"/>
                  <a:pt x="353" y="457"/>
                  <a:pt x="420" y="457"/>
                </a:cubicBezTo>
                <a:cubicBezTo>
                  <a:pt x="487" y="457"/>
                  <a:pt x="590" y="0"/>
                  <a:pt x="660" y="0"/>
                </a:cubicBezTo>
                <a:cubicBezTo>
                  <a:pt x="730" y="0"/>
                  <a:pt x="773" y="457"/>
                  <a:pt x="840" y="457"/>
                </a:cubicBezTo>
                <a:cubicBezTo>
                  <a:pt x="907" y="457"/>
                  <a:pt x="995" y="0"/>
                  <a:pt x="1065" y="0"/>
                </a:cubicBezTo>
                <a:cubicBezTo>
                  <a:pt x="1135" y="0"/>
                  <a:pt x="1188" y="457"/>
                  <a:pt x="1260" y="457"/>
                </a:cubicBezTo>
                <a:cubicBezTo>
                  <a:pt x="1332" y="457"/>
                  <a:pt x="1460" y="76"/>
                  <a:pt x="1500" y="0"/>
                </a:cubicBezTo>
              </a:path>
            </a:pathLst>
          </a:custGeom>
          <a:noFill/>
          <a:ln w="28575" cap="rnd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62488" y="2636838"/>
            <a:ext cx="17287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755650" y="2205038"/>
            <a:ext cx="1944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Прилагательное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2771775" y="1916113"/>
            <a:ext cx="1871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(</a:t>
            </a:r>
            <a:r>
              <a:rPr lang="ru-RU">
                <a:solidFill>
                  <a:srgbClr val="00B050"/>
                </a:solidFill>
                <a:latin typeface="Constantia" pitchFamily="18" charset="0"/>
              </a:rPr>
              <a:t>какие?</a:t>
            </a:r>
            <a:r>
              <a:rPr lang="ru-RU">
                <a:latin typeface="Constantia" pitchFamily="18" charset="0"/>
              </a:rPr>
              <a:t>)     </a:t>
            </a:r>
            <a:r>
              <a:rPr lang="ru-RU" sz="4000">
                <a:latin typeface="Constantia" pitchFamily="18" charset="0"/>
              </a:rPr>
              <a:t>+</a:t>
            </a:r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4500563" y="2205038"/>
            <a:ext cx="3455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Существительное     (</a:t>
            </a:r>
            <a:r>
              <a:rPr lang="ru-RU">
                <a:solidFill>
                  <a:srgbClr val="FF0000"/>
                </a:solidFill>
                <a:latin typeface="Constantia" pitchFamily="18" charset="0"/>
              </a:rPr>
              <a:t>кто?</a:t>
            </a:r>
            <a:r>
              <a:rPr lang="ru-RU">
                <a:latin typeface="Constantia" pitchFamily="18" charset="0"/>
              </a:rPr>
              <a:t>)</a:t>
            </a:r>
          </a:p>
        </p:txBody>
      </p:sp>
      <p:sp>
        <p:nvSpPr>
          <p:cNvPr id="23559" name="TextBox 10"/>
          <p:cNvSpPr txBox="1">
            <a:spLocks noChangeArrowheads="1"/>
          </p:cNvSpPr>
          <p:nvPr/>
        </p:nvSpPr>
        <p:spPr bwMode="auto">
          <a:xfrm>
            <a:off x="4572000" y="3644900"/>
            <a:ext cx="3455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Существительное     (</a:t>
            </a:r>
            <a:r>
              <a:rPr lang="ru-RU">
                <a:solidFill>
                  <a:srgbClr val="FF0000"/>
                </a:solidFill>
                <a:latin typeface="Constantia" pitchFamily="18" charset="0"/>
              </a:rPr>
              <a:t>кто?</a:t>
            </a:r>
            <a:r>
              <a:rPr lang="ru-RU">
                <a:latin typeface="Constantia" pitchFamily="18" charset="0"/>
              </a:rPr>
              <a:t>)</a:t>
            </a:r>
          </a:p>
        </p:txBody>
      </p: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4572000" y="5013325"/>
            <a:ext cx="3455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Существительное     (</a:t>
            </a:r>
            <a:r>
              <a:rPr lang="ru-RU">
                <a:solidFill>
                  <a:srgbClr val="FF0000"/>
                </a:solidFill>
                <a:latin typeface="Constantia" pitchFamily="18" charset="0"/>
              </a:rPr>
              <a:t>кто?</a:t>
            </a:r>
            <a:r>
              <a:rPr lang="ru-RU">
                <a:latin typeface="Constantia" pitchFamily="18" charset="0"/>
              </a:rPr>
              <a:t>)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716463" y="5445125"/>
            <a:ext cx="172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56150" y="4076700"/>
            <a:ext cx="17287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3" name="TextBox 14"/>
          <p:cNvSpPr txBox="1">
            <a:spLocks noChangeArrowheads="1"/>
          </p:cNvSpPr>
          <p:nvPr/>
        </p:nvSpPr>
        <p:spPr bwMode="auto">
          <a:xfrm>
            <a:off x="757238" y="3644900"/>
            <a:ext cx="194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Прилагательное</a:t>
            </a:r>
          </a:p>
        </p:txBody>
      </p:sp>
      <p:sp>
        <p:nvSpPr>
          <p:cNvPr id="23564" name="TextBox 15"/>
          <p:cNvSpPr txBox="1">
            <a:spLocks noChangeArrowheads="1"/>
          </p:cNvSpPr>
          <p:nvPr/>
        </p:nvSpPr>
        <p:spPr bwMode="auto">
          <a:xfrm>
            <a:off x="755650" y="5084763"/>
            <a:ext cx="1944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Прилагательное</a:t>
            </a:r>
          </a:p>
        </p:txBody>
      </p:sp>
      <p:sp>
        <p:nvSpPr>
          <p:cNvPr id="23565" name="TextBox 16"/>
          <p:cNvSpPr txBox="1">
            <a:spLocks noChangeArrowheads="1"/>
          </p:cNvSpPr>
          <p:nvPr/>
        </p:nvSpPr>
        <p:spPr bwMode="auto">
          <a:xfrm>
            <a:off x="2771775" y="3389313"/>
            <a:ext cx="1871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(</a:t>
            </a:r>
            <a:r>
              <a:rPr lang="ru-RU">
                <a:solidFill>
                  <a:srgbClr val="00B050"/>
                </a:solidFill>
                <a:latin typeface="Constantia" pitchFamily="18" charset="0"/>
              </a:rPr>
              <a:t>какой?</a:t>
            </a:r>
            <a:r>
              <a:rPr lang="ru-RU">
                <a:latin typeface="Constantia" pitchFamily="18" charset="0"/>
              </a:rPr>
              <a:t>)     </a:t>
            </a:r>
            <a:r>
              <a:rPr lang="ru-RU" sz="4000">
                <a:latin typeface="Constantia" pitchFamily="18" charset="0"/>
              </a:rPr>
              <a:t>+</a:t>
            </a:r>
          </a:p>
        </p:txBody>
      </p:sp>
      <p:sp>
        <p:nvSpPr>
          <p:cNvPr id="23566" name="TextBox 17"/>
          <p:cNvSpPr txBox="1">
            <a:spLocks noChangeArrowheads="1"/>
          </p:cNvSpPr>
          <p:nvPr/>
        </p:nvSpPr>
        <p:spPr bwMode="auto">
          <a:xfrm>
            <a:off x="2771775" y="4797425"/>
            <a:ext cx="1871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(</a:t>
            </a:r>
            <a:r>
              <a:rPr lang="ru-RU">
                <a:solidFill>
                  <a:srgbClr val="00B050"/>
                </a:solidFill>
                <a:latin typeface="Constantia" pitchFamily="18" charset="0"/>
              </a:rPr>
              <a:t>какая?</a:t>
            </a:r>
            <a:r>
              <a:rPr lang="ru-RU">
                <a:latin typeface="Constantia" pitchFamily="18" charset="0"/>
              </a:rPr>
              <a:t>)     </a:t>
            </a:r>
            <a:r>
              <a:rPr lang="ru-RU" sz="4000">
                <a:latin typeface="Constantia" pitchFamily="18" charset="0"/>
              </a:rPr>
              <a:t>+</a:t>
            </a:r>
          </a:p>
        </p:txBody>
      </p:sp>
      <p:sp>
        <p:nvSpPr>
          <p:cNvPr id="23567" name="Freeform 2"/>
          <p:cNvSpPr>
            <a:spLocks/>
          </p:cNvSpPr>
          <p:nvPr/>
        </p:nvSpPr>
        <p:spPr bwMode="auto">
          <a:xfrm>
            <a:off x="906463" y="4005263"/>
            <a:ext cx="1504950" cy="157162"/>
          </a:xfrm>
          <a:custGeom>
            <a:avLst/>
            <a:gdLst>
              <a:gd name="T0" fmla="*/ 0 w 1500"/>
              <a:gd name="T1" fmla="*/ 457 h 457"/>
              <a:gd name="T2" fmla="*/ 255 w 1500"/>
              <a:gd name="T3" fmla="*/ 0 h 457"/>
              <a:gd name="T4" fmla="*/ 420 w 1500"/>
              <a:gd name="T5" fmla="*/ 457 h 457"/>
              <a:gd name="T6" fmla="*/ 660 w 1500"/>
              <a:gd name="T7" fmla="*/ 0 h 457"/>
              <a:gd name="T8" fmla="*/ 840 w 1500"/>
              <a:gd name="T9" fmla="*/ 457 h 457"/>
              <a:gd name="T10" fmla="*/ 1065 w 1500"/>
              <a:gd name="T11" fmla="*/ 0 h 457"/>
              <a:gd name="T12" fmla="*/ 1260 w 1500"/>
              <a:gd name="T13" fmla="*/ 457 h 457"/>
              <a:gd name="T14" fmla="*/ 1500 w 1500"/>
              <a:gd name="T15" fmla="*/ 0 h 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00"/>
              <a:gd name="T25" fmla="*/ 0 h 457"/>
              <a:gd name="T26" fmla="*/ 1500 w 1500"/>
              <a:gd name="T27" fmla="*/ 457 h 4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00" h="457">
                <a:moveTo>
                  <a:pt x="0" y="457"/>
                </a:moveTo>
                <a:cubicBezTo>
                  <a:pt x="92" y="228"/>
                  <a:pt x="185" y="0"/>
                  <a:pt x="255" y="0"/>
                </a:cubicBezTo>
                <a:cubicBezTo>
                  <a:pt x="325" y="0"/>
                  <a:pt x="353" y="457"/>
                  <a:pt x="420" y="457"/>
                </a:cubicBezTo>
                <a:cubicBezTo>
                  <a:pt x="487" y="457"/>
                  <a:pt x="590" y="0"/>
                  <a:pt x="660" y="0"/>
                </a:cubicBezTo>
                <a:cubicBezTo>
                  <a:pt x="730" y="0"/>
                  <a:pt x="773" y="457"/>
                  <a:pt x="840" y="457"/>
                </a:cubicBezTo>
                <a:cubicBezTo>
                  <a:pt x="907" y="457"/>
                  <a:pt x="995" y="0"/>
                  <a:pt x="1065" y="0"/>
                </a:cubicBezTo>
                <a:cubicBezTo>
                  <a:pt x="1135" y="0"/>
                  <a:pt x="1188" y="457"/>
                  <a:pt x="1260" y="457"/>
                </a:cubicBezTo>
                <a:cubicBezTo>
                  <a:pt x="1332" y="457"/>
                  <a:pt x="1460" y="76"/>
                  <a:pt x="1500" y="0"/>
                </a:cubicBezTo>
              </a:path>
            </a:pathLst>
          </a:custGeom>
          <a:noFill/>
          <a:ln w="28575" cap="rnd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Freeform 2"/>
          <p:cNvSpPr>
            <a:spLocks/>
          </p:cNvSpPr>
          <p:nvPr/>
        </p:nvSpPr>
        <p:spPr bwMode="auto">
          <a:xfrm>
            <a:off x="900113" y="5445125"/>
            <a:ext cx="1504950" cy="157163"/>
          </a:xfrm>
          <a:custGeom>
            <a:avLst/>
            <a:gdLst>
              <a:gd name="T0" fmla="*/ 0 w 1500"/>
              <a:gd name="T1" fmla="*/ 457 h 457"/>
              <a:gd name="T2" fmla="*/ 255 w 1500"/>
              <a:gd name="T3" fmla="*/ 0 h 457"/>
              <a:gd name="T4" fmla="*/ 420 w 1500"/>
              <a:gd name="T5" fmla="*/ 457 h 457"/>
              <a:gd name="T6" fmla="*/ 660 w 1500"/>
              <a:gd name="T7" fmla="*/ 0 h 457"/>
              <a:gd name="T8" fmla="*/ 840 w 1500"/>
              <a:gd name="T9" fmla="*/ 457 h 457"/>
              <a:gd name="T10" fmla="*/ 1065 w 1500"/>
              <a:gd name="T11" fmla="*/ 0 h 457"/>
              <a:gd name="T12" fmla="*/ 1260 w 1500"/>
              <a:gd name="T13" fmla="*/ 457 h 457"/>
              <a:gd name="T14" fmla="*/ 1500 w 1500"/>
              <a:gd name="T15" fmla="*/ 0 h 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00"/>
              <a:gd name="T25" fmla="*/ 0 h 457"/>
              <a:gd name="T26" fmla="*/ 1500 w 1500"/>
              <a:gd name="T27" fmla="*/ 457 h 4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00" h="457">
                <a:moveTo>
                  <a:pt x="0" y="457"/>
                </a:moveTo>
                <a:cubicBezTo>
                  <a:pt x="92" y="228"/>
                  <a:pt x="185" y="0"/>
                  <a:pt x="255" y="0"/>
                </a:cubicBezTo>
                <a:cubicBezTo>
                  <a:pt x="325" y="0"/>
                  <a:pt x="353" y="457"/>
                  <a:pt x="420" y="457"/>
                </a:cubicBezTo>
                <a:cubicBezTo>
                  <a:pt x="487" y="457"/>
                  <a:pt x="590" y="0"/>
                  <a:pt x="660" y="0"/>
                </a:cubicBezTo>
                <a:cubicBezTo>
                  <a:pt x="730" y="0"/>
                  <a:pt x="773" y="457"/>
                  <a:pt x="840" y="457"/>
                </a:cubicBezTo>
                <a:cubicBezTo>
                  <a:pt x="907" y="457"/>
                  <a:pt x="995" y="0"/>
                  <a:pt x="1065" y="0"/>
                </a:cubicBezTo>
                <a:cubicBezTo>
                  <a:pt x="1135" y="0"/>
                  <a:pt x="1188" y="457"/>
                  <a:pt x="1260" y="457"/>
                </a:cubicBezTo>
                <a:cubicBezTo>
                  <a:pt x="1332" y="457"/>
                  <a:pt x="1460" y="76"/>
                  <a:pt x="1500" y="0"/>
                </a:cubicBezTo>
              </a:path>
            </a:pathLst>
          </a:custGeom>
          <a:noFill/>
          <a:ln w="28575" cap="rnd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63938" y="6165850"/>
            <a:ext cx="1655762" cy="54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hlinkClick r:id="rId2" action="ppaction://hlinksldjump"/>
              </a:rPr>
              <a:t>Проверь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938" y="765175"/>
            <a:ext cx="2016125" cy="5222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Проверяем</a:t>
            </a:r>
            <a:endParaRPr lang="ru-RU" sz="2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79613" y="1844675"/>
            <a:ext cx="4392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00B050"/>
                </a:solidFill>
                <a:latin typeface="Constantia" pitchFamily="18" charset="0"/>
              </a:rPr>
              <a:t>пушистые</a:t>
            </a:r>
            <a:r>
              <a:rPr lang="ru-RU" sz="3200" i="1">
                <a:latin typeface="Constantia" pitchFamily="18" charset="0"/>
              </a:rPr>
              <a:t>       </a:t>
            </a:r>
            <a:r>
              <a:rPr lang="ru-RU" sz="3200" i="1">
                <a:solidFill>
                  <a:srgbClr val="FF0000"/>
                </a:solidFill>
                <a:latin typeface="Constantia" pitchFamily="18" charset="0"/>
              </a:rPr>
              <a:t>птенцы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613" y="3213100"/>
            <a:ext cx="4608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00B050"/>
                </a:solidFill>
                <a:latin typeface="Constantia" pitchFamily="18" charset="0"/>
              </a:rPr>
              <a:t>пёстрый</a:t>
            </a:r>
            <a:r>
              <a:rPr lang="ru-RU" sz="3200" i="1">
                <a:latin typeface="Constantia" pitchFamily="18" charset="0"/>
              </a:rPr>
              <a:t>        </a:t>
            </a:r>
            <a:r>
              <a:rPr lang="ru-RU" sz="3200" i="1">
                <a:solidFill>
                  <a:srgbClr val="FF0000"/>
                </a:solidFill>
                <a:latin typeface="Constantia" pitchFamily="18" charset="0"/>
              </a:rPr>
              <a:t>попугай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79613" y="4572000"/>
            <a:ext cx="43211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00B050"/>
                </a:solidFill>
                <a:latin typeface="Constantia" pitchFamily="18" charset="0"/>
              </a:rPr>
              <a:t>проворная</a:t>
            </a:r>
            <a:r>
              <a:rPr lang="ru-RU" sz="3200" i="1">
                <a:latin typeface="Constantia" pitchFamily="18" charset="0"/>
              </a:rPr>
              <a:t>      </a:t>
            </a:r>
            <a:r>
              <a:rPr lang="ru-RU" sz="3200" i="1">
                <a:solidFill>
                  <a:srgbClr val="FF0000"/>
                </a:solidFill>
                <a:latin typeface="Constantia" pitchFamily="18" charset="0"/>
              </a:rPr>
              <a:t>гусыня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4284663" y="6308725"/>
            <a:ext cx="503237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013" y="765175"/>
            <a:ext cx="7416800" cy="461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Вставьте пропущенные буквы </a:t>
            </a:r>
            <a:r>
              <a:rPr lang="ru-RU" sz="2400" i="1" dirty="0"/>
              <a:t>г –</a:t>
            </a:r>
            <a:r>
              <a:rPr lang="ru-RU" sz="2400" i="1" dirty="0" err="1"/>
              <a:t>п</a:t>
            </a:r>
            <a:r>
              <a:rPr lang="ru-RU" sz="2400" i="1" dirty="0"/>
              <a:t> </a:t>
            </a:r>
            <a:r>
              <a:rPr lang="ru-RU" sz="2400" dirty="0"/>
              <a:t>в словосочетания</a:t>
            </a:r>
            <a:endParaRPr lang="ru-RU" sz="2400" dirty="0"/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3059113" y="1484313"/>
            <a:ext cx="3673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Constantia" pitchFamily="18" charset="0"/>
              </a:rPr>
              <a:t>чёрные      </a:t>
            </a:r>
            <a:r>
              <a:rPr lang="ru-RU" sz="3600" i="1">
                <a:latin typeface="Constantia" pitchFamily="18" charset="0"/>
              </a:rPr>
              <a:t>.</a:t>
            </a:r>
            <a:r>
              <a:rPr lang="ru-RU" sz="2800" i="1">
                <a:latin typeface="Constantia" pitchFamily="18" charset="0"/>
              </a:rPr>
              <a:t>роталины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2987675" y="4797425"/>
            <a:ext cx="3097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.</a:t>
            </a:r>
            <a:r>
              <a:rPr lang="ru-RU" sz="2800" i="1">
                <a:latin typeface="Constantia" pitchFamily="18" charset="0"/>
              </a:rPr>
              <a:t>лубокие       моря      </a:t>
            </a: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3059113" y="2276475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Constantia" pitchFamily="18" charset="0"/>
              </a:rPr>
              <a:t>весёлые      </a:t>
            </a:r>
            <a:r>
              <a:rPr lang="ru-RU" sz="3600" i="1">
                <a:latin typeface="Constantia" pitchFamily="18" charset="0"/>
              </a:rPr>
              <a:t>.</a:t>
            </a:r>
            <a:r>
              <a:rPr lang="ru-RU" sz="2800" i="1">
                <a:latin typeface="Constantia" pitchFamily="18" charset="0"/>
              </a:rPr>
              <a:t>рачи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987675" y="3068638"/>
            <a:ext cx="3600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Constantia" pitchFamily="18" charset="0"/>
              </a:rPr>
              <a:t>.</a:t>
            </a:r>
            <a:r>
              <a:rPr lang="ru-RU" sz="2800" i="1">
                <a:latin typeface="Constantia" pitchFamily="18" charset="0"/>
              </a:rPr>
              <a:t>роворные       </a:t>
            </a:r>
            <a:r>
              <a:rPr lang="ru-RU" sz="3600" i="1">
                <a:latin typeface="Constantia" pitchFamily="18" charset="0"/>
              </a:rPr>
              <a:t>.</a:t>
            </a:r>
            <a:r>
              <a:rPr lang="ru-RU" sz="2800" i="1">
                <a:latin typeface="Constantia" pitchFamily="18" charset="0"/>
              </a:rPr>
              <a:t>тицы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2987675" y="3933825"/>
            <a:ext cx="3097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Constantia" pitchFamily="18" charset="0"/>
              </a:rPr>
              <a:t>о </a:t>
            </a:r>
            <a:r>
              <a:rPr lang="ru-RU" sz="3600" i="1">
                <a:latin typeface="Constantia" pitchFamily="18" charset="0"/>
              </a:rPr>
              <a:t>.</a:t>
            </a:r>
            <a:r>
              <a:rPr lang="ru-RU" sz="2800" i="1">
                <a:latin typeface="Constantia" pitchFamily="18" charset="0"/>
              </a:rPr>
              <a:t>асный       </a:t>
            </a:r>
            <a:r>
              <a:rPr lang="ru-RU" sz="3600" i="1">
                <a:latin typeface="Constantia" pitchFamily="18" charset="0"/>
              </a:rPr>
              <a:t>.</a:t>
            </a:r>
            <a:r>
              <a:rPr lang="ru-RU" sz="2800" i="1">
                <a:latin typeface="Constantia" pitchFamily="18" charset="0"/>
              </a:rPr>
              <a:t>уть</a:t>
            </a: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2916238" y="5732463"/>
            <a:ext cx="2951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Constantia" pitchFamily="18" charset="0"/>
              </a:rPr>
              <a:t>высокие       </a:t>
            </a:r>
            <a:r>
              <a:rPr lang="ru-RU" sz="3600" i="1">
                <a:latin typeface="Constantia" pitchFamily="18" charset="0"/>
              </a:rPr>
              <a:t>.</a:t>
            </a:r>
            <a:r>
              <a:rPr lang="ru-RU" sz="2800" i="1">
                <a:latin typeface="Constantia" pitchFamily="18" charset="0"/>
              </a:rPr>
              <a:t>оры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83150" y="40338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63888" y="4025900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37150" y="3162300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08300" y="3162300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22800" y="1577975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onstantia" pitchFamily="18" charset="0"/>
              </a:rPr>
              <a:t>п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59100" y="4891088"/>
            <a:ext cx="358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onstantia" pitchFamily="18" charset="0"/>
              </a:rPr>
              <a:t>г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67263" y="2370138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onstantia" pitchFamily="18" charset="0"/>
              </a:rPr>
              <a:t>г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91075" y="5834063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onstantia" pitchFamily="18" charset="0"/>
              </a:rPr>
              <a:t>г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938" y="765175"/>
            <a:ext cx="2016125" cy="5222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Проверяем</a:t>
            </a:r>
            <a:endParaRPr lang="ru-RU" sz="2800" dirty="0"/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971550" y="1897063"/>
            <a:ext cx="6192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Первыми прилетают </a:t>
            </a:r>
            <a:r>
              <a:rPr lang="ru-RU" sz="2800">
                <a:solidFill>
                  <a:srgbClr val="00B050"/>
                </a:solidFill>
                <a:latin typeface="Constantia" pitchFamily="18" charset="0"/>
              </a:rPr>
              <a:t>весёлые</a:t>
            </a:r>
            <a:r>
              <a:rPr lang="ru-RU" sz="2800">
                <a:latin typeface="Constantia" pitchFamily="18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Constantia" pitchFamily="18" charset="0"/>
              </a:rPr>
              <a:t>грачи</a:t>
            </a:r>
            <a:r>
              <a:rPr lang="ru-RU" sz="2800">
                <a:latin typeface="Constantia" pitchFamily="18" charset="0"/>
              </a:rPr>
              <a:t>.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971550" y="3121025"/>
            <a:ext cx="6624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Они долго собирались в </a:t>
            </a:r>
            <a:r>
              <a:rPr lang="ru-RU" sz="2800">
                <a:solidFill>
                  <a:srgbClr val="00B050"/>
                </a:solidFill>
                <a:latin typeface="Constantia" pitchFamily="18" charset="0"/>
              </a:rPr>
              <a:t>опасный</a:t>
            </a:r>
            <a:r>
              <a:rPr lang="ru-RU" sz="2800">
                <a:latin typeface="Constantia" pitchFamily="18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Constantia" pitchFamily="18" charset="0"/>
              </a:rPr>
              <a:t>путь</a:t>
            </a:r>
            <a:r>
              <a:rPr lang="ru-RU" sz="2800">
                <a:latin typeface="Constantia" pitchFamily="18" charset="0"/>
              </a:rPr>
              <a:t>.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971550" y="4346575"/>
            <a:ext cx="7921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Птицы летели через </a:t>
            </a:r>
            <a:r>
              <a:rPr lang="ru-RU" sz="2800">
                <a:solidFill>
                  <a:srgbClr val="00B050"/>
                </a:solidFill>
                <a:latin typeface="Constantia" pitchFamily="18" charset="0"/>
              </a:rPr>
              <a:t>высокие</a:t>
            </a:r>
            <a:r>
              <a:rPr lang="ru-RU" sz="2800">
                <a:latin typeface="Constantia" pitchFamily="18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Constantia" pitchFamily="18" charset="0"/>
              </a:rPr>
              <a:t>горы</a:t>
            </a:r>
            <a:r>
              <a:rPr lang="ru-RU" sz="2800">
                <a:latin typeface="Constantia" pitchFamily="18" charset="0"/>
              </a:rPr>
              <a:t> и </a:t>
            </a:r>
            <a:r>
              <a:rPr lang="ru-RU" sz="2800">
                <a:solidFill>
                  <a:srgbClr val="00B050"/>
                </a:solidFill>
                <a:latin typeface="Constantia" pitchFamily="18" charset="0"/>
              </a:rPr>
              <a:t>глубокие</a:t>
            </a:r>
            <a:r>
              <a:rPr lang="ru-RU" sz="2800">
                <a:latin typeface="Constantia" pitchFamily="18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Constantia" pitchFamily="18" charset="0"/>
              </a:rPr>
              <a:t>моря</a:t>
            </a:r>
            <a:r>
              <a:rPr lang="ru-RU" sz="280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843213" y="2636838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43213" y="3429000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00563" y="3429000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00563" y="4149725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43213" y="4149725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00563" y="4941888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43213" y="4941888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31913" y="981075"/>
            <a:ext cx="6408737" cy="400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Подбери к названию птицы соответствующую схему</a:t>
            </a:r>
            <a:endParaRPr lang="ru-RU" sz="2000" dirty="0"/>
          </a:p>
        </p:txBody>
      </p:sp>
      <p:sp>
        <p:nvSpPr>
          <p:cNvPr id="17" name="Диагональная полоса 16"/>
          <p:cNvSpPr/>
          <p:nvPr/>
        </p:nvSpPr>
        <p:spPr>
          <a:xfrm>
            <a:off x="3563938" y="2060575"/>
            <a:ext cx="144462" cy="288925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Диагональная полоса 17"/>
          <p:cNvSpPr/>
          <p:nvPr/>
        </p:nvSpPr>
        <p:spPr>
          <a:xfrm>
            <a:off x="3492500" y="4437063"/>
            <a:ext cx="142875" cy="287337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Диагональная полоса 18"/>
          <p:cNvSpPr/>
          <p:nvPr/>
        </p:nvSpPr>
        <p:spPr>
          <a:xfrm>
            <a:off x="5148263" y="3644900"/>
            <a:ext cx="144462" cy="288925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Диагональная полоса 19"/>
          <p:cNvSpPr/>
          <p:nvPr/>
        </p:nvSpPr>
        <p:spPr>
          <a:xfrm>
            <a:off x="3492500" y="2924175"/>
            <a:ext cx="142875" cy="288925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538" y="2303463"/>
            <a:ext cx="5746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1.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0125" y="3094038"/>
            <a:ext cx="5762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2</a:t>
            </a:r>
            <a:r>
              <a:rPr lang="ru-RU" sz="2800" dirty="0">
                <a:latin typeface="+mj-lt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60600" y="3822700"/>
            <a:ext cx="5762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3</a:t>
            </a:r>
            <a:r>
              <a:rPr lang="ru-RU" sz="2800" dirty="0">
                <a:latin typeface="+mj-lt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43138" y="4598988"/>
            <a:ext cx="57626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4</a:t>
            </a:r>
            <a:r>
              <a:rPr lang="ru-RU" sz="2800" dirty="0">
                <a:latin typeface="+mj-lt"/>
              </a:rPr>
              <a:t>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63938" y="6165850"/>
            <a:ext cx="158432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hlinkClick r:id="rId2" action="ppaction://hlinksldjump"/>
              </a:rPr>
              <a:t>Проверь</a:t>
            </a:r>
            <a:endParaRPr lang="ru-RU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755650" y="1773238"/>
            <a:ext cx="1223963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Диагональная полоса 2"/>
          <p:cNvSpPr/>
          <p:nvPr/>
        </p:nvSpPr>
        <p:spPr>
          <a:xfrm>
            <a:off x="1403350" y="1196975"/>
            <a:ext cx="144463" cy="287338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Рисунок 3" descr="гра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908050"/>
            <a:ext cx="16414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92950" y="1484313"/>
            <a:ext cx="935038" cy="461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Грач</a:t>
            </a:r>
            <a:endParaRPr lang="ru-RU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55650" y="3500438"/>
            <a:ext cx="1223963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95513" y="3500438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иагональная полоса 7"/>
          <p:cNvSpPr/>
          <p:nvPr/>
        </p:nvSpPr>
        <p:spPr>
          <a:xfrm>
            <a:off x="1403350" y="2924175"/>
            <a:ext cx="144463" cy="288925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Рисунок 8" descr="гуси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2781300"/>
            <a:ext cx="19431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цапля+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38925" y="2781300"/>
            <a:ext cx="18192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211638" y="4365625"/>
            <a:ext cx="1223962" cy="460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/>
              <a:t>Гу</a:t>
            </a:r>
            <a:r>
              <a:rPr lang="ru-RU" sz="2400" dirty="0"/>
              <a:t> – си</a:t>
            </a:r>
            <a:endParaRPr lang="ru-RU" sz="2400" dirty="0"/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4572000" y="4233863"/>
            <a:ext cx="114300" cy="274637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588" y="4365625"/>
            <a:ext cx="1511300" cy="460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Цап – ля</a:t>
            </a:r>
            <a:endParaRPr lang="ru-RU" sz="2400" dirty="0"/>
          </a:p>
        </p:txBody>
      </p:sp>
      <p:sp>
        <p:nvSpPr>
          <p:cNvPr id="14" name="Диагональная полоса 13"/>
          <p:cNvSpPr/>
          <p:nvPr/>
        </p:nvSpPr>
        <p:spPr>
          <a:xfrm>
            <a:off x="7143750" y="4232275"/>
            <a:ext cx="114300" cy="274638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55650" y="5949950"/>
            <a:ext cx="1223963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35200" y="5949950"/>
            <a:ext cx="122555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иагональная полоса 16"/>
          <p:cNvSpPr/>
          <p:nvPr/>
        </p:nvSpPr>
        <p:spPr>
          <a:xfrm>
            <a:off x="2843213" y="5445125"/>
            <a:ext cx="144462" cy="287338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Рисунок 17" descr="павлин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4300" y="5229225"/>
            <a:ext cx="208756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659563" y="5734050"/>
            <a:ext cx="1584325" cy="460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Пав – </a:t>
            </a:r>
            <a:r>
              <a:rPr lang="ru-RU" sz="2400" dirty="0" err="1"/>
              <a:t>лин</a:t>
            </a:r>
            <a:r>
              <a:rPr lang="ru-RU" sz="2400" dirty="0"/>
              <a:t> </a:t>
            </a:r>
            <a:endParaRPr lang="ru-RU" sz="2400" dirty="0"/>
          </a:p>
        </p:txBody>
      </p:sp>
      <p:sp>
        <p:nvSpPr>
          <p:cNvPr id="20" name="Диагональная полоса 19"/>
          <p:cNvSpPr/>
          <p:nvPr/>
        </p:nvSpPr>
        <p:spPr>
          <a:xfrm>
            <a:off x="7851775" y="5599113"/>
            <a:ext cx="115888" cy="276225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Управляющая кнопка: домой 21">
            <a:hlinkClick r:id="rId6" action="ppaction://hlinksldjump" highlightClick="1"/>
          </p:cNvPr>
          <p:cNvSpPr/>
          <p:nvPr/>
        </p:nvSpPr>
        <p:spPr>
          <a:xfrm>
            <a:off x="1785938" y="6570663"/>
            <a:ext cx="287337" cy="2873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979613" y="1916113"/>
            <a:ext cx="977900" cy="923925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84213" y="1916113"/>
            <a:ext cx="976312" cy="9239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76600" y="1916113"/>
            <a:ext cx="976313" cy="9239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67400" y="1916113"/>
            <a:ext cx="977900" cy="9239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513" y="765175"/>
            <a:ext cx="5113337" cy="461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Подберите к схеме название птицы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4572000" y="1916113"/>
            <a:ext cx="977900" cy="923925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Рисунок 10" descr="петух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3860800"/>
            <a:ext cx="230028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2" name="Рисунок 11" descr="44343382_grach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05263"/>
            <a:ext cx="28082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3" name="Рисунок 12" descr="slide0007_image01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3933825"/>
            <a:ext cx="2881312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843213" y="2636838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43213" y="3429000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00563" y="3429000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00563" y="4149725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43213" y="4149725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00563" y="4941888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43213" y="4941888"/>
            <a:ext cx="122396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08400" y="908050"/>
            <a:ext cx="2016125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Проверяем</a:t>
            </a:r>
            <a:endParaRPr lang="ru-RU" sz="2800" dirty="0"/>
          </a:p>
        </p:txBody>
      </p:sp>
      <p:sp>
        <p:nvSpPr>
          <p:cNvPr id="17" name="Диагональная полоса 16"/>
          <p:cNvSpPr/>
          <p:nvPr/>
        </p:nvSpPr>
        <p:spPr>
          <a:xfrm>
            <a:off x="3563938" y="2060575"/>
            <a:ext cx="144462" cy="288925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Диагональная полоса 17"/>
          <p:cNvSpPr/>
          <p:nvPr/>
        </p:nvSpPr>
        <p:spPr>
          <a:xfrm>
            <a:off x="3492500" y="4437063"/>
            <a:ext cx="142875" cy="287337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Диагональная полоса 18"/>
          <p:cNvSpPr/>
          <p:nvPr/>
        </p:nvSpPr>
        <p:spPr>
          <a:xfrm>
            <a:off x="5148263" y="3644900"/>
            <a:ext cx="144462" cy="288925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Диагональная полоса 19"/>
          <p:cNvSpPr/>
          <p:nvPr/>
        </p:nvSpPr>
        <p:spPr>
          <a:xfrm>
            <a:off x="3492500" y="2924175"/>
            <a:ext cx="142875" cy="288925"/>
          </a:xfrm>
          <a:prstGeom prst="diagStri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538" y="2303463"/>
            <a:ext cx="5746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1.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0125" y="3094038"/>
            <a:ext cx="5762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2</a:t>
            </a:r>
            <a:r>
              <a:rPr lang="ru-RU" sz="2800" dirty="0">
                <a:latin typeface="+mj-lt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60600" y="3822700"/>
            <a:ext cx="5762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3</a:t>
            </a:r>
            <a:r>
              <a:rPr lang="ru-RU" sz="2800" dirty="0">
                <a:latin typeface="+mj-lt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43138" y="4598988"/>
            <a:ext cx="57626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4</a:t>
            </a:r>
            <a:r>
              <a:rPr lang="ru-RU" sz="2800" dirty="0">
                <a:latin typeface="+mj-lt"/>
              </a:rPr>
              <a:t>.</a:t>
            </a:r>
          </a:p>
        </p:txBody>
      </p:sp>
      <p:sp>
        <p:nvSpPr>
          <p:cNvPr id="17425" name="TextBox 21"/>
          <p:cNvSpPr txBox="1">
            <a:spLocks noChangeArrowheads="1"/>
          </p:cNvSpPr>
          <p:nvPr/>
        </p:nvSpPr>
        <p:spPr bwMode="auto">
          <a:xfrm>
            <a:off x="2771775" y="2092325"/>
            <a:ext cx="360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onstantia" pitchFamily="18" charset="0"/>
              </a:rPr>
              <a:t>г</a:t>
            </a:r>
          </a:p>
        </p:txBody>
      </p:sp>
      <p:sp>
        <p:nvSpPr>
          <p:cNvPr id="17426" name="TextBox 22"/>
          <p:cNvSpPr txBox="1">
            <a:spLocks noChangeArrowheads="1"/>
          </p:cNvSpPr>
          <p:nvPr/>
        </p:nvSpPr>
        <p:spPr bwMode="auto">
          <a:xfrm>
            <a:off x="2771775" y="4405313"/>
            <a:ext cx="360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onstantia" pitchFamily="18" charset="0"/>
              </a:rPr>
              <a:t>г</a:t>
            </a:r>
          </a:p>
        </p:txBody>
      </p:sp>
      <p:sp>
        <p:nvSpPr>
          <p:cNvPr id="17427" name="TextBox 26"/>
          <p:cNvSpPr txBox="1">
            <a:spLocks noChangeArrowheads="1"/>
          </p:cNvSpPr>
          <p:nvPr/>
        </p:nvSpPr>
        <p:spPr bwMode="auto">
          <a:xfrm>
            <a:off x="2779713" y="3613150"/>
            <a:ext cx="360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onstantia" pitchFamily="18" charset="0"/>
              </a:rPr>
              <a:t>п</a:t>
            </a:r>
          </a:p>
        </p:txBody>
      </p:sp>
      <p:sp>
        <p:nvSpPr>
          <p:cNvPr id="17428" name="TextBox 27"/>
          <p:cNvSpPr txBox="1">
            <a:spLocks noChangeArrowheads="1"/>
          </p:cNvSpPr>
          <p:nvPr/>
        </p:nvSpPr>
        <p:spPr bwMode="auto">
          <a:xfrm>
            <a:off x="3686175" y="2884488"/>
            <a:ext cx="360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onstantia" pitchFamily="18" charset="0"/>
              </a:rPr>
              <a:t>п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8400" y="908050"/>
            <a:ext cx="2016125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Проверяем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132856"/>
            <a:ext cx="2592288" cy="364759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</a:rPr>
              <a:t>[г]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rgbClr val="0070C0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  <a:latin typeface="+mj-lt"/>
              </a:rPr>
              <a:t>сугробы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  <a:latin typeface="+mj-lt"/>
              </a:rPr>
              <a:t>грач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  <a:latin typeface="+mj-lt"/>
              </a:rPr>
              <a:t>снеговик</a:t>
            </a:r>
            <a:endParaRPr lang="ru-RU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/>
          </a:p>
        </p:txBody>
      </p:sp>
      <p:grpSp>
        <p:nvGrpSpPr>
          <p:cNvPr id="5" name="TextBox 4"/>
          <p:cNvGrpSpPr>
            <a:grpSpLocks/>
          </p:cNvGrpSpPr>
          <p:nvPr/>
        </p:nvGrpSpPr>
        <p:grpSpPr bwMode="auto">
          <a:xfrm>
            <a:off x="5053013" y="2097088"/>
            <a:ext cx="3335337" cy="3859212"/>
            <a:chOff x="3183" y="1321"/>
            <a:chExt cx="2101" cy="2431"/>
          </a:xfrm>
        </p:grpSpPr>
        <p:pic>
          <p:nvPicPr>
            <p:cNvPr id="18437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83" y="1321"/>
              <a:ext cx="2101" cy="2431"/>
            </a:xfrm>
            <a:prstGeom prst="rect">
              <a:avLst/>
            </a:prstGeom>
            <a:noFill/>
          </p:spPr>
        </p:pic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340" y="1441"/>
              <a:ext cx="1801" cy="2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>
                  <a:solidFill>
                    <a:srgbClr val="387026"/>
                  </a:solidFill>
                  <a:latin typeface="Constantia" pitchFamily="18" charset="0"/>
                </a:rPr>
                <a:t>[п]</a:t>
              </a:r>
            </a:p>
            <a:p>
              <a:r>
                <a:rPr lang="ru-RU" sz="3600" b="1" i="1">
                  <a:solidFill>
                    <a:srgbClr val="387026"/>
                  </a:solidFill>
                  <a:latin typeface="Calibri" pitchFamily="34" charset="0"/>
                </a:rPr>
                <a:t>птица</a:t>
              </a:r>
            </a:p>
            <a:p>
              <a:r>
                <a:rPr lang="ru-RU" sz="3600" b="1" i="1">
                  <a:solidFill>
                    <a:srgbClr val="387026"/>
                  </a:solidFill>
                  <a:latin typeface="Calibri" pitchFamily="34" charset="0"/>
                </a:rPr>
                <a:t>поляна</a:t>
              </a:r>
            </a:p>
            <a:p>
              <a:r>
                <a:rPr lang="ru-RU" sz="3600" b="1" i="1">
                  <a:solidFill>
                    <a:srgbClr val="387026"/>
                  </a:solidFill>
                  <a:latin typeface="Calibri" pitchFamily="34" charset="0"/>
                </a:rPr>
                <a:t>подснежник</a:t>
              </a:r>
            </a:p>
            <a:p>
              <a:r>
                <a:rPr lang="ru-RU" sz="3600" b="1" i="1">
                  <a:solidFill>
                    <a:srgbClr val="387026"/>
                  </a:solidFill>
                  <a:latin typeface="Calibri" pitchFamily="34" charset="0"/>
                </a:rPr>
                <a:t>пень</a:t>
              </a:r>
            </a:p>
            <a:p>
              <a:endParaRPr lang="ru-RU" sz="3600" b="1" i="1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ww_broda_net_ru_0009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692150"/>
            <a:ext cx="21050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6" name="Рисунок 5" descr="0_b4bf_d0a4ba79_X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692150"/>
            <a:ext cx="22002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7" name="Рисунок 6" descr="1271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4652963"/>
            <a:ext cx="19446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8" name="Рисунок 7" descr="38459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1413" y="692150"/>
            <a:ext cx="21494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9" name="Рисунок 8" descr="_G101696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2554288"/>
            <a:ext cx="2232025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0" name="Рисунок 9" descr="_1_~1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6463" y="4892675"/>
            <a:ext cx="21780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1" name="Рисунок 10" descr="4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19475" y="2565400"/>
            <a:ext cx="24907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2" name="Рисунок 11" descr="25019962_f3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43663" y="2565400"/>
            <a:ext cx="23066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grpSp>
        <p:nvGrpSpPr>
          <p:cNvPr id="13" name="TextBox 12"/>
          <p:cNvGrpSpPr>
            <a:grpSpLocks/>
          </p:cNvGrpSpPr>
          <p:nvPr/>
        </p:nvGrpSpPr>
        <p:grpSpPr bwMode="auto">
          <a:xfrm>
            <a:off x="3127375" y="-42863"/>
            <a:ext cx="2803525" cy="646113"/>
            <a:chOff x="1970" y="-27"/>
            <a:chExt cx="1766" cy="407"/>
          </a:xfrm>
        </p:grpSpPr>
        <p:pic>
          <p:nvPicPr>
            <p:cNvPr id="19465" name="TextBox 12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970" y="-27"/>
              <a:ext cx="1766" cy="407"/>
            </a:xfrm>
            <a:prstGeom prst="rect">
              <a:avLst/>
            </a:prstGeom>
            <a:noFill/>
          </p:spPr>
        </p:pic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2069" y="20"/>
              <a:ext cx="15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  <a:latin typeface="Constantia" pitchFamily="18" charset="0"/>
                </a:rPr>
                <a:t>Признаки весны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938" y="765175"/>
            <a:ext cx="2016125" cy="5222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Проверяем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132856"/>
            <a:ext cx="2592288" cy="364759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</a:rPr>
              <a:t>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rgbClr val="0070C0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  <a:latin typeface="+mj-lt"/>
              </a:rPr>
              <a:t>луг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  <a:latin typeface="+mj-lt"/>
              </a:rPr>
              <a:t>гул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  <a:latin typeface="+mj-lt"/>
              </a:rPr>
              <a:t>гриб</a:t>
            </a:r>
            <a:endParaRPr lang="ru-RU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/>
          </a:p>
        </p:txBody>
      </p:sp>
      <p:grpSp>
        <p:nvGrpSpPr>
          <p:cNvPr id="4" name="TextBox 3"/>
          <p:cNvGrpSpPr>
            <a:grpSpLocks/>
          </p:cNvGrpSpPr>
          <p:nvPr/>
        </p:nvGrpSpPr>
        <p:grpSpPr bwMode="auto">
          <a:xfrm>
            <a:off x="5029200" y="2097088"/>
            <a:ext cx="2925763" cy="3827462"/>
            <a:chOff x="3168" y="1321"/>
            <a:chExt cx="1843" cy="2411"/>
          </a:xfrm>
        </p:grpSpPr>
        <p:pic>
          <p:nvPicPr>
            <p:cNvPr id="20485" name="TextBox 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68" y="1321"/>
              <a:ext cx="1843" cy="2411"/>
            </a:xfrm>
            <a:prstGeom prst="rect">
              <a:avLst/>
            </a:prstGeom>
            <a:noFill/>
          </p:spPr>
        </p:pic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3327" y="1428"/>
              <a:ext cx="1555" cy="2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>
                  <a:solidFill>
                    <a:srgbClr val="387026"/>
                  </a:solidFill>
                  <a:latin typeface="Constantia" pitchFamily="18" charset="0"/>
                </a:rPr>
                <a:t>п</a:t>
              </a:r>
            </a:p>
            <a:p>
              <a:r>
                <a:rPr lang="ru-RU" sz="3600" b="1" i="1">
                  <a:solidFill>
                    <a:srgbClr val="387026"/>
                  </a:solidFill>
                  <a:latin typeface="Calibri" pitchFamily="34" charset="0"/>
                </a:rPr>
                <a:t>поле</a:t>
              </a:r>
            </a:p>
            <a:p>
              <a:r>
                <a:rPr lang="ru-RU" sz="3600" b="1" i="1">
                  <a:solidFill>
                    <a:srgbClr val="387026"/>
                  </a:solidFill>
                  <a:latin typeface="Calibri" pitchFamily="34" charset="0"/>
                </a:rPr>
                <a:t>пол</a:t>
              </a:r>
            </a:p>
            <a:p>
              <a:r>
                <a:rPr lang="ru-RU" sz="3600" b="1" i="1">
                  <a:solidFill>
                    <a:srgbClr val="387026"/>
                  </a:solidFill>
                  <a:latin typeface="Calibri" pitchFamily="34" charset="0"/>
                </a:rPr>
                <a:t>паук</a:t>
              </a:r>
            </a:p>
            <a:p>
              <a:r>
                <a:rPr lang="ru-RU" sz="3600" b="1" i="1">
                  <a:solidFill>
                    <a:srgbClr val="387026"/>
                  </a:solidFill>
                  <a:latin typeface="Calibri" pitchFamily="34" charset="0"/>
                </a:rPr>
                <a:t>липа</a:t>
              </a:r>
            </a:p>
            <a:p>
              <a:r>
                <a:rPr lang="ru-RU" sz="3600" b="1" i="1">
                  <a:solidFill>
                    <a:srgbClr val="387026"/>
                  </a:solidFill>
                  <a:latin typeface="Calibri" pitchFamily="34" charset="0"/>
                </a:rPr>
                <a:t>пил</a:t>
              </a:r>
              <a:endParaRPr lang="ru-RU" sz="3600" b="1" i="1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0338" y="765175"/>
            <a:ext cx="3887787" cy="461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Составьте слово из слогов</a:t>
            </a:r>
            <a:endParaRPr lang="ru-RU" sz="2400" dirty="0"/>
          </a:p>
        </p:txBody>
      </p:sp>
      <p:sp>
        <p:nvSpPr>
          <p:cNvPr id="3" name="Овал 2"/>
          <p:cNvSpPr/>
          <p:nvPr/>
        </p:nvSpPr>
        <p:spPr>
          <a:xfrm>
            <a:off x="34925" y="1557338"/>
            <a:ext cx="977900" cy="922337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го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39975" y="1557338"/>
            <a:ext cx="977900" cy="922337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гу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101013" y="1557338"/>
            <a:ext cx="976312" cy="922337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948488" y="1557338"/>
            <a:ext cx="977900" cy="922337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пу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87450" y="1557338"/>
            <a:ext cx="977900" cy="922337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по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475" y="1557338"/>
            <a:ext cx="977900" cy="922337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пу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24525" y="1557338"/>
            <a:ext cx="976313" cy="922337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го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72000" y="1557338"/>
            <a:ext cx="977900" cy="922337"/>
          </a:xfrm>
          <a:prstGeom prst="ellipse">
            <a:avLst/>
          </a:prstGeom>
          <a:solidFill>
            <a:srgbClr val="FF3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гу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6675" y="5661025"/>
            <a:ext cx="976313" cy="9223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род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450" y="5661025"/>
            <a:ext cx="977900" cy="9223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</a:rPr>
              <a:t>ма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298700" y="5661025"/>
            <a:ext cx="977900" cy="9223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ни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451225" y="5661025"/>
            <a:ext cx="976313" cy="9223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</a:rPr>
              <a:t>ле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675188" y="5661025"/>
            <a:ext cx="976312" cy="9223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</a:rPr>
              <a:t>ры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826125" y="5661025"/>
            <a:ext cx="977900" cy="9223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ля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978650" y="5661025"/>
            <a:ext cx="977900" cy="9223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си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101013" y="5661025"/>
            <a:ext cx="976312" cy="9223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бы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C 0.00104 -0.00347 0.00295 -0.01065 0.00469 -0.01389 C 0.00903 -0.02199 0.01389 -0.02616 0.01632 -0.03704 C 0.0184 -0.0463 0.0224 -0.05625 0.02795 -0.06204 C 0.03056 -0.07384 0.03559 -0.08241 0.04306 -0.08982 C 0.04445 -0.0956 0.0467 -0.09676 0.05 -0.1007 C 0.05174 -0.10672 0.05365 -0.11158 0.05816 -0.11459 C 0.06042 -0.11597 0.06511 -0.11783 0.06511 -0.11783 C 0.06927 -0.12662 0.08472 -0.13542 0.09184 -0.13797 C 0.10139 -0.14653 0.09601 -0.14375 0.10816 -0.1456 C 0.11979 -0.15648 0.15243 -0.16065 0.16736 -0.16111 C 0.21858 -0.1625 0.26962 -0.1632 0.32084 -0.16435 C 0.33594 -0.16783 0.35122 -0.16644 0.36632 -0.16898 C 0.38125 -0.17685 0.39827 -0.17894 0.41389 -0.18287 C 0.41823 -0.18403 0.4224 -0.18496 0.42674 -0.18588 C 0.43056 -0.18681 0.43837 -0.18912 0.43837 -0.18912 C 0.4467 -0.19468 0.45504 -0.19769 0.46389 -0.20139 C 0.4842 -0.21019 0.50469 -0.2206 0.52552 -0.22639 C 0.5309 -0.2294 0.53646 -0.23264 0.54184 -0.23565 C 0.54827 -0.23935 0.55573 -0.23982 0.56163 -0.24491 C 0.56511 -0.24792 0.56649 -0.24954 0.57084 -0.25116 C 0.58959 -0.25834 0.57361 -0.24838 0.59531 -0.26204 C 0.6033 -0.26713 0.61129 -0.27408 0.61858 -0.28056 C 0.62205 -0.28357 0.62656 -0.28403 0.63021 -0.28681 C 0.64045 -0.29445 0.63021 -0.28935 0.63837 -0.29306 C 0.64705 -0.30278 0.64549 -0.29861 0.65 -0.31459 C 0.65104 -0.31806 0.65139 -0.32176 0.65226 -0.32547 C 0.65295 -0.32847 0.65469 -0.33472 0.65469 -0.33472 C 0.65434 -0.34306 0.65521 -0.35162 0.65347 -0.35972 C 0.65278 -0.3632 0.64948 -0.36482 0.64757 -0.36736 C 0.64636 -0.36898 0.64445 -0.36922 0.64306 -0.37037 C 0.63854 -0.37431 0.63455 -0.38033 0.63021 -0.38449 C 0.62674 -0.38773 0.62327 -0.39028 0.61979 -0.39375 C 0.61754 -0.39607 0.61285 -0.4 0.61285 -0.4 C 0.61181 -0.40371 0.60938 -0.40695 0.6092 -0.41088 C 0.60851 -0.4257 0.61389 -0.43704 0.61389 -0.45116 " pathEditMode="relative" ptsTypes="ffffffffffffffffffffffff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3217 C 0.00105 -0.03264 0.00243 -0.03264 0.0033 -0.03379 C 0.00417 -0.03495 0.004 -0.03703 0.00452 -0.03842 C 0.00625 -0.04282 0.00903 -0.04583 0.01146 -0.0493 C 0.01285 -0.05486 0.01407 -0.05949 0.01615 -0.06481 C 0.01702 -0.0706 0.01806 -0.07615 0.01962 -0.08171 C 0.02153 -0.0993 0.02257 -0.11574 0.02535 -0.1331 C 0.025 -0.16967 0.02535 -0.20648 0.02431 -0.24305 C 0.02361 -0.26759 0.00608 -0.29213 -0.01059 -0.29884 C -0.01857 -0.30208 -0.02708 -0.30139 -0.03507 -0.30509 C -0.05052 -0.30463 -0.06614 -0.3044 -0.08159 -0.30347 C -0.0875 -0.30324 -0.09895 -0.29884 -0.09895 -0.29861 C -0.10225 -0.29467 -0.10555 -0.29514 -0.10955 -0.29259 C -0.11354 -0.29004 -0.11718 -0.28611 -0.121 -0.28333 C -0.12482 -0.28055 -0.12847 -0.27754 -0.13264 -0.27569 C -0.13385 -0.27523 -0.13507 -0.27477 -0.13628 -0.27407 C -0.14305 -0.26967 -0.14774 -0.26018 -0.15486 -0.25694 C -0.15885 -0.24884 -0.16319 -0.24791 -0.16996 -0.24606 C -0.17569 -0.24097 -0.18038 -0.2412 -0.18732 -0.24004 C -0.20225 -0.2331 -0.21684 -0.23171 -0.23264 -0.23055 C -0.25468 -0.23148 -0.28316 -0.22708 -0.30017 -0.25092 C -0.30312 -0.26227 -0.30607 -0.27384 -0.30955 -0.28495 C -0.31145 -0.30532 -0.30191 -0.33449 -0.31527 -0.34699 C -0.32152 -0.35995 -0.33732 -0.35856 -0.34791 -0.36088 C -0.36441 -0.35995 -0.37413 -0.36018 -0.38854 -0.35625 C -0.40121 -0.34815 -0.41198 -0.33449 -0.42343 -0.32361 C -0.42795 -0.31944 -0.4342 -0.31828 -0.43854 -0.31435 C -0.44548 -0.3081 -0.44913 -0.3044 -0.45711 -0.30208 C -0.4625 -0.30254 -0.46805 -0.30231 -0.47343 -0.30347 C -0.4802 -0.30486 -0.48541 -0.31458 -0.49201 -0.31759 C -0.50208 -0.33102 -0.50607 -0.3537 -0.50955 -0.37176 C -0.51041 -0.37615 -0.51302 -0.37986 -0.51302 -0.38426 C -0.51336 -0.4081 -0.51302 -0.43171 -0.51302 -0.45555 " pathEditMode="relative" rAng="0" ptsTypes="ffffffffffffffffffffffffffffffff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-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3287 C 0.01042 -0.03981 0.0151 -0.05602 0.01736 -0.06852 C 0.02049 -0.08541 0.01736 -0.07801 0.02205 -0.08703 C 0.02361 -0.09653 0.02569 -0.10532 0.02674 -0.11504 C 0.02778 -0.13634 0.02969 -0.1574 0.03246 -0.17847 C 0.03403 -0.20833 0.03281 -0.23449 0.02552 -0.26227 C 0.02344 -0.28078 0.01701 -0.28472 0.01163 -0.30115 C 0.00729 -0.31412 0.00243 -0.32754 -0.0059 -0.3368 C -0.00938 -0.34051 -0.0132 -0.34583 -0.01754 -0.34745 C -0.02135 -0.34884 -0.02917 -0.35069 -0.02917 -0.35046 C -0.03715 -0.35578 -0.03976 -0.35555 -0.05 -0.35694 C -0.05955 -0.35972 -0.06719 -0.3618 -0.07691 -0.36296 C -0.08681 -0.36111 -0.09531 -0.35694 -0.10243 -0.34745 C -0.10469 -0.33912 -0.1125 -0.33472 -0.11754 -0.32893 C -0.12205 -0.32384 -0.12361 -0.31875 -0.12917 -0.31504 C -0.13229 -0.30856 -0.13663 -0.30347 -0.1408 -0.29791 C -0.14531 -0.2919 -0.14774 -0.28356 -0.15243 -0.27778 C -0.15695 -0.26273 -0.16858 -0.25046 -0.17795 -0.24051 C -0.18455 -0.23356 -0.19531 -0.21481 -0.20243 -0.21111 C -0.2066 -0.20903 -0.21094 -0.2081 -0.21528 -0.20648 C -0.22222 -0.20393 -0.22899 -0.19977 -0.23611 -0.19722 C -0.25677 -0.1993 -0.26615 -0.19537 -0.27917 -0.21273 C -0.27986 -0.21643 -0.28264 -0.21967 -0.28264 -0.22361 C -0.28299 -0.23935 -0.28507 -0.29028 -0.27448 -0.31041 C -0.27222 -0.32153 -0.26458 -0.3294 -0.26059 -0.33981 C -0.26007 -0.3412 -0.2599 -0.34305 -0.25938 -0.34444 C -0.25799 -0.34768 -0.25625 -0.35069 -0.25469 -0.3537 C -0.25399 -0.35532 -0.25243 -0.35833 -0.25243 -0.3581 C -0.25122 -0.36504 -0.24948 -0.3699 -0.24653 -0.37546 C -0.24618 -0.37801 -0.24601 -0.38078 -0.24549 -0.38333 C -0.24479 -0.38657 -0.24306 -0.39259 -0.24306 -0.39236 C -0.24427 -0.45555 -0.25972 -0.45463 -0.24201 -0.45463 " pathEditMode="relative" rAng="0" ptsTypes="fffffffffffffffffffffffffffffff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3842 C 0.00243 -0.07384 -0.0059 -0.1081 -0.00937 -0.14375 C -0.00851 -0.15671 -0.00955 -0.1706 -0.0059 -0.18264 C -0.00121 -0.19861 0.00625 -0.21365 0.0092 -0.23055 C 0.01181 -0.24537 0.01233 -0.26065 0.01372 -0.27569 C 0.01302 -0.34583 0.0184 -0.3493 0.0092 -0.39028 C 0.00955 -0.39398 0.00903 -0.39791 0.01024 -0.40115 C 0.01042 -0.40162 0.01719 -0.40416 0.01736 -0.40416 C 0.02136 -0.40602 0.025 -0.40926 0.02899 -0.41041 C 0.03281 -0.41157 0.05278 -0.41342 0.05452 -0.41365 C 0.09879 -0.41227 0.10452 -0.41481 0.13698 -0.39953 C 0.14288 -0.39375 0.14913 -0.39097 0.15573 -0.38727 C 0.16736 -0.38055 0.17847 -0.375 0.19063 -0.37014 C 0.20764 -0.36342 0.22292 -0.35463 0.24063 -0.35162 C 0.25243 -0.34606 0.23438 -0.35416 0.26615 -0.34699 C 0.26806 -0.34653 0.27448 -0.3419 0.27656 -0.34074 C 0.28212 -0.33773 0.28646 -0.33565 0.29167 -0.33148 C 0.29705 -0.32731 0.30208 -0.32014 0.30799 -0.31736 C 0.31094 -0.31088 0.31511 -0.30139 0.31962 -0.29722 C 0.3217 -0.28865 0.32379 -0.27592 0.32899 -0.26944 C 0.32934 -0.26736 0.32934 -0.26504 0.33004 -0.26319 C 0.33056 -0.26157 0.33195 -0.26041 0.33247 -0.25856 C 0.33386 -0.2537 0.33351 -0.24815 0.33472 -0.24305 C 0.33767 -0.23148 0.34219 -0.22153 0.34757 -0.21203 C 0.35243 -0.20347 0.35695 -0.19143 0.36493 -0.18865 C 0.3684 -0.18449 0.37222 -0.18449 0.37656 -0.18264 C 0.38229 -0.175 0.3974 -0.17106 0.40573 -0.16551 C 0.41892 -0.15671 0.43142 -0.14953 0.44514 -0.14236 C 0.45764 -0.13588 0.46927 -0.12731 0.48247 -0.12361 C 0.50087 -0.11134 0.52309 -0.11111 0.54288 -0.10648 C 0.5684 -0.10787 0.56771 -0.1044 0.58351 -0.11273 C 0.58802 -0.12083 0.5934 -0.12731 0.59861 -0.13449 C 0.60434 -0.14259 0.60556 -0.1537 0.61024 -0.1625 C 0.61493 -0.17153 0.62118 -0.17893 0.62656 -0.18727 C 0.63108 -0.19444 0.63681 -0.20139 0.64063 -0.20903 C 0.64688 -0.22153 0.63941 -0.21018 0.64514 -0.21828 C 0.64636 -0.22685 0.64774 -0.23426 0.64861 -0.24305 C 0.64792 -0.26296 0.64965 -0.2743 0.64167 -0.28958 C 0.63924 -0.30046 0.63594 -0.3125 0.63125 -0.32199 C 0.62934 -0.33148 0.62726 -0.33703 0.62188 -0.34375 C 0.61997 -0.35787 0.61007 -0.36852 0.6033 -0.3794 C 0.59809 -0.38796 0.59653 -0.40324 0.5941 -0.41365 C 0.59583 -0.42129 0.59774 -0.42245 0.60452 -0.42291 C 0.6184 -0.42384 0.63247 -0.42384 0.64636 -0.4243 C 0.64601 -0.43055 0.64566 -0.4368 0.64514 -0.44305 C 0.64479 -0.44676 0.64566 -0.45092 0.6441 -0.45393 C 0.64323 -0.45555 0.64097 -0.45393 0.63941 -0.45393 " pathEditMode="relative" rAng="0" ptsTypes="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287 C -0.00174 -0.05787 -0.00052 -0.09537 -0.00625 -0.12477 C -0.00729 -0.13657 -0.00782 -0.14861 -0.00973 -0.16041 C -0.01007 -0.16875 -0.01025 -0.17685 -0.01094 -0.18518 C -0.01164 -0.19398 -0.01927 -0.21065 -0.02257 -0.21921 C -0.02379 -0.22222 -0.02361 -0.22592 -0.02483 -0.2287 C -0.02622 -0.23171 -0.03073 -0.23958 -0.03299 -0.24097 C -0.03629 -0.24305 -0.04341 -0.2456 -0.04341 -0.24537 C -0.04723 -0.25069 -0.04948 -0.25185 -0.05504 -0.25347 C -0.06094 -0.25717 -0.06667 -0.26041 -0.07257 -0.26435 C -0.07535 -0.2662 -0.07882 -0.26597 -0.08177 -0.26736 C -0.08629 -0.27291 -0.09792 -0.27778 -0.104 -0.28125 C -0.13316 -0.29768 -0.16372 -0.29838 -0.19462 -0.30463 C -0.2158 -0.31319 -0.23907 -0.30625 -0.26094 -0.30463 C -0.27066 -0.30139 -0.28021 -0.29953 -0.28993 -0.29676 C -0.29566 -0.29305 -0.30139 -0.29097 -0.30747 -0.28912 C -0.31198 -0.28426 -0.31945 -0.27615 -0.32483 -0.27361 C -0.32795 -0.26944 -0.33143 -0.26875 -0.33542 -0.26574 C -0.34289 -0.25995 -0.35278 -0.25092 -0.36094 -0.24722 C -0.36702 -0.23912 -0.38056 -0.23217 -0.38889 -0.2287 C -0.39323 -0.22453 -0.39792 -0.22384 -0.40278 -0.22083 C -0.46615 -0.22222 -0.53646 -0.21273 -0.59809 -0.22708 C -0.604 -0.23426 -0.6033 -0.23912 -0.60747 -0.24722 C -0.60886 -0.26782 -0.61111 -0.29861 -0.59931 -0.31551 C -0.59566 -0.32916 -0.58837 -0.33935 -0.58073 -0.34953 C -0.58039 -0.35115 -0.58039 -0.35301 -0.57952 -0.35416 C -0.57761 -0.35671 -0.57257 -0.36041 -0.57257 -0.36018 C -0.56893 -0.36736 -0.56268 -0.37106 -0.55747 -0.37592 C -0.54931 -0.38356 -0.54098 -0.39004 -0.53299 -0.39768 C -0.53039 -0.40023 -0.52795 -0.40347 -0.52604 -0.40694 C -0.52483 -0.40903 -0.52414 -0.41157 -0.52257 -0.41319 C -0.52014 -0.41597 -0.51684 -0.41666 -0.51441 -0.41921 C -0.51111 -0.42268 -0.51042 -0.42523 -0.50625 -0.42708 C -0.50486 -0.43287 -0.50052 -0.44213 -0.504 -0.44884 C -0.50782 -0.45648 -0.50747 -0.44653 -0.50747 -0.45185 " pathEditMode="relative" rAng="0" ptsTypes="ffffffffffffffffffffffffffffffffff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" y="-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-0.01458 C 0.00694 -0.05139 0.01389 -0.09953 0.00139 -0.13403 C -0.00018 -0.14444 -0.00226 -0.15648 -0.00677 -0.16504 C -0.01042 -0.18796 -0.0198 -0.20602 -0.02657 -0.22708 C -0.02778 -0.23102 -0.02743 -0.23565 -0.02882 -0.23935 C -0.03004 -0.24259 -0.03525 -0.25463 -0.0382 -0.2581 C -0.0441 -0.26481 -0.05035 -0.26597 -0.05677 -0.27037 C -0.06111 -0.27338 -0.06598 -0.27731 -0.07066 -0.27963 C -0.08438 -0.28634 -0.09966 -0.28865 -0.11372 -0.29375 C -0.12049 -0.29629 -0.13473 -0.29838 -0.13473 -0.29815 C -0.14184 -0.30115 -0.14948 -0.30139 -0.15677 -0.30301 C -0.16407 -0.30926 -0.17396 -0.31041 -0.1823 -0.31227 C -0.19028 -0.31921 -0.21216 -0.32477 -0.22188 -0.32615 C -0.24809 -0.33842 -0.30209 -0.32801 -0.31146 -0.32778 C -0.31719 -0.32569 -0.32327 -0.3243 -0.32882 -0.32153 C -0.33195 -0.3199 -0.33507 -0.31852 -0.3382 -0.3169 C -0.33941 -0.31643 -0.34167 -0.31528 -0.34167 -0.31504 C -0.35 -0.30416 -0.35834 -0.29653 -0.36962 -0.29213 C -0.37188 -0.2912 -0.37431 -0.29004 -0.37657 -0.28912 C -0.37882 -0.28819 -0.38351 -0.28588 -0.38351 -0.28565 C -0.39566 -0.2868 -0.40139 -0.28657 -0.41146 -0.29051 C -0.41632 -0.29514 -0.41945 -0.29653 -0.42309 -0.30301 C -0.42552 -0.31365 -0.42743 -0.32708 -0.42066 -0.33541 C -0.41927 -0.34421 -0.4132 -0.35115 -0.40677 -0.35416 C -0.40313 -0.35903 -0.40174 -0.36435 -0.3974 -0.36805 C -0.39514 -0.37222 -0.39271 -0.37639 -0.39046 -0.38055 C -0.38872 -0.38356 -0.38577 -0.38981 -0.38577 -0.38958 C -0.38611 -0.39745 -0.38629 -0.40532 -0.38698 -0.41296 C -0.38802 -0.42407 -0.39046 -0.42824 -0.39046 -0.44097 " pathEditMode="relative" rAng="0" ptsTypes="ffffffffffffffffffffffffffff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81 C 0.00035 -0.01018 0.00053 -0.01227 0.00105 -0.01435 C 0.00174 -0.01759 0.00348 -0.02361 0.00348 -0.02338 C 0.00261 -0.03495 0.00157 -0.04282 -0.00121 -0.05324 C -0.00295 -0.07153 -0.00468 -0.08958 -0.00815 -0.1074 C -0.00989 -0.1162 -0.01007 -0.12453 -0.01407 -0.13217 C -0.01684 -0.14444 -0.01284 -0.1287 -0.01753 -0.14143 C -0.01788 -0.14213 -0.01927 -0.15023 -0.01979 -0.15092 C -0.02065 -0.15208 -0.02205 -0.15185 -0.02327 -0.15231 C -0.02725 -0.15972 -0.03315 -0.16342 -0.03958 -0.16643 C -0.04479 -0.17338 -0.05173 -0.17592 -0.05815 -0.18032 C -0.06197 -0.18287 -0.06337 -0.18634 -0.06753 -0.18796 C -0.07118 -0.19305 -0.07638 -0.19745 -0.08143 -0.19884 C -0.08837 -0.20532 -0.09757 -0.20787 -0.10591 -0.20972 C -0.11685 -0.20903 -0.13212 -0.21041 -0.14306 -0.20347 C -0.15313 -0.19699 -0.1625 -0.18796 -0.17223 -0.18032 C -0.17935 -0.17477 -0.18525 -0.1669 -0.19306 -0.16319 C -0.20504 -0.15139 -0.22257 -0.14074 -0.23733 -0.1368 C -0.2606 -0.12129 -0.29046 -0.12407 -0.31511 -0.12291 C -0.3283 -0.1243 -0.33351 -0.12338 -0.34185 -0.13541 C -0.34341 -0.14166 -0.34497 -0.14768 -0.34653 -0.15393 C -0.34636 -0.15532 -0.34601 -0.16921 -0.34428 -0.17407 C -0.33889 -0.18819 -0.32605 -0.1949 -0.32101 -0.20972 C -0.31476 -0.22847 -0.30973 -0.24861 -0.29896 -0.26412 C -0.29775 -0.26898 -0.29185 -0.27639 -0.29185 -0.27615 C -0.29011 -0.28449 -0.28768 -0.28842 -0.28386 -0.29514 C -0.28212 -0.30625 -0.27761 -0.31597 -0.27223 -0.32453 C -0.26928 -0.33611 -0.25695 -0.34676 -0.25695 -0.36018 C -0.25695 -0.38657 -0.25695 -0.41273 -0.25695 -0.43912 " pathEditMode="relative" rAng="0" ptsTypes="ffffffffffffffffffffffffffff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2.59259E-6 C -0.00173 -0.00555 -0.00173 -0.01088 -0.00451 -0.01713 C -0.00642 -0.02176 -0.01024 -0.02685 -0.01267 -0.03102 C -0.01527 -0.04768 -0.01145 -0.03264 -0.01736 -0.0419 C -0.02014 -0.04629 -0.02083 -0.05254 -0.02326 -0.0574 C -0.02361 -0.05949 -0.02361 -0.0618 -0.0243 -0.06365 C -0.02482 -0.06504 -0.02621 -0.06528 -0.02673 -0.06666 C -0.03229 -0.08287 -0.02586 -0.07338 -0.03142 -0.08078 C -0.03524 -0.09745 -0.03628 -0.11551 -0.04062 -0.13194 C -0.04218 -0.19282 -0.0401 -0.16203 -0.04288 -0.18935 C -0.04323 -0.19352 -0.04357 -0.19768 -0.04409 -0.20162 C -0.04479 -0.20578 -0.04652 -0.21412 -0.04652 -0.21389 C -0.04618 -0.23333 -0.05764 -0.30787 -0.03246 -0.3287 C -0.02621 -0.33379 -0.01927 -0.33588 -0.01267 -0.33958 C -0.00642 -0.34328 -0.00382 -0.34444 0.00348 -0.34583 C 0.01216 -0.34977 0.00209 -0.34398 0.00938 -0.3537 C 0.01216 -0.3574 0.01545 -0.36018 0.01858 -0.36296 C 0.02431 -0.36805 0.03125 -0.36898 0.03733 -0.37222 C 0.04566 -0.37662 0.05122 -0.38379 0.05816 -0.39074 C 0.06216 -0.39977 0.06615 -0.40115 0.07101 -0.40949 C 0.08507 -0.43379 0.11146 -0.46389 0.13351 -0.46828 C 0.13768 -0.46736 0.14184 -0.46713 0.14549 -0.46528 C 0.14705 -0.46458 0.14757 -0.46203 0.14896 -0.46065 C 0.15226 -0.45694 0.15573 -0.45347 0.15938 -0.44977 C 0.16059 -0.44838 0.16268 -0.44791 0.16389 -0.44653 C 0.16841 -0.44236 0.16632 -0.44236 0.16962 -0.43727 C 0.17275 -0.43264 0.17691 -0.43055 0.17917 -0.425 C 0.18368 -0.41365 0.18698 -0.40162 0.19184 -0.39074 C 0.19306 -0.38287 0.19514 -0.37754 0.19775 -0.3706 C 0.20191 -0.35926 0.20365 -0.34514 0.20712 -0.33333 C 0.20816 -0.32338 0.21111 -0.3162 0.21407 -0.30717 C 0.21736 -0.29722 0.21754 -0.28495 0.22223 -0.27615 C 0.22257 -0.27453 0.22275 -0.27291 0.22327 -0.27153 C 0.22396 -0.26967 0.22518 -0.26852 0.2257 -0.26666 C 0.22726 -0.2618 0.22674 -0.25555 0.22917 -0.25139 C 0.2323 -0.24583 0.23646 -0.2412 0.2408 -0.23727 C 0.24514 -0.22847 0.24063 -0.23565 0.24653 -0.23102 C 0.24914 -0.22893 0.25087 -0.22546 0.25348 -0.22338 C 0.26042 -0.21759 0.26771 -0.21296 0.2757 -0.21088 C 0.30382 -0.18657 0.36094 -0.19143 0.38611 -0.19074 C 0.39844 -0.18773 0.41077 -0.18518 0.42309 -0.1831 C 0.42969 -0.17801 0.43143 -0.17546 0.43959 -0.17384 C 0.44254 -0.17176 0.44601 -0.17129 0.44896 -0.16921 C 0.46511 -0.1574 0.44289 -0.16852 0.46164 -0.15671 C 0.48473 -0.1419 0.51007 -0.12916 0.53611 -0.12407 C 0.55035 -0.1243 0.62205 -0.11481 0.65712 -0.13032 C 0.66268 -0.13796 0.66702 -0.14236 0.67448 -0.14583 C 0.67691 -0.15092 0.67986 -0.15486 0.68264 -0.15972 C 0.68698 -0.17592 0.6842 -0.24514 0.67223 -0.2699 C 0.67049 -0.28078 0.66893 -0.29259 0.66511 -0.30254 C 0.66268 -0.31643 0.66025 -0.33055 0.65712 -0.34421 C 0.65556 -0.35069 0.654 -0.36111 0.65 -0.36597 C 0.64861 -0.37477 0.64636 -0.3831 0.64306 -0.39074 C 0.64167 -0.39398 0.63837 -0.4 0.63837 -0.39977 C 0.63681 -0.4074 0.63316 -0.41296 0.62917 -0.41875 C 0.6257 -0.43171 0.62795 -0.42176 0.62795 -0.44977 " pathEditMode="relative" rAng="0" ptsTypes="fffffffffff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" y="-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186</Words>
  <Application>Microsoft Office PowerPoint</Application>
  <PresentationFormat>Экран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уроку:</dc:title>
  <dc:creator>Пользователь</dc:creator>
  <cp:lastModifiedBy>ольга</cp:lastModifiedBy>
  <cp:revision>62</cp:revision>
  <dcterms:created xsi:type="dcterms:W3CDTF">2011-04-02T09:25:05Z</dcterms:created>
  <dcterms:modified xsi:type="dcterms:W3CDTF">2012-01-07T11:40:01Z</dcterms:modified>
</cp:coreProperties>
</file>