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F420-3A41-4FBA-A29E-7C57C24DE1EE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47D4-017F-4EE4-B53F-9E6C51E89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F81D-CE0E-4A18-9C7C-8515A7A52CE9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6216-C422-40C6-8059-DF8D14632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FD4F-D876-403B-B02F-EE2716087B46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FD49-4D41-46FD-8117-7A99CDD1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DCDC-9D5D-41FC-B219-A57EB0F79600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0356-8DDA-4DB5-A1E6-83D9140C5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2FE9-A1C1-4D68-AF7F-F636846A6F09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9097-F7BC-44E8-B805-B75857621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A26E-0C9C-414B-9EE4-35B72B215883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C02F-CDF7-4E6E-9295-403DA39A1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52E8-961A-47B1-933B-9D832BA3C5FC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F738-5705-4B88-82AD-F975361C8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6861-6777-4BC6-871E-99F968F18F08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36D3-6AA2-4107-A68E-1B42AC3BD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E88A-5D75-48DD-895D-2D27476CAF3D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E5DB-91E2-4A93-9B19-61E7BB8F1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44C3-8BA8-439B-B5DF-97511B83AD9E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5E8-8203-48A0-AE14-2151B0AA8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5E44-4C6C-4501-99A3-340BA41C2B9A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8C14-8E32-4310-89AB-E868779C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139C5-B3A4-4C16-83F9-C7BA0C977529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701943-20E5-4B58-B0F5-9B84F881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188913"/>
            <a:ext cx="7850187" cy="6526212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Инновационные образовательные технологии в современной школе 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уроках английского языка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использованием 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презентаций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power point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(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выступление на ежегодной научной школьной методической конференции)</a:t>
            </a:r>
            <a:b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31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.05.11</a:t>
            </a:r>
            <a:b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>Печкурова Елена Анатольевна,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  <a:t>учитель английского языка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  <a:t>МОУ СОШ  №  17,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  <a:t>г. Подольск, Московской области </a:t>
            </a:r>
          </a:p>
        </p:txBody>
      </p:sp>
      <p:pic>
        <p:nvPicPr>
          <p:cNvPr id="4" name="Рисунок 3" descr="P1140697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251520" y="3483006"/>
            <a:ext cx="3960440" cy="297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6624736" cy="648072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применение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информационных технологий в </a:t>
            </a:r>
            <a:r>
              <a:rPr lang="ru-RU" sz="2400" b="1" i="1" u="sng" dirty="0" smtClean="0">
                <a:solidFill>
                  <a:srgbClr val="C00000"/>
                </a:solidFill>
                <a:latin typeface="Arial Black" pitchFamily="34" charset="0"/>
              </a:rPr>
              <a:t>обучении английскому языку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стало не только необходимым, но и вполне возможным.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Не секрет, что изучение английского языка на начальной ступени обучения у многих учащихся вызывает затруднения, усвоение материала обычно строится на заучивании. Использование компьютера значительно облегчает процесс изучения языка через реализацию одного из принципов обучения — наглядности.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2835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6444208" y="188640"/>
            <a:ext cx="2503827" cy="1877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840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6372200" y="4365104"/>
            <a:ext cx="2623840" cy="1967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7235825" cy="6553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Общеизвестно, что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мультимедийные презентации</a:t>
            </a:r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активно вошли в процесс обучения английскому языку. Учащиеся используют Интернет для сбора материала. Одной из возможностей использования мультимедийных технологий на уроке является подготовка и проведение комбинированных, интегрированных уроков.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Создание презентаций предполагает субъектно-объектные отношения: учитель-создатель или ученик-создатель.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2853.JPG"/>
          <p:cNvPicPr>
            <a:picLocks noChangeAspect="1"/>
          </p:cNvPicPr>
          <p:nvPr/>
        </p:nvPicPr>
        <p:blipFill>
          <a:blip r:embed="rId2" cstate="email">
            <a:lum bright="30000" contrast="10000"/>
          </a:blip>
          <a:stretch>
            <a:fillRect/>
          </a:stretch>
        </p:blipFill>
        <p:spPr>
          <a:xfrm>
            <a:off x="6012160" y="206642"/>
            <a:ext cx="2887869" cy="2165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1406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184" y="3789040"/>
            <a:ext cx="2723795" cy="204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5688012" cy="648017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Уроки с использованием презентаций </a:t>
            </a:r>
            <a:r>
              <a:rPr lang="en-US" i="1" u="sng" dirty="0" smtClean="0">
                <a:solidFill>
                  <a:srgbClr val="C00000"/>
                </a:solidFill>
                <a:latin typeface="Arial Black" pitchFamily="34" charset="0"/>
              </a:rPr>
              <a:t>Microsoft Power Point</a:t>
            </a:r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помогают реализовать личностно-ориентированный подход в обучении,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обеспечивают индивидуализацию и дифференциацию обучения с учётом способностей детей, их уровня обученности, склонностей и т.д.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P1140709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5580112" y="260648"/>
            <a:ext cx="3419872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984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5652120" y="3789040"/>
            <a:ext cx="3347864" cy="251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5508625" cy="6553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Эффективность воздействия  учебного материала в виде презентаций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на учащихся во многом зависит от степени и уровня иллюстративности материала.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Визуальная насыщенность учебного материала делает его ярким,  убедительным и способствует интенсификации процесса его усвоения.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G_0168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4932040" y="1556792"/>
            <a:ext cx="403244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853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4932040" y="1556792"/>
            <a:ext cx="403244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5076825" cy="65532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Презентация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позволяет воздействовать сразу на  несколько видов памяти: 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зрительную, слуховую, эмоциональную и в некоторых случаях моторную.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 descr="IMG_2870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4499992" y="980728"/>
            <a:ext cx="446449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468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4427984" y="980728"/>
            <a:ext cx="453650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1196751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Использование компьютерной презентации на уроке позволяет:</a:t>
            </a:r>
            <a:br>
              <a:rPr lang="ru-RU" sz="2800" b="1" u="sng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950" y="1341438"/>
            <a:ext cx="4895850" cy="5400675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        - 1. повысить мотивацию учащихся;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        </a:t>
            </a:r>
            <a:r>
              <a:rPr lang="ru-RU" b="1" i="1" dirty="0" smtClean="0"/>
              <a:t>- 2. использовать большое количество иллюстративного материала;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        - 3. интенсифицировать урок, исключив время для написания материала на доске;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       </a:t>
            </a:r>
            <a:r>
              <a:rPr lang="ru-RU" b="1" i="1" dirty="0" smtClean="0"/>
              <a:t> - 4. вовлечь учащихся в самостоятельный процесс обучения, что особенно важно для развития их общеучебных навыков.  </a:t>
            </a:r>
            <a:endParaRPr lang="ru-RU" b="1" i="1" dirty="0"/>
          </a:p>
        </p:txBody>
      </p:sp>
      <p:pic>
        <p:nvPicPr>
          <p:cNvPr id="6" name="Рисунок 5" descr="IMG_0168.JPG"/>
          <p:cNvPicPr>
            <a:picLocks noChangeAspect="1"/>
          </p:cNvPicPr>
          <p:nvPr/>
        </p:nvPicPr>
        <p:blipFill>
          <a:blip r:embed="rId2" cstate="email">
            <a:lum bright="10000" contrast="20000"/>
          </a:blip>
          <a:stretch>
            <a:fillRect/>
          </a:stretch>
        </p:blipFill>
        <p:spPr>
          <a:xfrm>
            <a:off x="5004048" y="1916832"/>
            <a:ext cx="396044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9896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5004048" y="1844824"/>
            <a:ext cx="403244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500188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Мультимедийная </a:t>
            </a:r>
            <a:b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 Black" pitchFamily="34" charset="0"/>
              </a:rPr>
              <a:t>презентация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 на уроке</a:t>
            </a:r>
            <a:r>
              <a:rPr lang="en-US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 как методический прием   </a:t>
            </a:r>
            <a:r>
              <a:rPr lang="ru-RU" dirty="0" smtClean="0"/>
              <a:t> </a:t>
            </a:r>
            <a:r>
              <a:rPr lang="ru-RU" sz="4000" dirty="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500"/>
            <a:ext cx="9144000" cy="502761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Методика использования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мультимедиа технологий предполагает: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   совершенствование системы управления обучением на различных этапах урока;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   усиление мотивации учения;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   улучшение качества обучения и воспитания, что повысит информационную культуру учащихся;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   повышение уровня подготовки учащихся в области современных информационных технологий;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   демонстрацию возможностей компьютера, не только как средства для игры  </a:t>
            </a:r>
          </a:p>
        </p:txBody>
      </p:sp>
      <p:pic>
        <p:nvPicPr>
          <p:cNvPr id="5" name="Рисунок 4" descr="IMG_2837.JPG"/>
          <p:cNvPicPr>
            <a:picLocks noChangeAspect="1"/>
          </p:cNvPicPr>
          <p:nvPr/>
        </p:nvPicPr>
        <p:blipFill>
          <a:blip r:embed="rId2" cstate="email">
            <a:lum bright="30000" contrast="20000"/>
          </a:blip>
          <a:stretch>
            <a:fillRect/>
          </a:stretch>
        </p:blipFill>
        <p:spPr>
          <a:xfrm>
            <a:off x="6228184" y="188640"/>
            <a:ext cx="273630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84096" cy="1224136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Использование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мультимедийных презентационных технологий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для решения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педагогических задач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6840538" cy="52578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дефицит источников учебного материала;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возможность представления в мультимедийной форме уникальных информационных материалов (картин, рукописей, видеофрагментов, звукозаписей и др.);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необходимость систематизации и структурного представления учебного материала;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визуализация изучаемых явлений, процессов и взаимосвязей между объектами;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необходимость работы с моделями изучаемых объектов, явлений или процессов с целью исследования их свойств и др. </a:t>
            </a:r>
          </a:p>
        </p:txBody>
      </p:sp>
      <p:pic>
        <p:nvPicPr>
          <p:cNvPr id="5" name="Рисунок 4" descr="IMG_0164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6372200" y="1484784"/>
            <a:ext cx="2603782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834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6156176" y="4149080"/>
            <a:ext cx="2743854" cy="2111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28587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Мультимедийные уроки помогают решить следующие дидактические задачи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893175" cy="535781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latin typeface="Times New Roman" pitchFamily="18" charset="0"/>
              </a:rPr>
              <a:t>усвоить базовые знания по предмету;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систематизировать усвоенные знания;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latin typeface="Times New Roman" pitchFamily="18" charset="0"/>
              </a:rPr>
              <a:t>сформировать навыки самоконтроля;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сформировать мотивацию к учению в целом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оказать учебно-методическую помощь учащимся в самостоятельной работе над учебным материалом 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latin typeface="Times New Roman" pitchFamily="18" charset="0"/>
              </a:rPr>
              <a:t>При использовании на уроке мультимедийных презентаций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структура урока принципиально не изменяется. </a:t>
            </a:r>
            <a:r>
              <a:rPr lang="ru-RU" sz="2400" b="1" dirty="0" smtClean="0">
                <a:latin typeface="Times New Roman" pitchFamily="18" charset="0"/>
              </a:rPr>
              <a:t>В нем по-прежнему сохраняются все основные этапы, изменятся,    возможно, только их временные характеристики</a:t>
            </a:r>
            <a:r>
              <a:rPr lang="ru-RU" sz="2400" b="1" dirty="0" smtClean="0"/>
              <a:t>.</a:t>
            </a:r>
          </a:p>
        </p:txBody>
      </p:sp>
      <p:pic>
        <p:nvPicPr>
          <p:cNvPr id="5" name="Рисунок 4" descr="IMG_9842.JPG"/>
          <p:cNvPicPr>
            <a:picLocks noChangeAspect="1"/>
          </p:cNvPicPr>
          <p:nvPr/>
        </p:nvPicPr>
        <p:blipFill>
          <a:blip r:embed="rId2" cstate="email">
            <a:lum bright="30000" contrast="20000"/>
          </a:blip>
          <a:stretch>
            <a:fillRect/>
          </a:stretch>
        </p:blipFill>
        <p:spPr>
          <a:xfrm>
            <a:off x="6516216" y="1196752"/>
            <a:ext cx="2459765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55679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при использовании презентации необходимо учитывать некоторые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особенности: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57338"/>
            <a:ext cx="5903913" cy="518477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ориентироваться на развитие мыслительных (умственных) способностей ребенка, т.е. развитие наблюдательности, ассоциативности, сравнения, аналогии, выделения главного, обобщения, воображения и т.п.;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дать возможность успешно работать на уроке с применением компьютерных технологий и сильным, и средним, и слабым учащимся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 descr="IMG_9851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6012160" y="1628800"/>
            <a:ext cx="2987824" cy="2240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9913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6012160" y="4221087"/>
            <a:ext cx="2987824" cy="2448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1"/>
            <a:ext cx="8821613" cy="2420887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>
            <a:solidFill>
              <a:srgbClr val="002060"/>
            </a:solidFill>
            <a:rou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Без коренного пересмотра целей образования и системы организации работы школы школьникам сложно адаптироваться к новым социальным условиям и «информационному взрыву».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060575"/>
            <a:ext cx="8964612" cy="4583113"/>
          </a:xfrm>
          <a:prstGeom prst="wave">
            <a:avLst>
              <a:gd name="adj1" fmla="val 12500"/>
              <a:gd name="adj2" fmla="val 1194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6950B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Поэтому одним из важных направлений в системе образования в школе становится разработка и внедрение </a:t>
            </a:r>
            <a:r>
              <a:rPr lang="ru-RU" sz="2400" b="1" u="sng" dirty="0" smtClean="0">
                <a:solidFill>
                  <a:srgbClr val="C00000"/>
                </a:solidFill>
              </a:rPr>
              <a:t>педагогических технологий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соответствующих требованиям времени.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_2797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3635896" y="4797152"/>
            <a:ext cx="324036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35375" y="142875"/>
            <a:ext cx="5365750" cy="4438650"/>
          </a:xfrm>
          <a:prstGeom prst="cloudCallou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Благодарю всех за внимание!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>Удачи!</a:t>
            </a:r>
            <a:r>
              <a:rPr lang="en-US" sz="2400" dirty="0" smtClean="0">
                <a:effectLst/>
                <a:latin typeface="Arial Black" pitchFamily="34" charset="0"/>
              </a:rPr>
              <a:t/>
            </a:r>
            <a:br>
              <a:rPr lang="en-US" sz="2400" dirty="0" smtClean="0">
                <a:effectLst/>
                <a:latin typeface="Arial Black" pitchFamily="34" charset="0"/>
              </a:rPr>
            </a:br>
            <a:r>
              <a:rPr lang="ru-RU" sz="2400" dirty="0" smtClean="0">
                <a:effectLst/>
                <a:latin typeface="Arial Black" pitchFamily="34" charset="0"/>
              </a:rPr>
              <a:t/>
            </a:r>
            <a:br>
              <a:rPr lang="ru-RU" sz="2400" dirty="0" smtClean="0">
                <a:effectLst/>
                <a:latin typeface="Arial Black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Thank you for your attention!</a:t>
            </a:r>
            <a:r>
              <a:rPr lang="en-US" sz="2400" dirty="0" smtClean="0">
                <a:effectLst/>
                <a:latin typeface="Arial Black" pitchFamily="34" charset="0"/>
              </a:rPr>
              <a:t/>
            </a:r>
            <a:br>
              <a:rPr lang="en-US" sz="2400" dirty="0" smtClean="0">
                <a:effectLst/>
                <a:latin typeface="Arial Black" pitchFamily="34" charset="0"/>
              </a:rPr>
            </a:br>
            <a:r>
              <a:rPr lang="en-US" sz="2400" dirty="0" smtClean="0">
                <a:effectLst/>
                <a:latin typeface="Arial Black" pitchFamily="34" charset="0"/>
              </a:rPr>
              <a:t>Good luck!</a:t>
            </a:r>
            <a:endParaRPr lang="ru-RU" sz="2400" dirty="0">
              <a:effectLst/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950" y="3284538"/>
            <a:ext cx="4464050" cy="3360737"/>
          </a:xfrm>
          <a:prstGeom prst="flowChartDecision">
            <a:avLst/>
          </a:prstGeom>
          <a:solidFill>
            <a:schemeClr val="bg2"/>
          </a:solidFill>
          <a:ln w="76200">
            <a:solidFill>
              <a:srgbClr val="002060"/>
            </a:solidFill>
          </a:ln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  <a:latin typeface="Arial Black" pitchFamily="34" charset="0"/>
              </a:rPr>
              <a:t>До новых встреч!</a:t>
            </a:r>
            <a:endParaRPr lang="en-US" b="1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b="1" smtClean="0">
                <a:solidFill>
                  <a:srgbClr val="002060"/>
                </a:solidFill>
                <a:latin typeface="Arial Black" pitchFamily="34" charset="0"/>
              </a:rPr>
              <a:t>See you soon!</a:t>
            </a:r>
            <a:endParaRPr lang="ru-RU" b="1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super_smilies083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3500438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9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306863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9836.JPG"/>
          <p:cNvPicPr>
            <a:picLocks noChangeAspect="1"/>
          </p:cNvPicPr>
          <p:nvPr/>
        </p:nvPicPr>
        <p:blipFill>
          <a:blip r:embed="rId4" cstate="email">
            <a:lum bright="30000" contrast="10000"/>
          </a:blip>
          <a:stretch>
            <a:fillRect/>
          </a:stretch>
        </p:blipFill>
        <p:spPr>
          <a:xfrm>
            <a:off x="323528" y="332656"/>
            <a:ext cx="313184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1008111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Педагогическая технология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196975"/>
            <a:ext cx="9036050" cy="295275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rgbClr val="C00000"/>
                </a:solidFill>
              </a:rPr>
              <a:t>Педагогическая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технология</a:t>
            </a:r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это комплексный, интегративный процесс, включающий людей, идеи, средства и способы организации деятельности учеников для анализа проблем и управления их решением, охватывающих все аспекты усвоения знаний.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2385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5364088" y="3645024"/>
            <a:ext cx="3528392" cy="2646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38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467544" y="4077072"/>
            <a:ext cx="3404667" cy="2552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Педагогическая технология </a:t>
            </a:r>
            <a:r>
              <a:rPr lang="ru-RU" sz="2800" dirty="0" smtClean="0">
                <a:solidFill>
                  <a:srgbClr val="002060"/>
                </a:solidFill>
              </a:rPr>
              <a:t>характеризуется рядом признаков: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5545137" cy="532765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1. Чёткая, последовательная педагогическая, дидактическая разработка целей обучения, воспитания;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2. Структурирование, упорядочение, уплотнение информации, подлежащей усвоению;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3.Комплексное применение дидактических, технических, в том числе и компьютерных средств обучения и контроля;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4. Усиление, насколько это возможно, диагностических функций обучения и воспитания;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5.Гарантированность достаточно высокого уровня качества обучения.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11" descr="IMG_00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6340" y="764704"/>
            <a:ext cx="1458589" cy="1944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44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6372200" y="2852936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084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 rot="19670479">
            <a:off x="6643999" y="4466050"/>
            <a:ext cx="1495025" cy="1993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92480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</a:rPr>
              <a:t>КЛАССИФИКАЦИЯ   ТЕХНОЛОГИЙ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1371600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3716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19800" y="1371600"/>
            <a:ext cx="2895600" cy="833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38200" y="2420938"/>
            <a:ext cx="34290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9200" y="2420938"/>
            <a:ext cx="3276600" cy="855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3400" y="3429000"/>
            <a:ext cx="28860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505200" y="3581400"/>
            <a:ext cx="22907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172200" y="35814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914400" y="4724400"/>
            <a:ext cx="3505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181600" y="4508500"/>
            <a:ext cx="3278188" cy="1054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371600" y="5791200"/>
            <a:ext cx="2971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181600" y="57912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9600" y="1412875"/>
            <a:ext cx="19462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уровню применения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419475" y="1412875"/>
            <a:ext cx="2160588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философской основе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084888" y="1412875"/>
            <a:ext cx="2735262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/>
              <a:t>По ведущему фактору психического развития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971550" y="2565400"/>
            <a:ext cx="3240088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/>
              <a:t>По характеру содержания и структуре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181600" y="2514600"/>
            <a:ext cx="29718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/>
              <a:t>По организационным формам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4213" y="3500438"/>
            <a:ext cx="2519362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/>
              <a:t>По типу управления познавательной деятельностью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35375" y="3716338"/>
            <a:ext cx="20891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подходу к ребенку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227763" y="3644900"/>
            <a:ext cx="2160587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концепции усвоения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042988" y="4868863"/>
            <a:ext cx="3313112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ориентации на личностные структуры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364163" y="4724400"/>
            <a:ext cx="295275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 преобладающему методу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547813" y="5876925"/>
            <a:ext cx="266382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категории обучающихся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334000" y="5876925"/>
            <a:ext cx="28194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 направлению модернизации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7526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4419600" y="106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7086600" y="106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971800" y="1066800"/>
            <a:ext cx="15875" cy="1354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1296" name="AutoShape 32"/>
          <p:cNvCxnSpPr>
            <a:cxnSpLocks noChangeShapeType="1"/>
            <a:endCxn id="14346" idx="0"/>
          </p:cNvCxnSpPr>
          <p:nvPr/>
        </p:nvCxnSpPr>
        <p:spPr bwMode="auto">
          <a:xfrm rot="5400000">
            <a:off x="4040188" y="1677987"/>
            <a:ext cx="2514600" cy="12922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228600" y="609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28600" y="6096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28600" y="6324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228600" y="5181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228600" y="3962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9144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91440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8839200" y="609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8991600" y="609600"/>
            <a:ext cx="0" cy="556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8382000" y="6172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8458200" y="5105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8534400" y="3962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8305800" y="2819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92" grpId="0" animBg="1"/>
      <p:bldP spid="11293" grpId="0" animBg="1"/>
      <p:bldP spid="11294" grpId="0" animBg="1"/>
      <p:bldP spid="11295" grpId="0" animBg="1"/>
      <p:bldP spid="11298" grpId="0" animBg="1"/>
      <p:bldP spid="113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3407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Современные педагогические технологии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15363" name="Овал 3"/>
          <p:cNvGrpSpPr>
            <a:grpSpLocks/>
          </p:cNvGrpSpPr>
          <p:nvPr/>
        </p:nvGrpSpPr>
        <p:grpSpPr bwMode="auto">
          <a:xfrm>
            <a:off x="5284788" y="3644900"/>
            <a:ext cx="3859212" cy="1646238"/>
            <a:chOff x="3375" y="2273"/>
            <a:chExt cx="2431" cy="1037"/>
          </a:xfrm>
        </p:grpSpPr>
        <p:pic>
          <p:nvPicPr>
            <p:cNvPr id="15412" name="Овал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75" y="2273"/>
              <a:ext cx="2431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4" name="Text Box 5"/>
            <p:cNvSpPr txBox="1">
              <a:spLocks noChangeArrowheads="1"/>
            </p:cNvSpPr>
            <p:nvPr/>
          </p:nvSpPr>
          <p:spPr bwMode="auto">
            <a:xfrm>
              <a:off x="3606" y="2409"/>
              <a:ext cx="1905" cy="748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Информационно-коммуникационная </a:t>
              </a:r>
            </a:p>
          </p:txBody>
        </p:sp>
      </p:grpSp>
      <p:grpSp>
        <p:nvGrpSpPr>
          <p:cNvPr id="15364" name="Овал 5"/>
          <p:cNvGrpSpPr>
            <a:grpSpLocks/>
          </p:cNvGrpSpPr>
          <p:nvPr/>
        </p:nvGrpSpPr>
        <p:grpSpPr bwMode="auto">
          <a:xfrm>
            <a:off x="5999163" y="1928813"/>
            <a:ext cx="3144837" cy="1433512"/>
            <a:chOff x="3825" y="1236"/>
            <a:chExt cx="1981" cy="903"/>
          </a:xfrm>
        </p:grpSpPr>
        <p:pic>
          <p:nvPicPr>
            <p:cNvPr id="15410" name="Овал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25" y="1236"/>
              <a:ext cx="1981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2" name="Text Box 8"/>
            <p:cNvSpPr txBox="1">
              <a:spLocks noChangeArrowheads="1"/>
            </p:cNvSpPr>
            <p:nvPr/>
          </p:nvSpPr>
          <p:spPr bwMode="auto">
            <a:xfrm>
              <a:off x="4105" y="1410"/>
              <a:ext cx="1406" cy="53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Здоровьесбе-регающая</a:t>
              </a:r>
              <a:r>
                <a:rPr lang="ru-RU" sz="2400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15365" name="Овал 6"/>
          <p:cNvGrpSpPr>
            <a:grpSpLocks/>
          </p:cNvGrpSpPr>
          <p:nvPr/>
        </p:nvGrpSpPr>
        <p:grpSpPr bwMode="auto">
          <a:xfrm>
            <a:off x="0" y="3429000"/>
            <a:ext cx="3644900" cy="1431925"/>
            <a:chOff x="-46" y="2316"/>
            <a:chExt cx="2296" cy="902"/>
          </a:xfrm>
        </p:grpSpPr>
        <p:pic>
          <p:nvPicPr>
            <p:cNvPr id="15408" name="Овал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6" y="2316"/>
              <a:ext cx="2296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0" name="Text Box 11"/>
            <p:cNvSpPr txBox="1">
              <a:spLocks noChangeArrowheads="1"/>
            </p:cNvSpPr>
            <p:nvPr/>
          </p:nvSpPr>
          <p:spPr bwMode="auto">
            <a:xfrm>
              <a:off x="323" y="2459"/>
              <a:ext cx="1559" cy="572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Разноуровневое обучение </a:t>
              </a:r>
            </a:p>
          </p:txBody>
        </p:sp>
      </p:grpSp>
      <p:grpSp>
        <p:nvGrpSpPr>
          <p:cNvPr id="15366" name="Овал 8"/>
          <p:cNvGrpSpPr>
            <a:grpSpLocks/>
          </p:cNvGrpSpPr>
          <p:nvPr/>
        </p:nvGrpSpPr>
        <p:grpSpPr bwMode="auto">
          <a:xfrm>
            <a:off x="2843213" y="1628775"/>
            <a:ext cx="2787650" cy="1470025"/>
            <a:chOff x="2024" y="1417"/>
            <a:chExt cx="1444" cy="814"/>
          </a:xfrm>
        </p:grpSpPr>
        <p:pic>
          <p:nvPicPr>
            <p:cNvPr id="15406" name="Овал 8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24" y="1417"/>
              <a:ext cx="1444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8" name="Text Box 14"/>
            <p:cNvSpPr txBox="1">
              <a:spLocks noChangeArrowheads="1"/>
            </p:cNvSpPr>
            <p:nvPr/>
          </p:nvSpPr>
          <p:spPr bwMode="auto">
            <a:xfrm>
              <a:off x="2285" y="1537"/>
              <a:ext cx="933" cy="518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Игровая</a:t>
              </a:r>
              <a:r>
                <a:rPr lang="ru-RU" b="1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15367" name="Овал 9"/>
          <p:cNvGrpSpPr>
            <a:grpSpLocks/>
          </p:cNvGrpSpPr>
          <p:nvPr/>
        </p:nvGrpSpPr>
        <p:grpSpPr bwMode="auto">
          <a:xfrm>
            <a:off x="5580063" y="5302250"/>
            <a:ext cx="3563937" cy="1555750"/>
            <a:chOff x="3516" y="3432"/>
            <a:chExt cx="2294" cy="957"/>
          </a:xfrm>
        </p:grpSpPr>
        <p:pic>
          <p:nvPicPr>
            <p:cNvPr id="15404" name="Овал 9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16" y="3432"/>
              <a:ext cx="2294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6" name="Text Box 17"/>
            <p:cNvSpPr txBox="1">
              <a:spLocks noChangeArrowheads="1"/>
            </p:cNvSpPr>
            <p:nvPr/>
          </p:nvSpPr>
          <p:spPr bwMode="auto">
            <a:xfrm>
              <a:off x="3841" y="3565"/>
              <a:ext cx="1761" cy="62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Обучение в сотрудничестве  </a:t>
              </a:r>
            </a:p>
          </p:txBody>
        </p:sp>
      </p:grpSp>
      <p:grpSp>
        <p:nvGrpSpPr>
          <p:cNvPr id="15368" name="Овал 10"/>
          <p:cNvGrpSpPr>
            <a:grpSpLocks/>
          </p:cNvGrpSpPr>
          <p:nvPr/>
        </p:nvGrpSpPr>
        <p:grpSpPr bwMode="auto">
          <a:xfrm>
            <a:off x="179388" y="5084763"/>
            <a:ext cx="2787650" cy="1657350"/>
            <a:chOff x="-212" y="3198"/>
            <a:chExt cx="2147" cy="1277"/>
          </a:xfrm>
        </p:grpSpPr>
        <p:pic>
          <p:nvPicPr>
            <p:cNvPr id="15402" name="Овал 10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-212" y="3198"/>
              <a:ext cx="2147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4" name="Text Box 20"/>
            <p:cNvSpPr txBox="1">
              <a:spLocks noChangeArrowheads="1"/>
            </p:cNvSpPr>
            <p:nvPr/>
          </p:nvSpPr>
          <p:spPr bwMode="auto">
            <a:xfrm>
              <a:off x="121" y="3419"/>
              <a:ext cx="1554" cy="723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Проектная</a:t>
              </a:r>
              <a:r>
                <a:rPr lang="ru-RU" sz="2400" dirty="0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15369" name="Овал 11"/>
          <p:cNvGrpSpPr>
            <a:grpSpLocks/>
          </p:cNvGrpSpPr>
          <p:nvPr/>
        </p:nvGrpSpPr>
        <p:grpSpPr bwMode="auto">
          <a:xfrm>
            <a:off x="0" y="1857375"/>
            <a:ext cx="3214688" cy="1431925"/>
            <a:chOff x="0" y="1170"/>
            <a:chExt cx="1847" cy="902"/>
          </a:xfrm>
        </p:grpSpPr>
        <p:pic>
          <p:nvPicPr>
            <p:cNvPr id="15400" name="Овал 11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170"/>
              <a:ext cx="1847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2" name="Text Box 23"/>
            <p:cNvSpPr txBox="1">
              <a:spLocks noChangeArrowheads="1"/>
            </p:cNvSpPr>
            <p:nvPr/>
          </p:nvSpPr>
          <p:spPr bwMode="auto">
            <a:xfrm>
              <a:off x="310" y="1298"/>
              <a:ext cx="1283" cy="59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Constantia" pitchFamily="18" charset="0"/>
                </a:rPr>
                <a:t>Проблемное обучение </a:t>
              </a:r>
            </a:p>
          </p:txBody>
        </p:sp>
      </p:grpSp>
      <p:grpSp>
        <p:nvGrpSpPr>
          <p:cNvPr id="10" name="Пятно 1 12"/>
          <p:cNvGrpSpPr>
            <a:grpSpLocks/>
          </p:cNvGrpSpPr>
          <p:nvPr/>
        </p:nvGrpSpPr>
        <p:grpSpPr bwMode="auto">
          <a:xfrm>
            <a:off x="2627313" y="2420938"/>
            <a:ext cx="3286125" cy="2755900"/>
            <a:chOff x="1978" y="1912"/>
            <a:chExt cx="1893" cy="1579"/>
          </a:xfrm>
        </p:grpSpPr>
        <p:pic>
          <p:nvPicPr>
            <p:cNvPr id="15398" name="Пятно 1 12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78" y="1912"/>
              <a:ext cx="1893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0" name="Text Box 26"/>
            <p:cNvSpPr txBox="1">
              <a:spLocks noChangeArrowheads="1"/>
            </p:cNvSpPr>
            <p:nvPr/>
          </p:nvSpPr>
          <p:spPr bwMode="auto">
            <a:xfrm>
              <a:off x="2411" y="2370"/>
              <a:ext cx="1011" cy="523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u="sng" dirty="0">
                  <a:solidFill>
                    <a:srgbClr val="000000"/>
                  </a:solidFill>
                  <a:latin typeface="Constantia" pitchFamily="18" charset="0"/>
                </a:rPr>
                <a:t>технология</a:t>
              </a:r>
            </a:p>
          </p:txBody>
        </p:sp>
      </p:grpSp>
      <p:grpSp>
        <p:nvGrpSpPr>
          <p:cNvPr id="15371" name="Выноска-облако 17"/>
          <p:cNvGrpSpPr>
            <a:grpSpLocks/>
          </p:cNvGrpSpPr>
          <p:nvPr/>
        </p:nvGrpSpPr>
        <p:grpSpPr bwMode="auto">
          <a:xfrm>
            <a:off x="1258888" y="1412875"/>
            <a:ext cx="1431925" cy="846138"/>
            <a:chOff x="269" y="1018"/>
            <a:chExt cx="902" cy="533"/>
          </a:xfrm>
        </p:grpSpPr>
        <p:pic>
          <p:nvPicPr>
            <p:cNvPr id="15396" name="Выноска-облако 17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69" y="1018"/>
              <a:ext cx="902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7" name="Text Box 29"/>
            <p:cNvSpPr txBox="1">
              <a:spLocks noChangeArrowheads="1"/>
            </p:cNvSpPr>
            <p:nvPr/>
          </p:nvSpPr>
          <p:spPr bwMode="auto">
            <a:xfrm>
              <a:off x="404" y="1063"/>
              <a:ext cx="5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2" name="Выноска-облако 18"/>
          <p:cNvGrpSpPr>
            <a:grpSpLocks/>
          </p:cNvGrpSpPr>
          <p:nvPr/>
        </p:nvGrpSpPr>
        <p:grpSpPr bwMode="auto">
          <a:xfrm>
            <a:off x="1042988" y="2997200"/>
            <a:ext cx="1414462" cy="852488"/>
            <a:chOff x="991" y="2051"/>
            <a:chExt cx="891" cy="537"/>
          </a:xfrm>
        </p:grpSpPr>
        <p:pic>
          <p:nvPicPr>
            <p:cNvPr id="15394" name="Выноска-облако 18"/>
            <p:cNvPicPr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991" y="2051"/>
              <a:ext cx="89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5" name="Text Box 32"/>
            <p:cNvSpPr txBox="1">
              <a:spLocks noChangeArrowheads="1"/>
            </p:cNvSpPr>
            <p:nvPr/>
          </p:nvSpPr>
          <p:spPr bwMode="auto">
            <a:xfrm>
              <a:off x="1145" y="2128"/>
              <a:ext cx="5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3" name="Выноска-облако 19"/>
          <p:cNvGrpSpPr>
            <a:grpSpLocks/>
          </p:cNvGrpSpPr>
          <p:nvPr/>
        </p:nvGrpSpPr>
        <p:grpSpPr bwMode="auto">
          <a:xfrm>
            <a:off x="1187450" y="4581525"/>
            <a:ext cx="1276350" cy="1155700"/>
            <a:chOff x="1167" y="3164"/>
            <a:chExt cx="669" cy="638"/>
          </a:xfrm>
        </p:grpSpPr>
        <p:pic>
          <p:nvPicPr>
            <p:cNvPr id="15392" name="Выноска-облако 19"/>
            <p:cNvPicPr>
              <a:picLocks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167" y="3164"/>
              <a:ext cx="669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3" name="Text Box 35"/>
            <p:cNvSpPr txBox="1">
              <a:spLocks noChangeArrowheads="1"/>
            </p:cNvSpPr>
            <p:nvPr/>
          </p:nvSpPr>
          <p:spPr bwMode="auto">
            <a:xfrm>
              <a:off x="1294" y="3343"/>
              <a:ext cx="3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4" name="Выноска-облако 20"/>
          <p:cNvGrpSpPr>
            <a:grpSpLocks/>
          </p:cNvGrpSpPr>
          <p:nvPr/>
        </p:nvGrpSpPr>
        <p:grpSpPr bwMode="auto">
          <a:xfrm>
            <a:off x="6948488" y="1557338"/>
            <a:ext cx="1500187" cy="854075"/>
            <a:chOff x="4589" y="879"/>
            <a:chExt cx="1037" cy="538"/>
          </a:xfrm>
        </p:grpSpPr>
        <p:pic>
          <p:nvPicPr>
            <p:cNvPr id="15390" name="Выноска-облако 20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589" y="879"/>
              <a:ext cx="1037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1" name="Text Box 38"/>
            <p:cNvSpPr txBox="1">
              <a:spLocks noChangeArrowheads="1"/>
            </p:cNvSpPr>
            <p:nvPr/>
          </p:nvSpPr>
          <p:spPr bwMode="auto">
            <a:xfrm>
              <a:off x="4765" y="958"/>
              <a:ext cx="6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5" name="Выноска-облако 21"/>
          <p:cNvGrpSpPr>
            <a:grpSpLocks/>
          </p:cNvGrpSpPr>
          <p:nvPr/>
        </p:nvGrpSpPr>
        <p:grpSpPr bwMode="auto">
          <a:xfrm>
            <a:off x="7235825" y="3284538"/>
            <a:ext cx="1487488" cy="852487"/>
            <a:chOff x="4769" y="2051"/>
            <a:chExt cx="937" cy="537"/>
          </a:xfrm>
        </p:grpSpPr>
        <p:pic>
          <p:nvPicPr>
            <p:cNvPr id="15388" name="Выноска-облако 21"/>
            <p:cNvPicPr>
              <a:picLocks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769" y="2051"/>
              <a:ext cx="937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9" name="Text Box 41"/>
            <p:cNvSpPr txBox="1">
              <a:spLocks noChangeArrowheads="1"/>
            </p:cNvSpPr>
            <p:nvPr/>
          </p:nvSpPr>
          <p:spPr bwMode="auto">
            <a:xfrm>
              <a:off x="4932" y="2128"/>
              <a:ext cx="5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6" name="Выноска-облако 22"/>
          <p:cNvGrpSpPr>
            <a:grpSpLocks/>
          </p:cNvGrpSpPr>
          <p:nvPr/>
        </p:nvGrpSpPr>
        <p:grpSpPr bwMode="auto">
          <a:xfrm>
            <a:off x="7235825" y="4724400"/>
            <a:ext cx="1060450" cy="1019175"/>
            <a:chOff x="5038" y="3206"/>
            <a:chExt cx="668" cy="642"/>
          </a:xfrm>
        </p:grpSpPr>
        <p:pic>
          <p:nvPicPr>
            <p:cNvPr id="15386" name="Выноска-облако 22"/>
            <p:cNvPicPr>
              <a:picLocks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038" y="3206"/>
              <a:ext cx="66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44"/>
            <p:cNvSpPr txBox="1">
              <a:spLocks noChangeArrowheads="1"/>
            </p:cNvSpPr>
            <p:nvPr/>
          </p:nvSpPr>
          <p:spPr bwMode="auto">
            <a:xfrm>
              <a:off x="5164" y="3388"/>
              <a:ext cx="3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7" name="Выноска-облако 23"/>
          <p:cNvGrpSpPr>
            <a:grpSpLocks/>
          </p:cNvGrpSpPr>
          <p:nvPr/>
        </p:nvGrpSpPr>
        <p:grpSpPr bwMode="auto">
          <a:xfrm>
            <a:off x="3851275" y="1341438"/>
            <a:ext cx="1347788" cy="852487"/>
            <a:chOff x="3014" y="1375"/>
            <a:chExt cx="849" cy="537"/>
          </a:xfrm>
        </p:grpSpPr>
        <p:pic>
          <p:nvPicPr>
            <p:cNvPr id="15384" name="Выноска-облако 23"/>
            <p:cNvPicPr>
              <a:picLocks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014" y="1375"/>
              <a:ext cx="84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47"/>
            <p:cNvSpPr txBox="1">
              <a:spLocks noChangeArrowheads="1"/>
            </p:cNvSpPr>
            <p:nvPr/>
          </p:nvSpPr>
          <p:spPr bwMode="auto">
            <a:xfrm>
              <a:off x="3164" y="1453"/>
              <a:ext cx="4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5378" name="Овал 24"/>
          <p:cNvGrpSpPr>
            <a:grpSpLocks/>
          </p:cNvGrpSpPr>
          <p:nvPr/>
        </p:nvGrpSpPr>
        <p:grpSpPr bwMode="auto">
          <a:xfrm>
            <a:off x="2843213" y="5084763"/>
            <a:ext cx="3157537" cy="1773237"/>
            <a:chOff x="1834" y="3429"/>
            <a:chExt cx="1989" cy="728"/>
          </a:xfrm>
        </p:grpSpPr>
        <p:pic>
          <p:nvPicPr>
            <p:cNvPr id="15382" name="Овал 24"/>
            <p:cNvPicPr>
              <a:picLocks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1834" y="3429"/>
              <a:ext cx="1989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2061" y="3577"/>
              <a:ext cx="1542" cy="345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Развивающее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обучение</a:t>
              </a:r>
            </a:p>
          </p:txBody>
        </p:sp>
      </p:grpSp>
      <p:grpSp>
        <p:nvGrpSpPr>
          <p:cNvPr id="15379" name="Выноска-облако 25"/>
          <p:cNvGrpSpPr>
            <a:grpSpLocks/>
          </p:cNvGrpSpPr>
          <p:nvPr/>
        </p:nvGrpSpPr>
        <p:grpSpPr bwMode="auto">
          <a:xfrm>
            <a:off x="3924300" y="4797425"/>
            <a:ext cx="1292225" cy="847725"/>
            <a:chOff x="3237" y="3222"/>
            <a:chExt cx="814" cy="534"/>
          </a:xfrm>
        </p:grpSpPr>
        <p:pic>
          <p:nvPicPr>
            <p:cNvPr id="15380" name="Выноска-облако 25"/>
            <p:cNvPicPr>
              <a:picLocks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237" y="3222"/>
              <a:ext cx="81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Text Box 53"/>
            <p:cNvSpPr txBox="1">
              <a:spLocks noChangeArrowheads="1"/>
            </p:cNvSpPr>
            <p:nvPr/>
          </p:nvSpPr>
          <p:spPr bwMode="auto">
            <a:xfrm>
              <a:off x="3384" y="3298"/>
              <a:ext cx="4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400"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313"/>
            <a:ext cx="8856984" cy="1357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Критерии определения эффективности использования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инновационных педагогических технологий: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60575"/>
            <a:ext cx="8605837" cy="460851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Уровень использования современных образовательных технологий.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 Уровень оснащенности компьютерной техникой и владения ПК.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 Уровень готовности педагогов к инновационной, экспериментальной деятельности.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 Уровень развития когнитивной сферы учащихся.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/>
          </a:p>
        </p:txBody>
      </p:sp>
      <p:pic>
        <p:nvPicPr>
          <p:cNvPr id="4" name="Рисунок 3" descr="IMG_2416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51520" y="1268760"/>
            <a:ext cx="2520280" cy="14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77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6012160" y="1268760"/>
            <a:ext cx="2815481" cy="1463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785225" cy="135731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Критерии определения эффективности использования инновационных технологий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14500"/>
            <a:ext cx="8713787" cy="5027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Уровень мотивации к обучению.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Участие учащихся в проектной деятельности и творческих конкурсах.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Сформированность  потребности в здоровом образе жизни.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Степень удовлетворенности  школьной жизнью учащихся и родителей.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6" name="Рисунок 5" descr="IMG_0469.JPG"/>
          <p:cNvPicPr>
            <a:picLocks noChangeAspect="1"/>
          </p:cNvPicPr>
          <p:nvPr/>
        </p:nvPicPr>
        <p:blipFill>
          <a:blip r:embed="rId2" cstate="email">
            <a:lum bright="20000" contrast="10000"/>
          </a:blip>
          <a:stretch>
            <a:fillRect/>
          </a:stretch>
        </p:blipFill>
        <p:spPr>
          <a:xfrm>
            <a:off x="6300192" y="1178750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473.JPG"/>
          <p:cNvPicPr>
            <a:picLocks noChangeAspect="1"/>
          </p:cNvPicPr>
          <p:nvPr/>
        </p:nvPicPr>
        <p:blipFill>
          <a:blip r:embed="rId3" cstate="email">
            <a:lum bright="20000" contrast="10000"/>
          </a:blip>
          <a:stretch>
            <a:fillRect/>
          </a:stretch>
        </p:blipFill>
        <p:spPr>
          <a:xfrm>
            <a:off x="395536" y="1196752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84096" cy="299695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Arial Black" pitchFamily="34" charset="0"/>
              </a:rPr>
              <a:t>основной целью обучения английскому языку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является: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1.формирование и развитие коммуникативной культуры школьников,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2.обучение практическому овладению английским языком.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781300"/>
            <a:ext cx="8642350" cy="3887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Задача </a:t>
            </a:r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учителя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состоит в том, чтобы: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1.создать условия практического овладения языком для каждого учащегося,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2.выбрать такие методы обучения,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которые позволили бы каждому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ученику проявить свою активность,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своё творчество,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3.активизировать познавательную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деятельность учащегося в процессе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обучения английскому языку.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2838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6732240" y="3789040"/>
            <a:ext cx="226380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650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Constantia</vt:lpstr>
      <vt:lpstr>Arial Black</vt:lpstr>
      <vt:lpstr>Wingdings</vt:lpstr>
      <vt:lpstr>Трек</vt:lpstr>
      <vt:lpstr>Инновационные образовательные технологии в современной школе  на уроках английского языка  с использованием  презентаций power point  (выступление на ежегодной научной школьной методической конференции) 31.05.11   Печкурова Елена Анатольевна, учитель английского языка  МОУ СОШ  №  17,  г. Подольск, Московской области </vt:lpstr>
      <vt:lpstr>Без коренного пересмотра целей образования и системы организации работы школы школьникам сложно адаптироваться к новым социальным условиям и «информационному взрыву». </vt:lpstr>
      <vt:lpstr>Педагогическая технология</vt:lpstr>
      <vt:lpstr>Педагогическая технология характеризуется рядом признаков: </vt:lpstr>
      <vt:lpstr>Слайд 5</vt:lpstr>
      <vt:lpstr>Современные педагогические технологии</vt:lpstr>
      <vt:lpstr>Критерии определения эффективности использования инновационных педагогических технологий:</vt:lpstr>
      <vt:lpstr>Критерии определения эффективности использования инновационных технологий</vt:lpstr>
      <vt:lpstr>основной целью обучения английскому языку является:  1.формирование и развитие коммуникативной культуры школьников,  2.обучение практическому овладению английским языком. </vt:lpstr>
      <vt:lpstr>применение информационных технологий в обучении английскому языку стало не только необходимым, но и вполне возможным.  Не секрет, что изучение английского языка на начальной ступени обучения у многих учащихся вызывает затруднения, усвоение материала обычно строится на заучивании. Использование компьютера значительно облегчает процесс изучения языка через реализацию одного из принципов обучения — наглядности.</vt:lpstr>
      <vt:lpstr>Слайд 11</vt:lpstr>
      <vt:lpstr>Слайд 12</vt:lpstr>
      <vt:lpstr>Слайд 13</vt:lpstr>
      <vt:lpstr>Слайд 14</vt:lpstr>
      <vt:lpstr>Использование компьютерной презентации на уроке позволяет: </vt:lpstr>
      <vt:lpstr> Мультимедийная  презентация на уроке  как методический прием     </vt:lpstr>
      <vt:lpstr>Использование мультимедийных презентационных технологий для решения педагогических задач</vt:lpstr>
      <vt:lpstr>Мультимедийные уроки помогают решить следующие дидактические задачи:</vt:lpstr>
      <vt:lpstr>при использовании презентации необходимо учитывать некоторые особенности:</vt:lpstr>
      <vt:lpstr>Благодарю всех за внимание!  Удачи!  Thank you for your attention! Good luck!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образовательные технологии в современной школе  на уроках английского языка  с использованием  презентаций power point  (выступление на ежегодной научной школьной методической конференции) 31.05.11   Печкурова Елена Анатольевна, учитель английского языка  МОУ СОШ  №  17,  г. Подольск, Московской области</dc:title>
  <dc:creator>www.PHILka.RU</dc:creator>
  <cp:lastModifiedBy>Дарёна</cp:lastModifiedBy>
  <cp:revision>6</cp:revision>
  <dcterms:created xsi:type="dcterms:W3CDTF">2011-09-08T16:17:46Z</dcterms:created>
  <dcterms:modified xsi:type="dcterms:W3CDTF">2011-11-17T10:17:36Z</dcterms:modified>
</cp:coreProperties>
</file>