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4" r:id="rId10"/>
    <p:sldId id="262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66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740B9-E5E7-4FA7-B5AC-2D141F1EBB26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A320D-7C7F-4D37-B64F-D5A0CDC18B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49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8090AE-9425-4C80-8836-421D9F918D8F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4B57FD-68AD-4112-83D8-38BB4C801C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3749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F601BD-3396-405E-B0FA-4D458CF808FF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C8F33-2A22-489A-A6CC-EC1F63B1F686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496B0-279A-4ABA-A34C-8B639874FD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93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E1D7B-DF16-4A7E-AE20-6E528AD309EA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AE19-518C-438F-B8D0-11B01AC5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7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130F0-7B14-4ED4-BCBE-7145E3BE5AF3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9F84E-32FD-4139-9FCA-5B2C6F0FF4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40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584AB-E79B-467D-BF9F-6D0A667423DC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51F53-502E-49FA-A161-0051ECA286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0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1CEF7-F738-4D71-8CF0-D77E649530C0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671E7-3B7B-43CD-9FFA-B4A2BCA9C4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21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FC13E-2664-47A5-866B-C1BE1B4FDE4B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8E73-FD7D-4528-94E7-911E21F76B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41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3C2E4-3DF1-44C1-9A58-900EE8B8E526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3FFBC-D7AB-4395-9DB0-2907F22C92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30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670E5-64F5-49DC-BB9D-8317E113C8EB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5E76E-67B7-42BB-92F7-70756C2CEE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14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6E9EE-111F-42C6-B47A-D71AFE868F97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8D633-1A57-4B0E-94E0-B867D77C95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27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EEDF5C-5D83-4B1D-83B3-9626483894AF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138C8-5EEB-4876-93FC-364EFD37AE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9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CA532-0371-483C-B55C-249C9F8B67C3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EE0D2-4463-4A37-82E5-97E84D1DC2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95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BCD8F7B-DE59-4239-9C50-A74DBFEF3CB2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702E55-657F-4F02-A5F0-3D6D4C725E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077072"/>
            <a:ext cx="8424862" cy="244827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Никто из нас не свалился с луны.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мы – ветви и листья огромного</a:t>
            </a:r>
            <a:b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переплетённого общечеловеческого дерева.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48680"/>
            <a:ext cx="8209160" cy="2520280"/>
          </a:xfrm>
        </p:spPr>
        <p:txBody>
          <a:bodyPr/>
          <a:lstStyle/>
          <a:p>
            <a:pPr algn="just"/>
            <a:r>
              <a:rPr lang="ru-RU" sz="4000" dirty="0" smtClean="0">
                <a:solidFill>
                  <a:srgbClr val="003300"/>
                </a:solidFill>
              </a:rPr>
              <a:t>«</a:t>
            </a:r>
            <a:r>
              <a:rPr lang="ru-RU" sz="4000" dirty="0" smtClean="0">
                <a:solidFill>
                  <a:schemeClr val="bg1"/>
                </a:solidFill>
              </a:rPr>
              <a:t>Технология составления генеалогического древа».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Мастер- класс Журавлёвой В.В</a:t>
            </a:r>
            <a:r>
              <a:rPr lang="ru-RU" sz="4000" dirty="0" smtClean="0">
                <a:solidFill>
                  <a:srgbClr val="003300"/>
                </a:solidFill>
              </a:rPr>
              <a:t>.</a:t>
            </a:r>
            <a:endParaRPr lang="ru-RU" sz="40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6A9E-AE64-4F80-B2A1-2F12F5F57734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Родословная семьи Мищенко Кристины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164111"/>
          </a:xfrm>
        </p:spPr>
        <p:txBody>
          <a:bodyPr/>
          <a:lstStyle/>
          <a:p>
            <a:pPr>
              <a:buFontTx/>
              <a:buNone/>
            </a:pPr>
            <a:endParaRPr lang="ru-RU" sz="1400" dirty="0">
              <a:solidFill>
                <a:srgbClr val="003300"/>
              </a:solidFill>
            </a:endParaRPr>
          </a:p>
        </p:txBody>
      </p:sp>
      <p:pic>
        <p:nvPicPr>
          <p:cNvPr id="10" name="Picture 160" descr="Безымянны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96300" cy="51498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70E5-64F5-49DC-BB9D-8317E113C8EB}" type="datetime1">
              <a:rPr lang="ru-RU" smtClean="0"/>
              <a:pPr/>
              <a:t>26.11.2011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32859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1"/>
            <a:ext cx="561662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1"/>
            <a:ext cx="5616623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628801"/>
            <a:ext cx="5616623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2"/>
            <a:ext cx="5616622" cy="460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2"/>
            <a:ext cx="5616621" cy="460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84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87624" y="2132856"/>
            <a:ext cx="15841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Методика де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Греефа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70E5-64F5-49DC-BB9D-8317E113C8EB}" type="datetime1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707904" y="2148339"/>
            <a:ext cx="15841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660232" y="2148339"/>
            <a:ext cx="15841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Сосед по парте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03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247" y="260648"/>
            <a:ext cx="8712968" cy="599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F6E7-3D43-4272-ACB6-F7A0FA24C132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604795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Английский генетик </a:t>
            </a:r>
            <a:r>
              <a:rPr lang="ru-RU" sz="4000" smtClean="0">
                <a:solidFill>
                  <a:schemeClr val="bg1"/>
                </a:solidFill>
              </a:rPr>
              <a:t>Курт  Штерн  </a:t>
            </a:r>
            <a:r>
              <a:rPr lang="ru-RU" sz="4000" dirty="0">
                <a:solidFill>
                  <a:schemeClr val="bg1"/>
                </a:solidFill>
              </a:rPr>
              <a:t>считал, что все люди на Земле связаны между собой той или иной степенью родства.</a:t>
            </a: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D29B-5745-44AE-BBCC-DB5E743B0D7D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4752528" cy="562073"/>
          </a:xfrm>
        </p:spPr>
        <p:txBody>
          <a:bodyPr/>
          <a:lstStyle/>
          <a:p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Генеалогия – раздел исторической науки, изучающий происхождение и связи отдельных родов.</a:t>
            </a: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Генеалогическое древо – изображение истории рода в виде разветвлённого дерева.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E963-345E-4CA5-96FA-B0F1B868CE47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Наука</a:t>
            </a:r>
          </a:p>
          <a:p>
            <a:pPr marL="514350" indent="-514350" algn="just">
              <a:buFontTx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Изучающая, показывающая;</a:t>
            </a:r>
          </a:p>
          <a:p>
            <a:pPr marL="514350" indent="-514350" algn="just">
              <a:buFontTx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Изображает, связывает, устанавливает;</a:t>
            </a:r>
          </a:p>
          <a:p>
            <a:pPr marL="514350" indent="-514350" algn="just">
              <a:buFontTx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Наука, которая изучает и устанавливает родственные связи.</a:t>
            </a:r>
          </a:p>
          <a:p>
            <a:pPr marL="514350" indent="-514350" algn="just">
              <a:buFontTx/>
              <a:buAutoNum type="arabicPeriod"/>
            </a:pPr>
            <a:r>
              <a:rPr lang="ru-RU" dirty="0">
                <a:solidFill>
                  <a:srgbClr val="003300"/>
                </a:solidFill>
              </a:rPr>
              <a:t>Р</a:t>
            </a:r>
            <a:r>
              <a:rPr lang="ru-RU" dirty="0" smtClean="0">
                <a:solidFill>
                  <a:srgbClr val="003300"/>
                </a:solidFill>
              </a:rPr>
              <a:t>одственники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2944-96C0-44D1-9C4F-B65AB281C9A7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endParaRPr lang="ru-RU" b="1">
              <a:solidFill>
                <a:srgbClr val="0033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1484784"/>
            <a:ext cx="818274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074B-5E33-4ECB-B590-C0B00E7B3758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1400" b="1" dirty="0"/>
              <a:t>Русский философ П.А. Флоренский считал генеалогию своеобразной педагогикой: «История рода должна давать нравственные уроки и задачи». </a:t>
            </a:r>
            <a:endParaRPr lang="ru-RU" sz="1400" b="1" dirty="0">
              <a:solidFill>
                <a:srgbClr val="00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Генеалогический метод был 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предложен в конце 19 века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Френсисом </a:t>
            </a:r>
            <a:r>
              <a:rPr lang="ru-RU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Гальтоном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 двоюродный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брат  </a:t>
            </a:r>
            <a:r>
              <a:rPr lang="ru-RU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.Дарвина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по их</a:t>
            </a:r>
          </a:p>
          <a:p>
            <a:pPr>
              <a:buFontTx/>
              <a:buNone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деду Эразму Дарвину).</a:t>
            </a:r>
          </a:p>
          <a:p>
            <a:pPr>
              <a:buFontTx/>
              <a:buNone/>
            </a:pP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Система обозначения родословных была предложена </a:t>
            </a:r>
          </a:p>
          <a:p>
            <a:pPr algn="just">
              <a:buFontTx/>
              <a:buNone/>
            </a:pPr>
            <a:r>
              <a:rPr lang="ru-RU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Г.Юстом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в 1931году. 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52028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BA2B-580E-4B5B-BA53-800C21319EB8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</a:rPr>
              <a:t>Виды родословий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algn="r">
              <a:buFontTx/>
              <a:buNone/>
            </a:pPr>
            <a:endParaRPr lang="ru-RU" sz="2400" dirty="0">
              <a:solidFill>
                <a:srgbClr val="003300"/>
              </a:solidFill>
            </a:endParaRPr>
          </a:p>
          <a:p>
            <a:pPr algn="just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Восходящая родословная.</a:t>
            </a:r>
          </a:p>
          <a:p>
            <a:pPr algn="just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Нисходящая родословная.</a:t>
            </a:r>
          </a:p>
          <a:p>
            <a:pPr algn="r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Леонид Михайлович Савелов </a:t>
            </a:r>
          </a:p>
          <a:p>
            <a:pPr algn="r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(30 апреля (12 мая) 1868г – </a:t>
            </a:r>
          </a:p>
          <a:p>
            <a:pPr algn="r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19 октября 1947г);</a:t>
            </a:r>
          </a:p>
          <a:p>
            <a:pPr algn="r">
              <a:buFontTx/>
              <a:buNone/>
            </a:pPr>
            <a:r>
              <a:rPr lang="ru-RU" sz="1800" dirty="0" smtClean="0">
                <a:solidFill>
                  <a:srgbClr val="003300"/>
                </a:solidFill>
              </a:rPr>
              <a:t>450 научных работ.</a:t>
            </a:r>
          </a:p>
          <a:p>
            <a:pPr algn="just">
              <a:buFontTx/>
              <a:buNone/>
            </a:pPr>
            <a:endParaRPr lang="ru-RU" sz="1800" dirty="0">
              <a:solidFill>
                <a:srgbClr val="0033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808"/>
            <a:ext cx="34556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1620"/>
            <a:ext cx="2762250" cy="27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F0B0-D428-48BF-8AD7-2DA3EAA42485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274638"/>
            <a:ext cx="6564313" cy="121014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Основные термины и условные обозначения для генеалогического древа: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Педигри – родословная;</a:t>
            </a:r>
          </a:p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Пробанд – обладатель наследственного признака;</a:t>
            </a:r>
          </a:p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Сибсы – братья и сестры, потомки одних родителей;</a:t>
            </a:r>
          </a:p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Инбридинг – близкородственное скрещивание.</a:t>
            </a:r>
          </a:p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- мужская особь;          - женская особь;</a:t>
            </a:r>
          </a:p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- пол не ясен;         - затронуты болезнью;</a:t>
            </a:r>
          </a:p>
          <a:p>
            <a:pPr algn="just">
              <a:buFontTx/>
              <a:buNone/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- брак;                 - брак без детей.</a:t>
            </a:r>
          </a:p>
          <a:p>
            <a:pPr algn="just">
              <a:buFontTx/>
              <a:buNone/>
            </a:pPr>
            <a:endParaRPr lang="ru-RU" sz="28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3581" y="3717032"/>
            <a:ext cx="474043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39952" y="3789040"/>
            <a:ext cx="432048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9095801">
            <a:off x="802492" y="4293372"/>
            <a:ext cx="457200" cy="413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63888" y="4266389"/>
            <a:ext cx="432048" cy="2880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6966" y="4842285"/>
            <a:ext cx="474043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19672" y="4878289"/>
            <a:ext cx="432048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1009" y="5022305"/>
            <a:ext cx="408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26866" y="4842285"/>
            <a:ext cx="474043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11960" y="4842285"/>
            <a:ext cx="432048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810463" y="5022305"/>
            <a:ext cx="408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14794" y="5022305"/>
            <a:ext cx="0" cy="350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23928" y="537321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2578-51E2-4A38-8B0C-F351E6B49C73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Генеалогическое древо 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А.С.Пушкина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endParaRPr lang="ru-RU" sz="14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1124744"/>
            <a:ext cx="863282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B4FB-3A73-40D0-ACD8-C7F9962F9174}" type="datetime1">
              <a:rPr lang="ru-RU"/>
              <a:pPr/>
              <a:t>26.11.2011</a:t>
            </a:fld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119813" cy="7778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Правило составления своей семьи: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327873"/>
          </a:xfrm>
        </p:spPr>
        <p:txBody>
          <a:bodyPr/>
          <a:lstStyle/>
          <a:p>
            <a:r>
              <a:rPr lang="ru-RU" sz="1000" b="1" dirty="0"/>
              <a:t>  </a:t>
            </a:r>
            <a:r>
              <a:rPr lang="ru-RU" sz="1100" b="1" dirty="0"/>
              <a:t> Правило первое: </a:t>
            </a:r>
            <a:r>
              <a:rPr lang="ru-RU" sz="1100" b="1" i="1" dirty="0"/>
              <a:t>работа над родословной бесконечна, она может продолжаться всю жизнь и потребует тщательных изысканий, поэтому необходимо запастись терпением, старанием и аккуратностью.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r>
              <a:rPr lang="ru-RU" sz="1100" b="1" dirty="0"/>
              <a:t>      Правило </a:t>
            </a:r>
            <a:r>
              <a:rPr lang="ru-RU" sz="1100" b="1" dirty="0" smtClean="0"/>
              <a:t>второе:</a:t>
            </a:r>
            <a:r>
              <a:rPr lang="ru-RU" sz="1100" b="1" dirty="0"/>
              <a:t> </a:t>
            </a:r>
            <a:r>
              <a:rPr lang="ru-RU" sz="1100" b="1" i="1" dirty="0"/>
              <a:t>ветви (корни) дерева должны быть абсолютно симметричны, а количество ветвей </a:t>
            </a:r>
            <a:r>
              <a:rPr lang="ru-RU" sz="1100" b="1" i="1" dirty="0" smtClean="0"/>
              <a:t>– четным, число </a:t>
            </a:r>
            <a:r>
              <a:rPr lang="ru-RU" sz="1100" b="1" i="1" dirty="0"/>
              <a:t>предков с каждым восходящим поколением удваивается: 2 родителя, 4 деда, 8 прадедов и т.д.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r>
              <a:rPr lang="ru-RU" sz="1100" b="1" dirty="0"/>
              <a:t>   Правило </a:t>
            </a:r>
            <a:r>
              <a:rPr lang="ru-RU" sz="1100" b="1" dirty="0" smtClean="0"/>
              <a:t>третье:</a:t>
            </a:r>
            <a:r>
              <a:rPr lang="ru-RU" sz="1100" b="1" dirty="0"/>
              <a:t> </a:t>
            </a:r>
            <a:r>
              <a:rPr lang="ru-RU" sz="1100" b="1" i="1" dirty="0"/>
              <a:t>при заполнении родословной </a:t>
            </a:r>
            <a:r>
              <a:rPr lang="ru-RU" sz="1100" b="1" i="1" dirty="0" smtClean="0"/>
              <a:t>старайтесь, </a:t>
            </a:r>
            <a:r>
              <a:rPr lang="ru-RU" sz="1100" b="1" i="1" dirty="0"/>
              <a:t>чтобы каждая веточка содержала фамилию, имя, отчество. Вспомните состояние здоровья обозначенных в ней родственников, особенности </a:t>
            </a:r>
            <a:r>
              <a:rPr lang="ru-RU" sz="1100" b="1" i="1" dirty="0" smtClean="0"/>
              <a:t>характера, </a:t>
            </a:r>
            <a:r>
              <a:rPr lang="ru-RU" sz="1100" b="1" i="1" dirty="0"/>
              <a:t>судьбы каждого. Расспросите об этом </a:t>
            </a:r>
            <a:r>
              <a:rPr lang="ru-RU" sz="1100" b="1" i="1" dirty="0" smtClean="0"/>
              <a:t>всех, </a:t>
            </a:r>
            <a:r>
              <a:rPr lang="ru-RU" sz="1100" b="1" i="1" dirty="0"/>
              <a:t>кто знал их. Может, кто-то из них был долгожителем, а кто-то умер. Поставьте даты рождения и смерти, и сделайте отметки о перенесенных заболеваниях.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r>
              <a:rPr lang="ru-RU" sz="1100" b="1" dirty="0"/>
              <a:t>   Правило </a:t>
            </a:r>
            <a:r>
              <a:rPr lang="ru-RU" sz="1100" b="1" dirty="0" smtClean="0"/>
              <a:t>четвертое:</a:t>
            </a:r>
            <a:r>
              <a:rPr lang="ru-RU" sz="1100" b="1" dirty="0"/>
              <a:t> </a:t>
            </a:r>
            <a:r>
              <a:rPr lang="ru-RU" sz="1100" b="1" i="1" dirty="0"/>
              <a:t>при описании </a:t>
            </a:r>
            <a:r>
              <a:rPr lang="ru-RU" sz="1100" b="1" i="1" dirty="0" smtClean="0"/>
              <a:t>вашего </a:t>
            </a:r>
            <a:r>
              <a:rPr lang="ru-RU" sz="1100" b="1" i="1" dirty="0"/>
              <a:t>рода </a:t>
            </a:r>
            <a:r>
              <a:rPr lang="ru-RU" sz="1100" b="1" i="1" dirty="0" smtClean="0"/>
              <a:t>вы стараетесь  </a:t>
            </a:r>
            <a:r>
              <a:rPr lang="ru-RU" sz="1100" b="1" i="1" dirty="0"/>
              <a:t>узнать как можно больше о тех, кого уже нет в живых, и совершенно </a:t>
            </a:r>
            <a:r>
              <a:rPr lang="ru-RU" sz="1100" b="1" i="1" dirty="0" smtClean="0"/>
              <a:t>забываете  </a:t>
            </a:r>
            <a:r>
              <a:rPr lang="ru-RU" sz="1100" b="1" i="1" dirty="0"/>
              <a:t>о </a:t>
            </a:r>
            <a:r>
              <a:rPr lang="ru-RU" sz="1100" b="1" i="1" dirty="0" smtClean="0"/>
              <a:t>тех, </a:t>
            </a:r>
            <a:r>
              <a:rPr lang="ru-RU" sz="1100" b="1" i="1" dirty="0"/>
              <a:t>кто </a:t>
            </a:r>
            <a:r>
              <a:rPr lang="ru-RU" sz="1100" b="1" i="1" dirty="0" smtClean="0"/>
              <a:t>рядом, между </a:t>
            </a:r>
            <a:r>
              <a:rPr lang="ru-RU" sz="1100" b="1" i="1" dirty="0"/>
              <a:t>тем, </a:t>
            </a:r>
            <a:r>
              <a:rPr lang="ru-RU" sz="1100" b="1" i="1" dirty="0" smtClean="0"/>
              <a:t>дедушки, </a:t>
            </a:r>
            <a:r>
              <a:rPr lang="ru-RU" sz="1100" b="1" i="1" dirty="0"/>
              <a:t>б</a:t>
            </a:r>
            <a:r>
              <a:rPr lang="ru-RU" sz="1100" b="1" i="1" dirty="0" smtClean="0"/>
              <a:t>абушки, </a:t>
            </a:r>
            <a:r>
              <a:rPr lang="ru-RU" sz="1100" b="1" i="1" dirty="0"/>
              <a:t>мамы и папы могут существенно помочь.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r>
              <a:rPr lang="ru-RU" sz="1100" b="1" dirty="0"/>
              <a:t>   Правило </a:t>
            </a:r>
            <a:r>
              <a:rPr lang="ru-RU" sz="1100" b="1" dirty="0" smtClean="0"/>
              <a:t>пятое:</a:t>
            </a:r>
            <a:r>
              <a:rPr lang="ru-RU" sz="1100" b="1" dirty="0"/>
              <a:t> </a:t>
            </a:r>
            <a:r>
              <a:rPr lang="ru-RU" sz="1100" b="1" i="1" dirty="0"/>
              <a:t>при сборе информации не надо сразу разделять факты на существенные и кажущиеся тебе </a:t>
            </a:r>
            <a:r>
              <a:rPr lang="ru-RU" sz="1100" b="1" i="1" dirty="0" smtClean="0"/>
              <a:t> не существенными</a:t>
            </a:r>
            <a:r>
              <a:rPr lang="ru-RU" sz="1100" b="1" i="1" dirty="0"/>
              <a:t>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r>
              <a:rPr lang="ru-RU" sz="1100" b="1" dirty="0"/>
              <a:t>   Правило </a:t>
            </a:r>
            <a:r>
              <a:rPr lang="ru-RU" sz="1100" b="1" dirty="0" smtClean="0"/>
              <a:t>шестое:</a:t>
            </a:r>
            <a:r>
              <a:rPr lang="ru-RU" sz="1100" b="1" dirty="0"/>
              <a:t> </a:t>
            </a:r>
            <a:r>
              <a:rPr lang="ru-RU" sz="1100" b="1" i="1" dirty="0"/>
              <a:t>не откладывайте ни на один день задуманного в работе над родословной, особенно если это касается людей старшего возраста.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r>
              <a:rPr lang="ru-RU" sz="1100" b="1" dirty="0"/>
              <a:t>   Правило </a:t>
            </a:r>
            <a:r>
              <a:rPr lang="ru-RU" sz="1100" b="1" dirty="0" smtClean="0"/>
              <a:t>седьмое:</a:t>
            </a:r>
            <a:r>
              <a:rPr lang="ru-RU" sz="1100" b="1" dirty="0"/>
              <a:t> </a:t>
            </a:r>
            <a:r>
              <a:rPr lang="ru-RU" sz="1100" b="1" i="1" dirty="0"/>
              <a:t>пока ты не можешь определить значимость того или иного документа, материала, собирай все, что касается </a:t>
            </a:r>
            <a:r>
              <a:rPr lang="ru-RU" sz="1100" b="1" i="1" dirty="0" smtClean="0"/>
              <a:t>вашей </a:t>
            </a:r>
            <a:r>
              <a:rPr lang="ru-RU" sz="1100" b="1" i="1" dirty="0"/>
              <a:t>семьи.</a:t>
            </a:r>
            <a:endParaRPr lang="ru-RU" sz="1100" dirty="0"/>
          </a:p>
          <a:p>
            <a:pPr marL="0" indent="0">
              <a:buNone/>
            </a:pPr>
            <a:r>
              <a:rPr lang="ru-RU" sz="1100" dirty="0"/>
              <a:t> </a:t>
            </a:r>
          </a:p>
          <a:p>
            <a:pPr>
              <a:buFontTx/>
              <a:buNone/>
            </a:pP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нени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Сочинение</Template>
  <TotalTime>195</TotalTime>
  <Words>264</Words>
  <Application>Microsoft Office PowerPoint</Application>
  <PresentationFormat>Экран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Сочинение</vt:lpstr>
      <vt:lpstr>Никто из нас не свалился с луны. Все мы – ветви и листья огромного и переплетённого общечеловеческого дерева.</vt:lpstr>
      <vt:lpstr>Слайд 2</vt:lpstr>
      <vt:lpstr>Синквейн:</vt:lpstr>
      <vt:lpstr>Слайд 4</vt:lpstr>
      <vt:lpstr>Русский философ П.А. Флоренский считал генеалогию своеобразной педагогикой: «История рода должна давать нравственные уроки и задачи». </vt:lpstr>
      <vt:lpstr>Виды родословий</vt:lpstr>
      <vt:lpstr>Основные термины и условные обозначения для генеалогического древа:</vt:lpstr>
      <vt:lpstr>Генеалогическое древо А.С.Пушкина</vt:lpstr>
      <vt:lpstr>Правило составления своей семьи:</vt:lpstr>
      <vt:lpstr>Родословная семьи Мищенко Кристины</vt:lpstr>
      <vt:lpstr>Динамическая пауза</vt:lpstr>
      <vt:lpstr>Методика де Греефа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Дарёна</cp:lastModifiedBy>
  <cp:revision>25</cp:revision>
  <dcterms:created xsi:type="dcterms:W3CDTF">2011-08-06T02:45:22Z</dcterms:created>
  <dcterms:modified xsi:type="dcterms:W3CDTF">2011-11-26T09:31:04Z</dcterms:modified>
</cp:coreProperties>
</file>