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92" r:id="rId10"/>
    <p:sldId id="291" r:id="rId11"/>
    <p:sldId id="289" r:id="rId12"/>
    <p:sldId id="290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1" autoAdjust="0"/>
    <p:restoredTop sz="94660"/>
  </p:normalViewPr>
  <p:slideViewPr>
    <p:cSldViewPr>
      <p:cViewPr varScale="1">
        <p:scale>
          <a:sx n="70" d="100"/>
          <a:sy n="70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1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219201" y="381001"/>
            <a:ext cx="2297113" cy="244475"/>
          </a:xfrm>
        </p:spPr>
        <p:txBody>
          <a:bodyPr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54400" y="6308726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6F3E97E7-3F65-40B8-AD8D-5C6ED9D147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3048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4800600"/>
            <a:ext cx="6156325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3363" y="5105400"/>
            <a:ext cx="6172200" cy="1143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F4CC25-ABE4-45A7-A3BD-340BF577B3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609600"/>
            <a:ext cx="204787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1" y="609600"/>
            <a:ext cx="599122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B5BA8-A000-412C-84AE-85049F1733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1"/>
            <a:ext cx="6400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1" y="1611314"/>
            <a:ext cx="8191500" cy="4713287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315200" y="6461126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477001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03087E27-B265-4ED4-860B-2657A28C06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293688" y="6477001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901D03-ECC0-4080-902D-393D66E508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A2F385-EE37-4D71-A996-24EDA10EFC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1" y="1611314"/>
            <a:ext cx="4019551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611314"/>
            <a:ext cx="4019551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190961-6B33-4716-BB32-00B8468D74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629970-5B75-4996-895B-A3485AF6DF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1E4D91-844E-4568-84BB-1298969C54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431584-72E2-4543-B3D3-86D0BEB40A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E87E0F-D7E0-4482-83E3-BD3165D0DB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874BB9-1491-443B-A7CB-E4C5B80C35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1" name="Object 87"/>
          <p:cNvGraphicFramePr>
            <a:graphicFrameLocks noChangeAspect="1"/>
          </p:cNvGraphicFramePr>
          <p:nvPr/>
        </p:nvGraphicFramePr>
        <p:xfrm>
          <a:off x="0" y="0"/>
          <a:ext cx="9144000" cy="1600200"/>
        </p:xfrm>
        <a:graphic>
          <a:graphicData uri="http://schemas.openxmlformats.org/presentationml/2006/ole">
            <p:oleObj spid="_x0000_s1111" name="Image" r:id="rId15" imgW="13003175" imgH="2577778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1" y="1611314"/>
            <a:ext cx="81915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15200" y="6461126"/>
            <a:ext cx="175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477001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023D69-6BFA-4257-8AA1-6F66E32B17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3400" y="609601"/>
            <a:ext cx="6400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3688" y="6477001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07" name="Text Box 83"/>
          <p:cNvSpPr txBox="1">
            <a:spLocks noChangeArrowheads="1"/>
          </p:cNvSpPr>
          <p:nvPr/>
        </p:nvSpPr>
        <p:spPr bwMode="gray">
          <a:xfrm>
            <a:off x="304800" y="1524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bg1"/>
                </a:solidFill>
              </a:rPr>
              <a:t>LOGO</a:t>
            </a:r>
          </a:p>
        </p:txBody>
      </p:sp>
      <p:pic>
        <p:nvPicPr>
          <p:cNvPr id="1108" name="Picture 84" descr="p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9002" y="190500"/>
            <a:ext cx="1450975" cy="2095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3" Type="http://schemas.openxmlformats.org/officeDocument/2006/relationships/image" Target="../media/image39.jpeg"/><Relationship Id="rId21" Type="http://schemas.openxmlformats.org/officeDocument/2006/relationships/slide" Target="slide2.xml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image" Target="../media/image38.jpeg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9.xml"/><Relationship Id="rId7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4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11" Type="http://schemas.openxmlformats.org/officeDocument/2006/relationships/slide" Target="slide3.xml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6400800" y="5181600"/>
            <a:ext cx="2743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286116" y="2143116"/>
            <a:ext cx="6000792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Преобразование тригонометрических выражений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00498" y="6357958"/>
            <a:ext cx="542351" cy="285728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6286520"/>
            <a:ext cx="4572032" cy="428628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Учитель: Клепань Людмила Ивановна</a:t>
            </a:r>
            <a:endParaRPr lang="ru-RU" b="1" dirty="0"/>
          </a:p>
        </p:txBody>
      </p:sp>
      <p:pic>
        <p:nvPicPr>
          <p:cNvPr id="6" name="Picture 27" descr="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42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214678" y="4143380"/>
            <a:ext cx="5715040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Цель урока: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закрепить  умения учащихся  применять тригонометрические формулы при преобразовании выражений;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 осуществить подготовку к контрольной работе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14356"/>
            <a:ext cx="5434034" cy="4873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Ответы к самостоятельной работе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33400" y="1611314"/>
          <a:ext cx="8191500" cy="396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  <a:gridCol w="1638300"/>
                <a:gridCol w="1638300"/>
                <a:gridCol w="1638300"/>
              </a:tblGrid>
              <a:tr h="7921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</a:tr>
              <a:tr h="7921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Вариант 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-2/9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921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Вариант2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921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Вариант 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921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Вариант 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-3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00498" y="6357958"/>
            <a:ext cx="542351" cy="285728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786710" y="6357958"/>
            <a:ext cx="542351" cy="285752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215206" y="6357958"/>
            <a:ext cx="500067" cy="285752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7" descr="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719919" cy="4873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Разгадай кроссворд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4152" y="6429396"/>
            <a:ext cx="283270" cy="357166"/>
          </a:xfrm>
          <a:prstGeom prst="rect">
            <a:avLst/>
          </a:prstGeom>
        </p:spPr>
      </p:pic>
      <p:pic>
        <p:nvPicPr>
          <p:cNvPr id="7" name="Рисунок 6" descr="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8400" y="6429396"/>
            <a:ext cx="283270" cy="357166"/>
          </a:xfrm>
          <a:prstGeom prst="rect">
            <a:avLst/>
          </a:prstGeom>
        </p:spPr>
      </p:pic>
      <p:pic>
        <p:nvPicPr>
          <p:cNvPr id="8" name="Рисунок 7" descr="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9904" y="6429396"/>
            <a:ext cx="283270" cy="357166"/>
          </a:xfrm>
          <a:prstGeom prst="rect">
            <a:avLst/>
          </a:prstGeom>
        </p:spPr>
      </p:pic>
      <p:pic>
        <p:nvPicPr>
          <p:cNvPr id="9" name="Рисунок 8" descr="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6896" y="5019666"/>
            <a:ext cx="283270" cy="357166"/>
          </a:xfrm>
          <a:prstGeom prst="rect">
            <a:avLst/>
          </a:prstGeom>
        </p:spPr>
      </p:pic>
      <p:pic>
        <p:nvPicPr>
          <p:cNvPr id="10" name="Рисунок 9" descr="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5656" y="4662476"/>
            <a:ext cx="283270" cy="357166"/>
          </a:xfrm>
          <a:prstGeom prst="rect">
            <a:avLst/>
          </a:prstGeom>
        </p:spPr>
      </p:pic>
      <p:pic>
        <p:nvPicPr>
          <p:cNvPr id="11" name="Рисунок 10" descr="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144" y="1447766"/>
            <a:ext cx="283270" cy="357166"/>
          </a:xfrm>
          <a:prstGeom prst="rect">
            <a:avLst/>
          </a:prstGeom>
        </p:spPr>
      </p:pic>
      <p:pic>
        <p:nvPicPr>
          <p:cNvPr id="13" name="Рисунок 12" descr="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9904" y="1447766"/>
            <a:ext cx="283270" cy="357166"/>
          </a:xfrm>
          <a:prstGeom prst="rect">
            <a:avLst/>
          </a:prstGeom>
        </p:spPr>
      </p:pic>
      <p:pic>
        <p:nvPicPr>
          <p:cNvPr id="14" name="Рисунок 13" descr="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6896" y="3233716"/>
            <a:ext cx="283270" cy="357166"/>
          </a:xfrm>
          <a:prstGeom prst="rect">
            <a:avLst/>
          </a:prstGeom>
        </p:spPr>
      </p:pic>
      <p:pic>
        <p:nvPicPr>
          <p:cNvPr id="15" name="Рисунок 14" descr="2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74152" y="1447766"/>
            <a:ext cx="283270" cy="357166"/>
          </a:xfrm>
          <a:prstGeom prst="rect">
            <a:avLst/>
          </a:prstGeom>
        </p:spPr>
      </p:pic>
      <p:pic>
        <p:nvPicPr>
          <p:cNvPr id="16" name="Рисунок 15" descr="2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5392" y="1447766"/>
            <a:ext cx="283270" cy="357166"/>
          </a:xfrm>
          <a:prstGeom prst="rect">
            <a:avLst/>
          </a:prstGeom>
        </p:spPr>
      </p:pic>
      <p:pic>
        <p:nvPicPr>
          <p:cNvPr id="17" name="Рисунок 16" descr="2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9640" y="2876526"/>
            <a:ext cx="283270" cy="357166"/>
          </a:xfrm>
          <a:prstGeom prst="rect">
            <a:avLst/>
          </a:prstGeom>
        </p:spPr>
      </p:pic>
      <p:pic>
        <p:nvPicPr>
          <p:cNvPr id="18" name="Рисунок 17" descr="2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9640" y="2519336"/>
            <a:ext cx="283270" cy="357166"/>
          </a:xfrm>
          <a:prstGeom prst="rect">
            <a:avLst/>
          </a:prstGeom>
        </p:spPr>
      </p:pic>
      <p:pic>
        <p:nvPicPr>
          <p:cNvPr id="19" name="Рисунок 18" descr="2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9640" y="2162146"/>
            <a:ext cx="283270" cy="357166"/>
          </a:xfrm>
          <a:prstGeom prst="rect">
            <a:avLst/>
          </a:prstGeom>
        </p:spPr>
      </p:pic>
      <p:pic>
        <p:nvPicPr>
          <p:cNvPr id="20" name="Рисунок 19" descr="2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9640" y="1804956"/>
            <a:ext cx="283270" cy="357166"/>
          </a:xfrm>
          <a:prstGeom prst="rect">
            <a:avLst/>
          </a:prstGeom>
        </p:spPr>
      </p:pic>
      <p:pic>
        <p:nvPicPr>
          <p:cNvPr id="21" name="Рисунок 20" descr="2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9640" y="1447766"/>
            <a:ext cx="283270" cy="357166"/>
          </a:xfrm>
          <a:prstGeom prst="rect">
            <a:avLst/>
          </a:prstGeom>
        </p:spPr>
      </p:pic>
      <p:pic>
        <p:nvPicPr>
          <p:cNvPr id="22" name="Рисунок 21" descr="2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9640" y="1090576"/>
            <a:ext cx="283270" cy="357166"/>
          </a:xfrm>
          <a:prstGeom prst="rect">
            <a:avLst/>
          </a:prstGeom>
        </p:spPr>
      </p:pic>
      <p:pic>
        <p:nvPicPr>
          <p:cNvPr id="23" name="Рисунок 22" descr="3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16896" y="1804956"/>
            <a:ext cx="283270" cy="357166"/>
          </a:xfrm>
          <a:prstGeom prst="rect">
            <a:avLst/>
          </a:prstGeom>
        </p:spPr>
      </p:pic>
      <p:pic>
        <p:nvPicPr>
          <p:cNvPr id="24" name="Рисунок 23" descr="2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9640" y="3233716"/>
            <a:ext cx="283270" cy="357166"/>
          </a:xfrm>
          <a:prstGeom prst="rect">
            <a:avLst/>
          </a:prstGeom>
        </p:spPr>
      </p:pic>
      <p:pic>
        <p:nvPicPr>
          <p:cNvPr id="25" name="Рисунок 24" descr="2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16896" y="1447766"/>
            <a:ext cx="283270" cy="357166"/>
          </a:xfrm>
          <a:prstGeom prst="rect">
            <a:avLst/>
          </a:prstGeom>
        </p:spPr>
      </p:pic>
      <p:pic>
        <p:nvPicPr>
          <p:cNvPr id="26" name="Рисунок 25" descr="2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02648" y="1447766"/>
            <a:ext cx="283270" cy="357166"/>
          </a:xfrm>
          <a:prstGeom prst="rect">
            <a:avLst/>
          </a:prstGeom>
        </p:spPr>
      </p:pic>
      <p:pic>
        <p:nvPicPr>
          <p:cNvPr id="27" name="Рисунок 26" descr="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8400" y="1447766"/>
            <a:ext cx="283270" cy="357166"/>
          </a:xfrm>
          <a:prstGeom prst="rect">
            <a:avLst/>
          </a:prstGeom>
        </p:spPr>
      </p:pic>
      <p:pic>
        <p:nvPicPr>
          <p:cNvPr id="28" name="Рисунок 27" descr="2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9380" y="714356"/>
            <a:ext cx="283270" cy="357166"/>
          </a:xfrm>
          <a:prstGeom prst="rect">
            <a:avLst/>
          </a:prstGeom>
        </p:spPr>
      </p:pic>
      <p:pic>
        <p:nvPicPr>
          <p:cNvPr id="29" name="Рисунок 28" descr="2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16896" y="1090576"/>
            <a:ext cx="283270" cy="357166"/>
          </a:xfrm>
          <a:prstGeom prst="rect">
            <a:avLst/>
          </a:prstGeom>
        </p:spPr>
      </p:pic>
      <p:pic>
        <p:nvPicPr>
          <p:cNvPr id="30" name="Рисунок 29" descr="2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31408" y="6429396"/>
            <a:ext cx="283270" cy="357166"/>
          </a:xfrm>
          <a:prstGeom prst="rect">
            <a:avLst/>
          </a:prstGeom>
        </p:spPr>
      </p:pic>
      <p:pic>
        <p:nvPicPr>
          <p:cNvPr id="31" name="Рисунок 30" descr="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4833" y="2162170"/>
            <a:ext cx="283270" cy="357166"/>
          </a:xfrm>
          <a:prstGeom prst="rect">
            <a:avLst/>
          </a:prstGeom>
        </p:spPr>
      </p:pic>
      <p:pic>
        <p:nvPicPr>
          <p:cNvPr id="32" name="Рисунок 31" descr="2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16896" y="4305286"/>
            <a:ext cx="283270" cy="357166"/>
          </a:xfrm>
          <a:prstGeom prst="rect">
            <a:avLst/>
          </a:prstGeom>
        </p:spPr>
      </p:pic>
      <p:pic>
        <p:nvPicPr>
          <p:cNvPr id="33" name="Рисунок 32" descr="2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16896" y="2162146"/>
            <a:ext cx="283270" cy="357166"/>
          </a:xfrm>
          <a:prstGeom prst="rect">
            <a:avLst/>
          </a:prstGeom>
        </p:spPr>
      </p:pic>
      <p:pic>
        <p:nvPicPr>
          <p:cNvPr id="34" name="Рисунок 33" descr="2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16896" y="4662476"/>
            <a:ext cx="283270" cy="357166"/>
          </a:xfrm>
          <a:prstGeom prst="rect">
            <a:avLst/>
          </a:prstGeom>
        </p:spPr>
      </p:pic>
      <p:pic>
        <p:nvPicPr>
          <p:cNvPr id="35" name="Рисунок 34" descr="2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16896" y="2519336"/>
            <a:ext cx="283270" cy="357166"/>
          </a:xfrm>
          <a:prstGeom prst="rect">
            <a:avLst/>
          </a:prstGeom>
        </p:spPr>
      </p:pic>
      <p:pic>
        <p:nvPicPr>
          <p:cNvPr id="36" name="Рисунок 35" descr="2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6896" y="3948096"/>
            <a:ext cx="283270" cy="357166"/>
          </a:xfrm>
          <a:prstGeom prst="rect">
            <a:avLst/>
          </a:prstGeom>
        </p:spPr>
      </p:pic>
      <p:pic>
        <p:nvPicPr>
          <p:cNvPr id="37" name="Рисунок 36" descr="2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16896" y="2876526"/>
            <a:ext cx="283270" cy="357166"/>
          </a:xfrm>
          <a:prstGeom prst="rect">
            <a:avLst/>
          </a:prstGeom>
        </p:spPr>
      </p:pic>
      <p:pic>
        <p:nvPicPr>
          <p:cNvPr id="38" name="Рисунок 37" descr="3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216896" y="3590906"/>
            <a:ext cx="283270" cy="357166"/>
          </a:xfrm>
          <a:prstGeom prst="rect">
            <a:avLst/>
          </a:prstGeom>
        </p:spPr>
      </p:pic>
      <p:pic>
        <p:nvPicPr>
          <p:cNvPr id="39" name="Рисунок 38" descr="3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359904" y="3948096"/>
            <a:ext cx="283270" cy="357166"/>
          </a:xfrm>
          <a:prstGeom prst="rect">
            <a:avLst/>
          </a:prstGeom>
        </p:spPr>
      </p:pic>
      <p:pic>
        <p:nvPicPr>
          <p:cNvPr id="40" name="Рисунок 39" descr="2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31144" y="3948096"/>
            <a:ext cx="283270" cy="357166"/>
          </a:xfrm>
          <a:prstGeom prst="rect">
            <a:avLst/>
          </a:prstGeom>
        </p:spPr>
      </p:pic>
      <p:pic>
        <p:nvPicPr>
          <p:cNvPr id="41" name="Рисунок 40" descr="2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5392" y="3948096"/>
            <a:ext cx="283270" cy="357166"/>
          </a:xfrm>
          <a:prstGeom prst="rect">
            <a:avLst/>
          </a:prstGeom>
        </p:spPr>
      </p:pic>
      <p:pic>
        <p:nvPicPr>
          <p:cNvPr id="42" name="Рисунок 41" descr="3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074152" y="3948096"/>
            <a:ext cx="283270" cy="357166"/>
          </a:xfrm>
          <a:prstGeom prst="rect">
            <a:avLst/>
          </a:prstGeom>
        </p:spPr>
      </p:pic>
      <p:pic>
        <p:nvPicPr>
          <p:cNvPr id="43" name="Рисунок 42" descr="2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931408" y="3948096"/>
            <a:ext cx="283270" cy="357166"/>
          </a:xfrm>
          <a:prstGeom prst="rect">
            <a:avLst/>
          </a:prstGeom>
        </p:spPr>
      </p:pic>
      <p:pic>
        <p:nvPicPr>
          <p:cNvPr id="44" name="Рисунок 43" descr="2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88400" y="3948096"/>
            <a:ext cx="283270" cy="357166"/>
          </a:xfrm>
          <a:prstGeom prst="rect">
            <a:avLst/>
          </a:prstGeom>
        </p:spPr>
      </p:pic>
      <p:pic>
        <p:nvPicPr>
          <p:cNvPr id="45" name="Рисунок 44" descr="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2648" y="3948096"/>
            <a:ext cx="283270" cy="357166"/>
          </a:xfrm>
          <a:prstGeom prst="rect">
            <a:avLst/>
          </a:prstGeom>
        </p:spPr>
      </p:pic>
      <p:pic>
        <p:nvPicPr>
          <p:cNvPr id="47" name="Рисунок 46" descr="2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45656" y="3948096"/>
            <a:ext cx="283270" cy="357166"/>
          </a:xfrm>
          <a:prstGeom prst="rect">
            <a:avLst/>
          </a:prstGeom>
        </p:spPr>
      </p:pic>
      <p:pic>
        <p:nvPicPr>
          <p:cNvPr id="48" name="Рисунок 47" descr="2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48138" y="2524537"/>
            <a:ext cx="283270" cy="357166"/>
          </a:xfrm>
          <a:prstGeom prst="rect">
            <a:avLst/>
          </a:prstGeom>
        </p:spPr>
      </p:pic>
      <p:pic>
        <p:nvPicPr>
          <p:cNvPr id="49" name="Рисунок 48" descr="3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644833" y="2876550"/>
            <a:ext cx="283270" cy="357166"/>
          </a:xfrm>
          <a:prstGeom prst="rect">
            <a:avLst/>
          </a:prstGeom>
        </p:spPr>
      </p:pic>
      <p:pic>
        <p:nvPicPr>
          <p:cNvPr id="50" name="Рисунок 49" descr="2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44833" y="3590930"/>
            <a:ext cx="283270" cy="357166"/>
          </a:xfrm>
          <a:prstGeom prst="rect">
            <a:avLst/>
          </a:prstGeom>
        </p:spPr>
      </p:pic>
      <p:pic>
        <p:nvPicPr>
          <p:cNvPr id="51" name="Рисунок 50" descr="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4833" y="3233740"/>
            <a:ext cx="283270" cy="357166"/>
          </a:xfrm>
          <a:prstGeom prst="rect">
            <a:avLst/>
          </a:prstGeom>
        </p:spPr>
      </p:pic>
      <p:pic>
        <p:nvPicPr>
          <p:cNvPr id="52" name="Рисунок 51" descr="2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45656" y="4305286"/>
            <a:ext cx="283270" cy="357166"/>
          </a:xfrm>
          <a:prstGeom prst="rect">
            <a:avLst/>
          </a:prstGeom>
        </p:spPr>
      </p:pic>
      <p:pic>
        <p:nvPicPr>
          <p:cNvPr id="53" name="Рисунок 52" descr="3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645656" y="5019666"/>
            <a:ext cx="283270" cy="357166"/>
          </a:xfrm>
          <a:prstGeom prst="rect">
            <a:avLst/>
          </a:prstGeom>
        </p:spPr>
      </p:pic>
      <p:pic>
        <p:nvPicPr>
          <p:cNvPr id="54" name="Рисунок 53" descr="3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645656" y="6429396"/>
            <a:ext cx="283270" cy="357166"/>
          </a:xfrm>
          <a:prstGeom prst="rect">
            <a:avLst/>
          </a:prstGeom>
        </p:spPr>
      </p:pic>
      <p:pic>
        <p:nvPicPr>
          <p:cNvPr id="55" name="Рисунок 54" descr="2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45656" y="6072206"/>
            <a:ext cx="283270" cy="357166"/>
          </a:xfrm>
          <a:prstGeom prst="rect">
            <a:avLst/>
          </a:prstGeom>
        </p:spPr>
      </p:pic>
      <p:pic>
        <p:nvPicPr>
          <p:cNvPr id="56" name="Рисунок 55" descr="2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645656" y="5715016"/>
            <a:ext cx="283270" cy="357166"/>
          </a:xfrm>
          <a:prstGeom prst="rect">
            <a:avLst/>
          </a:prstGeom>
        </p:spPr>
      </p:pic>
      <p:pic>
        <p:nvPicPr>
          <p:cNvPr id="57" name="Рисунок 56" descr="2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45656" y="5357826"/>
            <a:ext cx="283270" cy="357166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3428992" y="1643050"/>
            <a:ext cx="5429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Раздел математики, изучающий свойства синуса, косинуса, тангенса?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2.  Абсцисса точки на единичной окружности?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/>
              <a:t>3.  Синус-это … точки на единичной окружности?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4.  Отношение косинуса к синусу?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5.  Как называется правило для запоминания формул приведения?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/>
              <a:t>6.  Ученый, который ввел известные определения тригонометрических функций, доказал известные вам формулы приведения?</a:t>
            </a:r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214414" y="3571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357158" y="714356"/>
            <a:ext cx="29527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0" y="142873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285720" y="39290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1428728" y="642939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264317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102" name="Рисунок 101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57158" y="1071546"/>
            <a:ext cx="283289" cy="357190"/>
          </a:xfrm>
          <a:prstGeom prst="rect">
            <a:avLst/>
          </a:prstGeom>
        </p:spPr>
      </p:pic>
      <p:pic>
        <p:nvPicPr>
          <p:cNvPr id="103" name="Рисунок 102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57158" y="1428736"/>
            <a:ext cx="283289" cy="357190"/>
          </a:xfrm>
          <a:prstGeom prst="rect">
            <a:avLst/>
          </a:prstGeom>
        </p:spPr>
      </p:pic>
      <p:pic>
        <p:nvPicPr>
          <p:cNvPr id="104" name="Рисунок 103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57158" y="1785926"/>
            <a:ext cx="283289" cy="357190"/>
          </a:xfrm>
          <a:prstGeom prst="rect">
            <a:avLst/>
          </a:prstGeom>
        </p:spPr>
      </p:pic>
      <p:pic>
        <p:nvPicPr>
          <p:cNvPr id="105" name="Рисунок 104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57158" y="2143116"/>
            <a:ext cx="283289" cy="357190"/>
          </a:xfrm>
          <a:prstGeom prst="rect">
            <a:avLst/>
          </a:prstGeom>
        </p:spPr>
      </p:pic>
      <p:pic>
        <p:nvPicPr>
          <p:cNvPr id="106" name="Рисунок 105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57158" y="2857496"/>
            <a:ext cx="283289" cy="357190"/>
          </a:xfrm>
          <a:prstGeom prst="rect">
            <a:avLst/>
          </a:prstGeom>
        </p:spPr>
      </p:pic>
      <p:pic>
        <p:nvPicPr>
          <p:cNvPr id="107" name="Рисунок 106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57158" y="2500306"/>
            <a:ext cx="283289" cy="357190"/>
          </a:xfrm>
          <a:prstGeom prst="rect">
            <a:avLst/>
          </a:prstGeom>
        </p:spPr>
      </p:pic>
      <p:pic>
        <p:nvPicPr>
          <p:cNvPr id="108" name="Рисунок 107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57158" y="3214686"/>
            <a:ext cx="283289" cy="357190"/>
          </a:xfrm>
          <a:prstGeom prst="rect">
            <a:avLst/>
          </a:prstGeom>
        </p:spPr>
      </p:pic>
      <p:pic>
        <p:nvPicPr>
          <p:cNvPr id="109" name="Рисунок 108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14414" y="4286256"/>
            <a:ext cx="283289" cy="357190"/>
          </a:xfrm>
          <a:prstGeom prst="rect">
            <a:avLst/>
          </a:prstGeom>
        </p:spPr>
      </p:pic>
      <p:pic>
        <p:nvPicPr>
          <p:cNvPr id="110" name="Рисунок 109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16877" y="3929066"/>
            <a:ext cx="283289" cy="357190"/>
          </a:xfrm>
          <a:prstGeom prst="rect">
            <a:avLst/>
          </a:prstGeom>
        </p:spPr>
      </p:pic>
      <p:pic>
        <p:nvPicPr>
          <p:cNvPr id="111" name="Рисунок 110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14414" y="3571876"/>
            <a:ext cx="283289" cy="357190"/>
          </a:xfrm>
          <a:prstGeom prst="rect">
            <a:avLst/>
          </a:prstGeom>
        </p:spPr>
      </p:pic>
      <p:pic>
        <p:nvPicPr>
          <p:cNvPr id="112" name="Рисунок 111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14414" y="3214686"/>
            <a:ext cx="283289" cy="357190"/>
          </a:xfrm>
          <a:prstGeom prst="rect">
            <a:avLst/>
          </a:prstGeom>
        </p:spPr>
      </p:pic>
      <p:pic>
        <p:nvPicPr>
          <p:cNvPr id="113" name="Рисунок 112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14414" y="2857496"/>
            <a:ext cx="283289" cy="357190"/>
          </a:xfrm>
          <a:prstGeom prst="rect">
            <a:avLst/>
          </a:prstGeom>
        </p:spPr>
      </p:pic>
      <p:pic>
        <p:nvPicPr>
          <p:cNvPr id="114" name="Рисунок 113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14414" y="2500306"/>
            <a:ext cx="283289" cy="357190"/>
          </a:xfrm>
          <a:prstGeom prst="rect">
            <a:avLst/>
          </a:prstGeom>
        </p:spPr>
      </p:pic>
      <p:pic>
        <p:nvPicPr>
          <p:cNvPr id="115" name="Рисунок 114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14414" y="2143116"/>
            <a:ext cx="283289" cy="357190"/>
          </a:xfrm>
          <a:prstGeom prst="rect">
            <a:avLst/>
          </a:prstGeom>
        </p:spPr>
      </p:pic>
      <p:pic>
        <p:nvPicPr>
          <p:cNvPr id="116" name="Рисунок 115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14414" y="1785926"/>
            <a:ext cx="283289" cy="357190"/>
          </a:xfrm>
          <a:prstGeom prst="rect">
            <a:avLst/>
          </a:prstGeom>
        </p:spPr>
      </p:pic>
      <p:pic>
        <p:nvPicPr>
          <p:cNvPr id="117" name="Рисунок 116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14414" y="1428736"/>
            <a:ext cx="283289" cy="357190"/>
          </a:xfrm>
          <a:prstGeom prst="rect">
            <a:avLst/>
          </a:prstGeom>
        </p:spPr>
      </p:pic>
      <p:pic>
        <p:nvPicPr>
          <p:cNvPr id="118" name="Рисунок 117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14414" y="1071546"/>
            <a:ext cx="283289" cy="357190"/>
          </a:xfrm>
          <a:prstGeom prst="rect">
            <a:avLst/>
          </a:prstGeom>
        </p:spPr>
      </p:pic>
      <p:pic>
        <p:nvPicPr>
          <p:cNvPr id="119" name="Рисунок 118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14414" y="714356"/>
            <a:ext cx="283289" cy="357190"/>
          </a:xfrm>
          <a:prstGeom prst="rect">
            <a:avLst/>
          </a:prstGeom>
        </p:spPr>
      </p:pic>
      <p:pic>
        <p:nvPicPr>
          <p:cNvPr id="120" name="Рисунок 119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14414" y="4643446"/>
            <a:ext cx="283289" cy="357190"/>
          </a:xfrm>
          <a:prstGeom prst="rect">
            <a:avLst/>
          </a:prstGeom>
        </p:spPr>
      </p:pic>
      <p:pic>
        <p:nvPicPr>
          <p:cNvPr id="121" name="Рисунок 120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14414" y="5000636"/>
            <a:ext cx="283289" cy="357190"/>
          </a:xfrm>
          <a:prstGeom prst="rect">
            <a:avLst/>
          </a:prstGeom>
        </p:spPr>
      </p:pic>
      <p:pic>
        <p:nvPicPr>
          <p:cNvPr id="124" name="Рисунок 123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357422" y="1428736"/>
            <a:ext cx="283289" cy="357190"/>
          </a:xfrm>
          <a:prstGeom prst="rect">
            <a:avLst/>
          </a:prstGeom>
        </p:spPr>
      </p:pic>
      <p:pic>
        <p:nvPicPr>
          <p:cNvPr id="125" name="Рисунок 124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71670" y="1428736"/>
            <a:ext cx="283289" cy="357190"/>
          </a:xfrm>
          <a:prstGeom prst="rect">
            <a:avLst/>
          </a:prstGeom>
        </p:spPr>
      </p:pic>
      <p:pic>
        <p:nvPicPr>
          <p:cNvPr id="126" name="Рисунок 125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85918" y="1428736"/>
            <a:ext cx="283289" cy="357190"/>
          </a:xfrm>
          <a:prstGeom prst="rect">
            <a:avLst/>
          </a:prstGeom>
        </p:spPr>
      </p:pic>
      <p:pic>
        <p:nvPicPr>
          <p:cNvPr id="127" name="Рисунок 126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500166" y="1428736"/>
            <a:ext cx="283289" cy="357190"/>
          </a:xfrm>
          <a:prstGeom prst="rect">
            <a:avLst/>
          </a:prstGeom>
        </p:spPr>
      </p:pic>
      <p:pic>
        <p:nvPicPr>
          <p:cNvPr id="128" name="Рисунок 127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28662" y="1428736"/>
            <a:ext cx="283289" cy="357190"/>
          </a:xfrm>
          <a:prstGeom prst="rect">
            <a:avLst/>
          </a:prstGeom>
        </p:spPr>
      </p:pic>
      <p:pic>
        <p:nvPicPr>
          <p:cNvPr id="129" name="Рисунок 128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2910" y="1428736"/>
            <a:ext cx="283289" cy="357190"/>
          </a:xfrm>
          <a:prstGeom prst="rect">
            <a:avLst/>
          </a:prstGeom>
        </p:spPr>
      </p:pic>
      <p:pic>
        <p:nvPicPr>
          <p:cNvPr id="130" name="Рисунок 129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643174" y="6429396"/>
            <a:ext cx="283289" cy="357190"/>
          </a:xfrm>
          <a:prstGeom prst="rect">
            <a:avLst/>
          </a:prstGeom>
        </p:spPr>
      </p:pic>
      <p:pic>
        <p:nvPicPr>
          <p:cNvPr id="131" name="Рисунок 130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643174" y="6072206"/>
            <a:ext cx="283289" cy="357190"/>
          </a:xfrm>
          <a:prstGeom prst="rect">
            <a:avLst/>
          </a:prstGeom>
        </p:spPr>
      </p:pic>
      <p:pic>
        <p:nvPicPr>
          <p:cNvPr id="132" name="Рисунок 131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643174" y="5715016"/>
            <a:ext cx="283289" cy="357190"/>
          </a:xfrm>
          <a:prstGeom prst="rect">
            <a:avLst/>
          </a:prstGeom>
        </p:spPr>
      </p:pic>
      <p:pic>
        <p:nvPicPr>
          <p:cNvPr id="133" name="Рисунок 132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643174" y="4643446"/>
            <a:ext cx="283289" cy="357190"/>
          </a:xfrm>
          <a:prstGeom prst="rect">
            <a:avLst/>
          </a:prstGeom>
        </p:spPr>
      </p:pic>
      <p:pic>
        <p:nvPicPr>
          <p:cNvPr id="134" name="Рисунок 133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643174" y="3571876"/>
            <a:ext cx="283289" cy="357190"/>
          </a:xfrm>
          <a:prstGeom prst="rect">
            <a:avLst/>
          </a:prstGeom>
        </p:spPr>
      </p:pic>
      <p:pic>
        <p:nvPicPr>
          <p:cNvPr id="135" name="Рисунок 134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643174" y="3214686"/>
            <a:ext cx="283289" cy="357190"/>
          </a:xfrm>
          <a:prstGeom prst="rect">
            <a:avLst/>
          </a:prstGeom>
        </p:spPr>
      </p:pic>
      <p:pic>
        <p:nvPicPr>
          <p:cNvPr id="136" name="Рисунок 135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928926" y="3929066"/>
            <a:ext cx="283289" cy="357190"/>
          </a:xfrm>
          <a:prstGeom prst="rect">
            <a:avLst/>
          </a:prstGeom>
        </p:spPr>
      </p:pic>
      <p:pic>
        <p:nvPicPr>
          <p:cNvPr id="137" name="Рисунок 136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643174" y="3929066"/>
            <a:ext cx="283289" cy="357190"/>
          </a:xfrm>
          <a:prstGeom prst="rect">
            <a:avLst/>
          </a:prstGeom>
        </p:spPr>
      </p:pic>
      <p:pic>
        <p:nvPicPr>
          <p:cNvPr id="138" name="Рисунок 137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357422" y="3929066"/>
            <a:ext cx="283289" cy="357190"/>
          </a:xfrm>
          <a:prstGeom prst="rect">
            <a:avLst/>
          </a:prstGeom>
        </p:spPr>
      </p:pic>
      <p:pic>
        <p:nvPicPr>
          <p:cNvPr id="139" name="Рисунок 138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71670" y="3929066"/>
            <a:ext cx="283289" cy="357190"/>
          </a:xfrm>
          <a:prstGeom prst="rect">
            <a:avLst/>
          </a:prstGeom>
        </p:spPr>
      </p:pic>
      <p:pic>
        <p:nvPicPr>
          <p:cNvPr id="140" name="Рисунок 139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85918" y="3929066"/>
            <a:ext cx="283289" cy="357190"/>
          </a:xfrm>
          <a:prstGeom prst="rect">
            <a:avLst/>
          </a:prstGeom>
        </p:spPr>
      </p:pic>
      <p:pic>
        <p:nvPicPr>
          <p:cNvPr id="141" name="Рисунок 140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500166" y="3929066"/>
            <a:ext cx="283289" cy="357190"/>
          </a:xfrm>
          <a:prstGeom prst="rect">
            <a:avLst/>
          </a:prstGeom>
        </p:spPr>
      </p:pic>
      <p:pic>
        <p:nvPicPr>
          <p:cNvPr id="142" name="Рисунок 141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28662" y="3929066"/>
            <a:ext cx="283289" cy="357190"/>
          </a:xfrm>
          <a:prstGeom prst="rect">
            <a:avLst/>
          </a:prstGeom>
        </p:spPr>
      </p:pic>
      <p:pic>
        <p:nvPicPr>
          <p:cNvPr id="143" name="Рисунок 142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2910" y="3929066"/>
            <a:ext cx="283289" cy="357190"/>
          </a:xfrm>
          <a:prstGeom prst="rect">
            <a:avLst/>
          </a:prstGeom>
        </p:spPr>
      </p:pic>
      <p:pic>
        <p:nvPicPr>
          <p:cNvPr id="144" name="Рисунок 143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643174" y="5357826"/>
            <a:ext cx="283289" cy="357190"/>
          </a:xfrm>
          <a:prstGeom prst="rect">
            <a:avLst/>
          </a:prstGeom>
        </p:spPr>
      </p:pic>
      <p:pic>
        <p:nvPicPr>
          <p:cNvPr id="145" name="Рисунок 144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643174" y="5000636"/>
            <a:ext cx="283289" cy="357190"/>
          </a:xfrm>
          <a:prstGeom prst="rect">
            <a:avLst/>
          </a:prstGeom>
        </p:spPr>
      </p:pic>
      <p:pic>
        <p:nvPicPr>
          <p:cNvPr id="146" name="Рисунок 145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643174" y="4286256"/>
            <a:ext cx="283289" cy="357190"/>
          </a:xfrm>
          <a:prstGeom prst="rect">
            <a:avLst/>
          </a:prstGeom>
        </p:spPr>
      </p:pic>
      <p:pic>
        <p:nvPicPr>
          <p:cNvPr id="147" name="Рисунок 146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643174" y="2857496"/>
            <a:ext cx="283289" cy="357190"/>
          </a:xfrm>
          <a:prstGeom prst="rect">
            <a:avLst/>
          </a:prstGeom>
        </p:spPr>
      </p:pic>
      <p:pic>
        <p:nvPicPr>
          <p:cNvPr id="148" name="Рисунок 147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643174" y="2500306"/>
            <a:ext cx="283289" cy="357190"/>
          </a:xfrm>
          <a:prstGeom prst="rect">
            <a:avLst/>
          </a:prstGeom>
        </p:spPr>
      </p:pic>
      <p:pic>
        <p:nvPicPr>
          <p:cNvPr id="149" name="Рисунок 148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643174" y="2143116"/>
            <a:ext cx="283289" cy="357190"/>
          </a:xfrm>
          <a:prstGeom prst="rect">
            <a:avLst/>
          </a:prstGeom>
        </p:spPr>
      </p:pic>
      <p:pic>
        <p:nvPicPr>
          <p:cNvPr id="150" name="Рисунок 149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931389" y="6429396"/>
            <a:ext cx="283289" cy="357190"/>
          </a:xfrm>
          <a:prstGeom prst="rect">
            <a:avLst/>
          </a:prstGeom>
        </p:spPr>
      </p:pic>
      <p:pic>
        <p:nvPicPr>
          <p:cNvPr id="151" name="Рисунок 150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357422" y="6429396"/>
            <a:ext cx="283289" cy="357190"/>
          </a:xfrm>
          <a:prstGeom prst="rect">
            <a:avLst/>
          </a:prstGeom>
        </p:spPr>
      </p:pic>
      <p:pic>
        <p:nvPicPr>
          <p:cNvPr id="152" name="Рисунок 151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71670" y="6429396"/>
            <a:ext cx="283289" cy="357190"/>
          </a:xfrm>
          <a:prstGeom prst="rect">
            <a:avLst/>
          </a:prstGeom>
        </p:spPr>
      </p:pic>
      <p:pic>
        <p:nvPicPr>
          <p:cNvPr id="153" name="Рисунок 152" descr="3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85918" y="6429396"/>
            <a:ext cx="283289" cy="357190"/>
          </a:xfrm>
          <a:prstGeom prst="rect">
            <a:avLst/>
          </a:prstGeom>
        </p:spPr>
      </p:pic>
      <p:sp>
        <p:nvSpPr>
          <p:cNvPr id="154" name="Управляющая кнопка: далее 153">
            <a:hlinkClick r:id="" action="ppaction://hlinkshowjump?jump=nextslide" highlightClick="1"/>
          </p:cNvPr>
          <p:cNvSpPr/>
          <p:nvPr/>
        </p:nvSpPr>
        <p:spPr>
          <a:xfrm>
            <a:off x="8400498" y="6357958"/>
            <a:ext cx="542351" cy="285728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Управляющая кнопка: домой 154">
            <a:hlinkClick r:id="rId21" action="ppaction://hlinksldjump" highlightClick="1"/>
          </p:cNvPr>
          <p:cNvSpPr/>
          <p:nvPr/>
        </p:nvSpPr>
        <p:spPr>
          <a:xfrm>
            <a:off x="7786710" y="6357958"/>
            <a:ext cx="542351" cy="285752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Управляющая кнопка: назад 155">
            <a:hlinkClick r:id="" action="ppaction://hlinkshowjump?jump=previousslide" highlightClick="1"/>
          </p:cNvPr>
          <p:cNvSpPr/>
          <p:nvPr/>
        </p:nvSpPr>
        <p:spPr>
          <a:xfrm>
            <a:off x="7215206" y="6357958"/>
            <a:ext cx="500067" cy="285752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" name="Picture 27" descr="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57158" y="0"/>
            <a:ext cx="857256" cy="64291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3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3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Домашняя задание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Дидактический материал стр. 14</a:t>
            </a:r>
            <a:r>
              <a:rPr lang="en-US" dirty="0" smtClean="0"/>
              <a:t>1</a:t>
            </a:r>
            <a:r>
              <a:rPr lang="ru-RU" dirty="0" smtClean="0"/>
              <a:t>-14</a:t>
            </a:r>
            <a:r>
              <a:rPr lang="en-US" smtClean="0"/>
              <a:t>2</a:t>
            </a:r>
            <a:r>
              <a:rPr lang="ru-RU" smtClean="0"/>
              <a:t> </a:t>
            </a:r>
            <a:r>
              <a:rPr lang="ru-RU" dirty="0" smtClean="0"/>
              <a:t>В</a:t>
            </a:r>
            <a:r>
              <a:rPr lang="en-US" dirty="0" smtClean="0"/>
              <a:t> IV</a:t>
            </a:r>
            <a:r>
              <a:rPr lang="ru-RU" dirty="0" smtClean="0"/>
              <a:t> (№1,2,3), </a:t>
            </a:r>
            <a:r>
              <a:rPr lang="en-US" dirty="0" smtClean="0"/>
              <a:t>BIII</a:t>
            </a:r>
            <a:r>
              <a:rPr lang="ru-RU" dirty="0" smtClean="0"/>
              <a:t> (№1,2)</a:t>
            </a:r>
          </a:p>
          <a:p>
            <a:r>
              <a:rPr lang="ru-RU" dirty="0" smtClean="0"/>
              <a:t>Повторить формулы </a:t>
            </a:r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00498" y="6357958"/>
            <a:ext cx="542351" cy="285728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786710" y="6357958"/>
            <a:ext cx="542351" cy="285752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215206" y="6357958"/>
            <a:ext cx="500067" cy="285752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7" descr="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3886200" y="2819400"/>
            <a:ext cx="46482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Спасибо!</a:t>
            </a:r>
            <a:endParaRPr lang="ru-RU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786710" y="6357958"/>
            <a:ext cx="542351" cy="285752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7" descr="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42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Ход урока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Проверка домашнего задания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  <a:hlinkClick r:id="rId2" action="ppaction://hlinksldjump"/>
              </a:rPr>
              <a:t>Повторение формул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  <a:hlinkClick r:id="rId3" action="ppaction://hlinksldjump"/>
              </a:rPr>
              <a:t>Тест на соответствие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 Устные задачи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Выполнение упражнений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  <a:hlinkClick r:id="rId4" action="ppaction://hlinksldjump"/>
              </a:rPr>
              <a:t>Самостоятельная работа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  <a:hlinkClick r:id="rId5" action="ppaction://hlinksldjump"/>
              </a:rPr>
              <a:t>Итог урока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  <a:hlinkClick r:id="rId6" action="ppaction://hlinksldjump"/>
              </a:rPr>
              <a:t>Домашнее задание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00498" y="6357958"/>
            <a:ext cx="542351" cy="285728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7786710" y="6357958"/>
            <a:ext cx="542351" cy="285752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215206" y="6357958"/>
            <a:ext cx="500067" cy="285752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7" descr="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85776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Повторение формул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3214686"/>
            <a:ext cx="3214711" cy="857256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Основные формулы тригонометрии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85927"/>
            <a:ext cx="3214711" cy="928694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Основные тригонометрические тождества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9" y="1785926"/>
            <a:ext cx="3214711" cy="85725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Формулы приведения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4572008"/>
            <a:ext cx="2214579" cy="1285884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hlinkClick r:id="rId3" action="ppaction://hlinksldjump"/>
              </a:rPr>
              <a:t>Формулы сложения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9" y="4572008"/>
            <a:ext cx="3214711" cy="1285884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hlinkClick r:id="rId4" action="ppaction://hlinksldjump"/>
              </a:rPr>
              <a:t>Формулы суммы и разности синуса и косинуса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49" y="4572008"/>
            <a:ext cx="2214579" cy="1285884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hlinkClick r:id="rId5" action="ppaction://hlinksldjump"/>
              </a:rPr>
              <a:t>Формулы двойных и половинных углов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>
            <a:stCxn id="5" idx="0"/>
          </p:cNvCxnSpPr>
          <p:nvPr/>
        </p:nvCxnSpPr>
        <p:spPr>
          <a:xfrm rot="16200000" flipV="1">
            <a:off x="3589729" y="2411011"/>
            <a:ext cx="428628" cy="1178724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 rot="5400000">
            <a:off x="2875349" y="2911076"/>
            <a:ext cx="357190" cy="2678925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0"/>
          </p:cNvCxnSpPr>
          <p:nvPr/>
        </p:nvCxnSpPr>
        <p:spPr>
          <a:xfrm rot="5400000" flipH="1" flipV="1">
            <a:off x="4732736" y="2375290"/>
            <a:ext cx="500066" cy="1178729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rot="16200000" flipH="1">
            <a:off x="5661430" y="2803918"/>
            <a:ext cx="357190" cy="2893239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9" idx="0"/>
          </p:cNvCxnSpPr>
          <p:nvPr/>
        </p:nvCxnSpPr>
        <p:spPr>
          <a:xfrm rot="16200000" flipH="1">
            <a:off x="4179092" y="4286256"/>
            <a:ext cx="500066" cy="71439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7" descr="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285776"/>
            <a:ext cx="1600200" cy="16002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09601"/>
            <a:ext cx="5576910" cy="487363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тригонометрические тождества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формул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1" y="2000240"/>
            <a:ext cx="2276475" cy="561975"/>
          </a:xfrm>
          <a:prstGeom prst="rect">
            <a:avLst/>
          </a:prstGeom>
        </p:spPr>
      </p:pic>
      <p:pic>
        <p:nvPicPr>
          <p:cNvPr id="5" name="Рисунок 4" descr="формула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837" y="2986090"/>
            <a:ext cx="1971675" cy="819150"/>
          </a:xfrm>
          <a:prstGeom prst="rect">
            <a:avLst/>
          </a:prstGeom>
        </p:spPr>
      </p:pic>
      <p:pic>
        <p:nvPicPr>
          <p:cNvPr id="6" name="Рисунок 5" descr="формула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3135" y="2771777"/>
            <a:ext cx="1543051" cy="561975"/>
          </a:xfrm>
          <a:prstGeom prst="rect">
            <a:avLst/>
          </a:prstGeom>
        </p:spPr>
      </p:pic>
      <p:pic>
        <p:nvPicPr>
          <p:cNvPr id="7" name="Рисунок 6" descr="формула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3137" y="3390911"/>
            <a:ext cx="1571625" cy="809625"/>
          </a:xfrm>
          <a:prstGeom prst="rect">
            <a:avLst/>
          </a:prstGeom>
        </p:spPr>
      </p:pic>
      <p:pic>
        <p:nvPicPr>
          <p:cNvPr id="8" name="Рисунок 7" descr="формула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43137" y="4200536"/>
            <a:ext cx="1552575" cy="800100"/>
          </a:xfrm>
          <a:prstGeom prst="rect">
            <a:avLst/>
          </a:prstGeom>
        </p:spPr>
      </p:pic>
      <p:pic>
        <p:nvPicPr>
          <p:cNvPr id="9" name="Рисунок 8" descr="формула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14838" y="3843346"/>
            <a:ext cx="1914525" cy="762000"/>
          </a:xfrm>
          <a:prstGeom prst="rect">
            <a:avLst/>
          </a:prstGeom>
        </p:spPr>
      </p:pic>
      <p:sp>
        <p:nvSpPr>
          <p:cNvPr id="15" name="Управляющая кнопка: назад 14">
            <a:hlinkClick r:id="rId8" action="ppaction://hlinksldjump" highlightClick="1"/>
          </p:cNvPr>
          <p:cNvSpPr/>
          <p:nvPr/>
        </p:nvSpPr>
        <p:spPr>
          <a:xfrm>
            <a:off x="8215338" y="6357958"/>
            <a:ext cx="500067" cy="285752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7" descr="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85776"/>
            <a:ext cx="1600200" cy="16002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Формулы сложения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формул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7750" y="3128964"/>
            <a:ext cx="3486151" cy="514350"/>
          </a:xfrm>
          <a:prstGeom prst="rect">
            <a:avLst/>
          </a:prstGeom>
        </p:spPr>
      </p:pic>
      <p:pic>
        <p:nvPicPr>
          <p:cNvPr id="5" name="Рисунок 4" descr="формула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1" y="3071810"/>
            <a:ext cx="3438525" cy="552450"/>
          </a:xfrm>
          <a:prstGeom prst="rect">
            <a:avLst/>
          </a:prstGeom>
        </p:spPr>
      </p:pic>
      <p:pic>
        <p:nvPicPr>
          <p:cNvPr id="6" name="Рисунок 5" descr="формула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1" y="2357430"/>
            <a:ext cx="3438525" cy="533400"/>
          </a:xfrm>
          <a:prstGeom prst="rect">
            <a:avLst/>
          </a:prstGeom>
        </p:spPr>
      </p:pic>
      <p:pic>
        <p:nvPicPr>
          <p:cNvPr id="7" name="Рисунок 6" descr="формул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2357431"/>
            <a:ext cx="3438525" cy="523875"/>
          </a:xfrm>
          <a:prstGeom prst="rect">
            <a:avLst/>
          </a:prstGeom>
        </p:spPr>
      </p:pic>
      <p:sp>
        <p:nvSpPr>
          <p:cNvPr id="14" name="Управляющая кнопка: назад 13">
            <a:hlinkClick r:id="rId6" action="ppaction://hlinksldjump" highlightClick="1"/>
          </p:cNvPr>
          <p:cNvSpPr/>
          <p:nvPr/>
        </p:nvSpPr>
        <p:spPr>
          <a:xfrm>
            <a:off x="8143900" y="6357958"/>
            <a:ext cx="500067" cy="285752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7" descr="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85776"/>
            <a:ext cx="1600200" cy="16002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5329231" cy="4873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Формулы суммы и разности синуса и косинуса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формул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208" y="3000373"/>
            <a:ext cx="2990851" cy="676275"/>
          </a:xfrm>
          <a:prstGeom prst="rect">
            <a:avLst/>
          </a:prstGeom>
        </p:spPr>
      </p:pic>
      <p:pic>
        <p:nvPicPr>
          <p:cNvPr id="5" name="Рисунок 4" descr="формула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1" y="3000373"/>
            <a:ext cx="3076575" cy="695325"/>
          </a:xfrm>
          <a:prstGeom prst="rect">
            <a:avLst/>
          </a:prstGeom>
        </p:spPr>
      </p:pic>
      <p:pic>
        <p:nvPicPr>
          <p:cNvPr id="6" name="Рисунок 5" descr="формула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1" y="2143117"/>
            <a:ext cx="3076575" cy="695325"/>
          </a:xfrm>
          <a:prstGeom prst="rect">
            <a:avLst/>
          </a:prstGeom>
        </p:spPr>
      </p:pic>
      <p:pic>
        <p:nvPicPr>
          <p:cNvPr id="7" name="Рисунок 6" descr="формул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3" y="2143116"/>
            <a:ext cx="2971800" cy="666750"/>
          </a:xfrm>
          <a:prstGeom prst="rect">
            <a:avLst/>
          </a:prstGeom>
        </p:spPr>
      </p:pic>
      <p:sp>
        <p:nvSpPr>
          <p:cNvPr id="14" name="Управляющая кнопка: назад 13">
            <a:hlinkClick r:id="rId6" action="ppaction://hlinksldjump" highlightClick="1"/>
          </p:cNvPr>
          <p:cNvSpPr/>
          <p:nvPr/>
        </p:nvSpPr>
        <p:spPr>
          <a:xfrm>
            <a:off x="8143900" y="6357958"/>
            <a:ext cx="500067" cy="285752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7" descr="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85776"/>
            <a:ext cx="1600200" cy="16002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Повторение формул: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3657600" cy="61435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Формулы двойных углов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70248" y="1600201"/>
            <a:ext cx="4230843" cy="61435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Формулы половинных углов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2249472" y="4036224"/>
            <a:ext cx="4357718" cy="158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вопр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2285993"/>
            <a:ext cx="1485900" cy="809625"/>
          </a:xfrm>
          <a:prstGeom prst="rect">
            <a:avLst/>
          </a:prstGeom>
        </p:spPr>
      </p:pic>
      <p:pic>
        <p:nvPicPr>
          <p:cNvPr id="23" name="Рисунок 22" descr="вопр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4143380"/>
            <a:ext cx="1485900" cy="809625"/>
          </a:xfrm>
          <a:prstGeom prst="rect">
            <a:avLst/>
          </a:prstGeom>
        </p:spPr>
      </p:pic>
      <p:pic>
        <p:nvPicPr>
          <p:cNvPr id="25" name="Рисунок 24" descr="вопр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4861" y="2285992"/>
            <a:ext cx="1485900" cy="800100"/>
          </a:xfrm>
          <a:prstGeom prst="rect">
            <a:avLst/>
          </a:prstGeom>
        </p:spPr>
      </p:pic>
      <p:pic>
        <p:nvPicPr>
          <p:cNvPr id="26" name="Рисунок 25" descr="вопр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143380"/>
            <a:ext cx="1485900" cy="800100"/>
          </a:xfrm>
          <a:prstGeom prst="rect">
            <a:avLst/>
          </a:prstGeom>
        </p:spPr>
      </p:pic>
      <p:pic>
        <p:nvPicPr>
          <p:cNvPr id="27" name="Рисунок 26" descr="фор. 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6" y="2357431"/>
            <a:ext cx="2771775" cy="676275"/>
          </a:xfrm>
          <a:prstGeom prst="rect">
            <a:avLst/>
          </a:prstGeom>
        </p:spPr>
      </p:pic>
      <p:pic>
        <p:nvPicPr>
          <p:cNvPr id="31" name="Рисунок 30" descr="фор.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3" y="2214554"/>
            <a:ext cx="2790825" cy="1057275"/>
          </a:xfrm>
          <a:prstGeom prst="rect">
            <a:avLst/>
          </a:prstGeom>
        </p:spPr>
      </p:pic>
      <p:pic>
        <p:nvPicPr>
          <p:cNvPr id="32" name="Рисунок 31" descr="фор. 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3" y="4000505"/>
            <a:ext cx="2790825" cy="1057275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 rot="20847713">
            <a:off x="1821544" y="3376814"/>
            <a:ext cx="2214579" cy="571504"/>
          </a:xfrm>
          <a:prstGeom prst="roundRect">
            <a:avLst/>
          </a:prstGeom>
          <a:solidFill>
            <a:srgbClr val="00B050">
              <a:alpha val="5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Через косинус</a:t>
            </a:r>
            <a:endParaRPr lang="ru-RU" b="1" dirty="0"/>
          </a:p>
        </p:txBody>
      </p:sp>
      <p:pic>
        <p:nvPicPr>
          <p:cNvPr id="24" name="Рисунок 23" descr="фор. 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926068">
            <a:off x="1688128" y="3279660"/>
            <a:ext cx="2680299" cy="722435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 rot="992236">
            <a:off x="1750012" y="5232555"/>
            <a:ext cx="2214579" cy="571504"/>
          </a:xfrm>
          <a:prstGeom prst="roundRect">
            <a:avLst/>
          </a:prstGeom>
          <a:solidFill>
            <a:srgbClr val="00B050">
              <a:alpha val="5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Через синус</a:t>
            </a:r>
            <a:endParaRPr lang="ru-RU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57358" y="4286256"/>
            <a:ext cx="2393359" cy="571504"/>
          </a:xfrm>
          <a:prstGeom prst="roundRect">
            <a:avLst/>
          </a:prstGeom>
          <a:solidFill>
            <a:srgbClr val="00B050">
              <a:alpha val="5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Основная формула</a:t>
            </a:r>
            <a:endParaRPr lang="ru-RU" b="1" dirty="0"/>
          </a:p>
        </p:txBody>
      </p:sp>
      <p:pic>
        <p:nvPicPr>
          <p:cNvPr id="36" name="Рисунок 35" descr="фор. 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73082">
            <a:off x="1610400" y="5192436"/>
            <a:ext cx="2752725" cy="685800"/>
          </a:xfrm>
          <a:prstGeom prst="rect">
            <a:avLst/>
          </a:prstGeom>
        </p:spPr>
      </p:pic>
      <p:pic>
        <p:nvPicPr>
          <p:cNvPr id="37" name="Рисунок 36" descr="фор. 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85918" y="4214819"/>
            <a:ext cx="2724151" cy="657225"/>
          </a:xfrm>
          <a:prstGeom prst="rect">
            <a:avLst/>
          </a:prstGeom>
        </p:spPr>
      </p:pic>
      <p:sp>
        <p:nvSpPr>
          <p:cNvPr id="38" name="Управляющая кнопка: назад 37">
            <a:hlinkClick r:id="rId12" action="ppaction://hlinksldjump" highlightClick="1"/>
          </p:cNvPr>
          <p:cNvSpPr/>
          <p:nvPr/>
        </p:nvSpPr>
        <p:spPr>
          <a:xfrm>
            <a:off x="7786710" y="6357958"/>
            <a:ext cx="500067" cy="285752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400498" y="6357958"/>
            <a:ext cx="542351" cy="285728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7" descr="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85776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Повторение формул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3657600" cy="61435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Формулы двойных углов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70248" y="1600201"/>
            <a:ext cx="4230843" cy="61435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Формулы половинных углов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2249472" y="4036224"/>
            <a:ext cx="4357718" cy="158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фор.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7" y="5214950"/>
            <a:ext cx="3914775" cy="1304925"/>
          </a:xfrm>
          <a:prstGeom prst="rect">
            <a:avLst/>
          </a:prstGeom>
        </p:spPr>
      </p:pic>
      <p:pic>
        <p:nvPicPr>
          <p:cNvPr id="17" name="Рисунок 16" descr="фор.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3" y="3576647"/>
            <a:ext cx="2771775" cy="1209675"/>
          </a:xfrm>
          <a:prstGeom prst="rect">
            <a:avLst/>
          </a:prstGeom>
        </p:spPr>
      </p:pic>
      <p:pic>
        <p:nvPicPr>
          <p:cNvPr id="24" name="Рисунок 23" descr="фор.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5" y="2714621"/>
            <a:ext cx="2714625" cy="962025"/>
          </a:xfrm>
          <a:prstGeom prst="rect">
            <a:avLst/>
          </a:prstGeom>
        </p:spPr>
      </p:pic>
      <p:pic>
        <p:nvPicPr>
          <p:cNvPr id="36" name="Рисунок 35" descr="фор.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5" y="2228849"/>
            <a:ext cx="2781300" cy="1057275"/>
          </a:xfrm>
          <a:prstGeom prst="rect">
            <a:avLst/>
          </a:prstGeom>
        </p:spPr>
      </p:pic>
      <p:pic>
        <p:nvPicPr>
          <p:cNvPr id="39" name="Рисунок 38" descr="вопр 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9" y="2786059"/>
            <a:ext cx="1485900" cy="809625"/>
          </a:xfrm>
          <a:prstGeom prst="rect">
            <a:avLst/>
          </a:prstGeom>
        </p:spPr>
      </p:pic>
      <p:pic>
        <p:nvPicPr>
          <p:cNvPr id="40" name="Рисунок 39" descr="вопр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5500702"/>
            <a:ext cx="1485900" cy="800100"/>
          </a:xfrm>
          <a:prstGeom prst="rect">
            <a:avLst/>
          </a:prstGeom>
        </p:spPr>
      </p:pic>
      <p:pic>
        <p:nvPicPr>
          <p:cNvPr id="41" name="Рисунок 40" descr="вопр 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3790961"/>
            <a:ext cx="1485900" cy="800100"/>
          </a:xfrm>
          <a:prstGeom prst="rect">
            <a:avLst/>
          </a:prstGeom>
        </p:spPr>
      </p:pic>
      <p:pic>
        <p:nvPicPr>
          <p:cNvPr id="43" name="Рисунок 42" descr="вопр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" y="2371725"/>
            <a:ext cx="1485900" cy="800100"/>
          </a:xfrm>
          <a:prstGeom prst="rect">
            <a:avLst/>
          </a:prstGeom>
        </p:spPr>
      </p:pic>
      <p:pic>
        <p:nvPicPr>
          <p:cNvPr id="45" name="Рисунок 44" descr="вопр 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9" y="4143380"/>
            <a:ext cx="1485900" cy="809625"/>
          </a:xfrm>
          <a:prstGeom prst="rect">
            <a:avLst/>
          </a:prstGeom>
        </p:spPr>
      </p:pic>
      <p:pic>
        <p:nvPicPr>
          <p:cNvPr id="48" name="Рисунок 47" descr="фор.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637" y="4000505"/>
            <a:ext cx="2790825" cy="1057275"/>
          </a:xfrm>
          <a:prstGeom prst="rect">
            <a:avLst/>
          </a:prstGeom>
        </p:spPr>
      </p:pic>
      <p:sp>
        <p:nvSpPr>
          <p:cNvPr id="25" name="Управляющая кнопка: назад 24">
            <a:hlinkClick r:id="rId11" action="ppaction://hlinksldjump" highlightClick="1"/>
          </p:cNvPr>
          <p:cNvSpPr/>
          <p:nvPr/>
        </p:nvSpPr>
        <p:spPr>
          <a:xfrm>
            <a:off x="7858148" y="6429396"/>
            <a:ext cx="500067" cy="285752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12" action="ppaction://hlinksldjump" highlightClick="1"/>
          </p:cNvPr>
          <p:cNvSpPr/>
          <p:nvPr/>
        </p:nvSpPr>
        <p:spPr>
          <a:xfrm>
            <a:off x="8429652" y="6429396"/>
            <a:ext cx="542351" cy="285752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7" descr="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-21433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к тесту на соответствие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Вариант 1</a:t>
            </a:r>
          </a:p>
          <a:p>
            <a:r>
              <a:rPr lang="ru-RU" dirty="0" smtClean="0"/>
              <a:t>1д</a:t>
            </a:r>
          </a:p>
          <a:p>
            <a:r>
              <a:rPr lang="ru-RU" dirty="0" smtClean="0"/>
              <a:t>2а</a:t>
            </a:r>
          </a:p>
          <a:p>
            <a:r>
              <a:rPr lang="ru-RU" dirty="0" smtClean="0"/>
              <a:t>3г</a:t>
            </a:r>
          </a:p>
          <a:p>
            <a:r>
              <a:rPr lang="ru-RU" dirty="0" smtClean="0"/>
              <a:t>4б</a:t>
            </a:r>
          </a:p>
          <a:p>
            <a:r>
              <a:rPr lang="ru-RU" dirty="0" smtClean="0"/>
              <a:t>5в</a:t>
            </a:r>
          </a:p>
          <a:p>
            <a:r>
              <a:rPr lang="ru-RU" dirty="0" smtClean="0"/>
              <a:t>6е</a:t>
            </a:r>
          </a:p>
          <a:p>
            <a:r>
              <a:rPr lang="ru-RU" dirty="0" smtClean="0"/>
              <a:t>7ж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Вариант 2</a:t>
            </a:r>
          </a:p>
          <a:p>
            <a:r>
              <a:rPr lang="ru-RU" dirty="0" smtClean="0"/>
              <a:t>1д</a:t>
            </a:r>
          </a:p>
          <a:p>
            <a:r>
              <a:rPr lang="ru-RU" dirty="0" smtClean="0"/>
              <a:t>2в</a:t>
            </a:r>
            <a:endParaRPr lang="ru-RU" b="1" dirty="0" smtClean="0"/>
          </a:p>
          <a:p>
            <a:r>
              <a:rPr lang="ru-RU" b="1" dirty="0" smtClean="0"/>
              <a:t>3б</a:t>
            </a:r>
          </a:p>
          <a:p>
            <a:r>
              <a:rPr lang="ru-RU" dirty="0" smtClean="0"/>
              <a:t>4а</a:t>
            </a:r>
          </a:p>
          <a:p>
            <a:r>
              <a:rPr lang="ru-RU" dirty="0" smtClean="0"/>
              <a:t>5г</a:t>
            </a:r>
          </a:p>
          <a:p>
            <a:r>
              <a:rPr lang="ru-RU" dirty="0" smtClean="0"/>
              <a:t>6е</a:t>
            </a:r>
          </a:p>
          <a:p>
            <a:r>
              <a:rPr lang="ru-RU" dirty="0" smtClean="0"/>
              <a:t>7ж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00498" y="6357958"/>
            <a:ext cx="542351" cy="285728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786710" y="6357958"/>
            <a:ext cx="542351" cy="285752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215206" y="6357958"/>
            <a:ext cx="500067" cy="285752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7" descr="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85786" y="5857892"/>
            <a:ext cx="614366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«5»- нет ошибок; «4»- одна ошибка;«3»-две ошибки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9l">
  <a:themeElements>
    <a:clrScheme name="Тема Offic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cdb2004199l</Template>
  <TotalTime>180</TotalTime>
  <Words>282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cdb2004199l</vt:lpstr>
      <vt:lpstr>Image</vt:lpstr>
      <vt:lpstr>Преобразование тригонометрических выражений</vt:lpstr>
      <vt:lpstr>Ход урока</vt:lpstr>
      <vt:lpstr>Повторение формул</vt:lpstr>
      <vt:lpstr>Основные тригонометрические тождества</vt:lpstr>
      <vt:lpstr>Формулы сложения</vt:lpstr>
      <vt:lpstr>Формулы суммы и разности синуса и косинуса</vt:lpstr>
      <vt:lpstr>Повторение формул:</vt:lpstr>
      <vt:lpstr>Повторение формул:</vt:lpstr>
      <vt:lpstr>Ответы к тесту на соответствие</vt:lpstr>
      <vt:lpstr>Ответы к самостоятельной работе</vt:lpstr>
      <vt:lpstr>Разгадай кроссворд</vt:lpstr>
      <vt:lpstr>Домашняя задание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Преобразование тригонометрических выражений</dc:title>
  <dc:creator>Клепань Николай Николаевич</dc:creator>
  <cp:lastModifiedBy>Дарёна</cp:lastModifiedBy>
  <cp:revision>26</cp:revision>
  <dcterms:created xsi:type="dcterms:W3CDTF">2009-10-18T10:31:04Z</dcterms:created>
  <dcterms:modified xsi:type="dcterms:W3CDTF">2012-01-14T13:20:12Z</dcterms:modified>
</cp:coreProperties>
</file>