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7" r:id="rId4"/>
    <p:sldId id="275" r:id="rId5"/>
    <p:sldId id="276" r:id="rId6"/>
    <p:sldId id="256" r:id="rId7"/>
    <p:sldId id="271" r:id="rId8"/>
    <p:sldId id="270" r:id="rId9"/>
    <p:sldId id="269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  <a:srgbClr val="9900CC"/>
    <a:srgbClr val="666699"/>
    <a:srgbClr val="66FF99"/>
    <a:srgbClr val="6699FF"/>
    <a:srgbClr val="99FF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9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1913F-FD94-428A-993A-21F14A15E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D0A73-DB4E-4440-B497-54EDEE72C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F1D8-5F3E-406E-A2E4-315FC0DBF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40A05-6364-4659-A2A8-1B39B6149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2B83D-3EF2-4B9A-A9E2-639E66849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FED0B-F6E1-4A7A-B567-4CF5E602D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DDAA2-A69B-41CA-A703-8F841B63F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CE68-6AD6-4E7A-B0FB-07A19783A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ED356-17B1-435A-9B62-9EA0ACE04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C3EBD-BC92-4AF1-80DA-590903B01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084C-5B76-4B65-BDD9-2D74E1181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42B96-F154-41FA-912B-1413E2CA3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B96209E-4BC9-4142-B31E-E4A6036C8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newsss.net/images/news/178679.jpg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news.turne.com.ua/Data/NImg/ns6550.jp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money.infokurs.com/wp-content/uploads/end-tren1.jpg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tat11.privet.ru/lr/0813c4a55c844b3af86c8a74a15ec39f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fotki.yandex.ru/get/4/artoxid.0/0_1f78_4b271a5d_X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71500" y="714375"/>
            <a:ext cx="8143875" cy="3571875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z="4000" smtClean="0"/>
              <a:t>Урок-дискуссия в 10 классе</a:t>
            </a:r>
            <a:br>
              <a:rPr lang="ru-RU" sz="4000" smtClean="0"/>
            </a:br>
            <a:r>
              <a:rPr lang="ru-RU" sz="4000" smtClean="0"/>
              <a:t>учитель английского языка</a:t>
            </a:r>
            <a:br>
              <a:rPr lang="ru-RU" sz="4000" smtClean="0"/>
            </a:br>
            <a:r>
              <a:rPr lang="ru-RU" sz="4000" smtClean="0"/>
              <a:t>ГОУ СОШ № 853</a:t>
            </a:r>
            <a:br>
              <a:rPr lang="ru-RU" sz="4000" smtClean="0"/>
            </a:br>
            <a:r>
              <a:rPr lang="ru-RU" sz="4000" smtClean="0"/>
              <a:t>г.Зеленоград</a:t>
            </a:r>
            <a:br>
              <a:rPr lang="ru-RU" sz="4000" smtClean="0"/>
            </a:br>
            <a:r>
              <a:rPr lang="ru-RU" sz="4000" smtClean="0"/>
              <a:t> Семенова О.В.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5" name="Picture 4" descr="MXNZCCAR595E1CAN1BIYVCAHGHIY0CAKK6DEMCACOGLO6CAAKBK1HCAGKAH4CCAVEX42WCAJYSVJ7CAUS6H1SCA8QDM6RCAW59EHHCANOODXFCATSBXL9CAU72IS8CAD37808CAX7E2BVCAGYEQAHCADLDE6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" y="3929063"/>
            <a:ext cx="2597150" cy="2714625"/>
          </a:xfr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4071938"/>
            <a:ext cx="29384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66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nz[1]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549275"/>
            <a:ext cx="7129463" cy="4746625"/>
          </a:xfrm>
          <a:noFill/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500063" y="5429250"/>
            <a:ext cx="8428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/>
              <a:t>One of the worst teenagers` problems is schooling.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9966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7" descr="3973-0[1]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14563" y="642938"/>
            <a:ext cx="5191125" cy="3871912"/>
          </a:xfrm>
          <a:noFill/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4929188"/>
            <a:ext cx="91471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2800"/>
              <a:t>A lot of teens like to look older, that's why they obtain </a:t>
            </a:r>
          </a:p>
          <a:p>
            <a:pPr lvl="1" algn="ctr">
              <a:spcBef>
                <a:spcPct val="20000"/>
              </a:spcBef>
            </a:pPr>
            <a:r>
              <a:rPr lang="en-US" sz="2800"/>
              <a:t>bad habits like smoking, drinking, taking drugs.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993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12" descr="ris5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14688" y="185738"/>
            <a:ext cx="2894012" cy="3768725"/>
          </a:xfrm>
          <a:noFill/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428625" y="4214813"/>
            <a:ext cx="8358188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Parents press  their child, they think he is “iron”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and he doesn't feel soul ache.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Parents want us to study very well;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they don't understand that we do everything as good as we can.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99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1" descr="g_letnydogd_big_12[1]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25" y="500063"/>
            <a:ext cx="6408738" cy="4248150"/>
          </a:xfrm>
          <a:noFill/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500063" y="5214938"/>
            <a:ext cx="826293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But no one should become a fan, because we can </a:t>
            </a:r>
          </a:p>
          <a:p>
            <a:pPr algn="ctr">
              <a:spcBef>
                <a:spcPct val="20000"/>
              </a:spcBef>
            </a:pPr>
            <a:r>
              <a:rPr lang="en-US" sz="2800"/>
              <a:t>kill our individuality and become clones.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9" descr="44900EDC5EE53[1]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150" y="260350"/>
            <a:ext cx="5616575" cy="4213225"/>
          </a:xfrm>
          <a:noFill/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285750" y="4857750"/>
            <a:ext cx="8643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Only teen can understand people, who are the same age as he is. I</a:t>
            </a:r>
            <a:r>
              <a:rPr lang="ru-RU" sz="2800"/>
              <a:t>t</a:t>
            </a:r>
            <a:r>
              <a:rPr lang="en-US" sz="2800"/>
              <a:t> i</a:t>
            </a:r>
            <a:r>
              <a:rPr lang="ru-RU" sz="2800"/>
              <a:t>s real</a:t>
            </a:r>
            <a:r>
              <a:rPr lang="en-US" sz="2800"/>
              <a:t>l</a:t>
            </a:r>
            <a:r>
              <a:rPr lang="ru-RU" sz="2800"/>
              <a:t>y difficult to be a teenager!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rgbClr val="FF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3" descr="getfull[1]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85938" y="142875"/>
            <a:ext cx="5759450" cy="4705350"/>
          </a:xfrm>
          <a:noFill/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285750" y="5373688"/>
            <a:ext cx="8572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Bullying often starts when people pick on something that's different</a:t>
            </a:r>
            <a:r>
              <a:rPr lang="ru-RU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CC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 descr="1806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14500" y="285750"/>
            <a:ext cx="6051550" cy="4841875"/>
          </a:xfrm>
          <a:noFill/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28625" y="5516563"/>
            <a:ext cx="835818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Certainly today there is a problem connected </a:t>
            </a:r>
          </a:p>
          <a:p>
            <a:pPr algn="ctr">
              <a:spcBef>
                <a:spcPct val="20000"/>
              </a:spcBef>
            </a:pPr>
            <a:r>
              <a:rPr lang="en-US" sz="2800"/>
              <a:t>to the dialogue between girls and boys.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66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8" descr="Картинка 5 из 4254">
            <a:hlinkClick r:id="rId2"/>
          </p:cNvPr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92275" y="333375"/>
            <a:ext cx="5832475" cy="4222750"/>
          </a:xfrm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428625" y="5084763"/>
            <a:ext cx="835818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800"/>
              <a:t>We have some certain groups of students in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800"/>
              <a:t>our class who communicate only inside their group.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6666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 descr="2588470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404813"/>
            <a:ext cx="4383087" cy="5851525"/>
          </a:xfrm>
          <a:noFill/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5003800" y="1989138"/>
            <a:ext cx="4184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Unfortunately we have</a:t>
            </a:r>
          </a:p>
          <a:p>
            <a:pPr>
              <a:spcBef>
                <a:spcPct val="20000"/>
              </a:spcBef>
            </a:pPr>
            <a:r>
              <a:rPr lang="en-US" sz="2800"/>
              <a:t> several </a:t>
            </a:r>
            <a:r>
              <a:rPr lang="ru-RU" sz="2800"/>
              <a:t>«</a:t>
            </a:r>
            <a:r>
              <a:rPr lang="en-US" sz="2800"/>
              <a:t>white crows</a:t>
            </a:r>
            <a:r>
              <a:rPr lang="ru-RU" sz="2800"/>
              <a:t>»</a:t>
            </a:r>
            <a:r>
              <a:rPr lang="en-US" sz="2800"/>
              <a:t>.</a:t>
            </a:r>
          </a:p>
          <a:p>
            <a:pPr>
              <a:spcBef>
                <a:spcPct val="20000"/>
              </a:spcBef>
            </a:pPr>
            <a:r>
              <a:rPr lang="en-US" sz="2800"/>
              <a:t>This is the person who </a:t>
            </a:r>
          </a:p>
          <a:p>
            <a:pPr>
              <a:spcBef>
                <a:spcPct val="20000"/>
              </a:spcBef>
            </a:pPr>
            <a:r>
              <a:rPr lang="en-US" sz="2800"/>
              <a:t>doesn’t have any friends </a:t>
            </a:r>
          </a:p>
          <a:p>
            <a:pPr>
              <a:spcBef>
                <a:spcPct val="20000"/>
              </a:spcBef>
            </a:pPr>
            <a:r>
              <a:rPr lang="en-US" sz="2800"/>
              <a:t>among the classmates.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8" descr="Картинка 37 из 18843">
            <a:hlinkClick r:id="rId2"/>
          </p:cNvPr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643188" y="285750"/>
            <a:ext cx="4175125" cy="4175125"/>
          </a:xfrm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357188" y="5000625"/>
            <a:ext cx="8540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800"/>
              <a:t>Love yourself. Remember that you are you and you are unique.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2214563"/>
            <a:ext cx="5386388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14313"/>
            <a:ext cx="7386638" cy="2143125"/>
          </a:xfrm>
        </p:spPr>
        <p:txBody>
          <a:bodyPr/>
          <a:lstStyle/>
          <a:p>
            <a:pPr eaLnBrk="1" hangingPunct="1"/>
            <a:r>
              <a:rPr lang="ru-RU" sz="3200" smtClean="0"/>
              <a:t>Дискуссии как средство подготовки</a:t>
            </a:r>
            <a:br>
              <a:rPr lang="ru-RU" sz="3200" smtClean="0"/>
            </a:br>
            <a:r>
              <a:rPr lang="ru-RU" sz="3200" smtClean="0"/>
              <a:t>старшеклассников к устной части ЕГЭ по английскому языку.</a:t>
            </a: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CC"/>
            </a:gs>
            <a:gs pos="100000">
              <a:srgbClr val="FF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8" descr="Картинка 8 из 3826">
            <a:hlinkClick r:id="rId2"/>
          </p:cNvPr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 rot="683351">
            <a:off x="776288" y="495300"/>
            <a:ext cx="5424487" cy="4068763"/>
          </a:xfrm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000125" y="5589588"/>
            <a:ext cx="728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Be yourself. You cannot be 'cool' all the time.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FF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8" descr="Картинка 14 из 716">
            <a:hlinkClick r:id="rId2"/>
          </p:cNvPr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3125" y="214313"/>
            <a:ext cx="4867275" cy="5113337"/>
          </a:xfrm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428625" y="5500688"/>
            <a:ext cx="84740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800"/>
              <a:t>Believe in yourself — if you don't, how can you expect others to?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3286125"/>
          </a:xfrm>
        </p:spPr>
        <p:txBody>
          <a:bodyPr/>
          <a:lstStyle/>
          <a:p>
            <a:pPr eaLnBrk="1" hangingPunct="1"/>
            <a:r>
              <a:rPr lang="en-US" sz="1800" smtClean="0"/>
              <a:t/>
            </a:r>
            <a:br>
              <a:rPr lang="en-US" sz="1800" smtClean="0"/>
            </a:br>
            <a:r>
              <a:rPr lang="ru-RU" sz="2800" u="sng" smtClean="0"/>
              <a:t>Домашнее задание: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написать сочинение и выразить свое мнение по теме:</a:t>
            </a:r>
            <a:br>
              <a:rPr lang="ru-RU" sz="2800" smtClean="0"/>
            </a:br>
            <a:r>
              <a:rPr lang="en-US" sz="2800" smtClean="0"/>
              <a:t>Some teenagers think that nobody can help with their problems , but the others are sure that adults (parents and teachers) could understand them and help . </a:t>
            </a:r>
            <a:endParaRPr lang="ru-RU" sz="2800" smtClean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43563" y="3786188"/>
            <a:ext cx="3165475" cy="2701925"/>
          </a:xfr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8763" y="3714750"/>
            <a:ext cx="26924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42875"/>
            <a:ext cx="4071937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571750"/>
            <a:ext cx="7929563" cy="4000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Дискуссии развивают: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Логическое и критическое мышление.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Навыки устной речи.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Навык в организации своих мыслей.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Терпимость к различным взглядам.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Уверенность в себе.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Способность работать в команде.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Способность концентрироваться на сути проблемы.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4932363" y="0"/>
            <a:ext cx="3568700" cy="1844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Дискуссии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30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4214813"/>
            <a:ext cx="2849563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Этапы работы при подготовке к дебатам: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00200"/>
            <a:ext cx="8186737" cy="418623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Развитие у учащихся умения слушать собеседника – «мозговой штурм».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Выработка ряда ключевых клише.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Отработка навыка реагирования на слова оппонента.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Формирование умения задать вопрос.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Развитие речевого этикета.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языковые клише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we suppose;</a:t>
            </a:r>
            <a:r>
              <a:rPr lang="ru-RU" sz="2800" smtClean="0"/>
              <a:t>     </a:t>
            </a:r>
            <a:r>
              <a:rPr lang="en-US" sz="2800" smtClean="0"/>
              <a:t>we suggest;</a:t>
            </a: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we believe; the thing is; the fact is; </a:t>
            </a: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we wonder; the point is; in our opinion; </a:t>
            </a: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there is something in what you are saying but</a:t>
            </a:r>
            <a:r>
              <a:rPr lang="ru-RU" sz="2800" smtClean="0"/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we appreciate</a:t>
            </a:r>
            <a:r>
              <a:rPr lang="ru-RU" sz="280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thank you for your attention</a:t>
            </a:r>
            <a:r>
              <a:rPr lang="ru-RU" sz="280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thank you for the questions </a:t>
            </a:r>
            <a:r>
              <a:rPr lang="ru-RU" sz="280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14313"/>
            <a:ext cx="8429625" cy="2571750"/>
          </a:xfrm>
        </p:spPr>
        <p:txBody>
          <a:bodyPr/>
          <a:lstStyle/>
          <a:p>
            <a:pPr eaLnBrk="1" hangingPunct="1"/>
            <a:r>
              <a:rPr lang="ru-RU" sz="2800" u="sng" smtClean="0"/>
              <a:t>Тема урока :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en-US" sz="2800" smtClean="0"/>
              <a:t>Some teenagers think that nobody can help with their problems , but the others are sure that adults (parents and teachers) could understand them and help . </a:t>
            </a:r>
            <a:r>
              <a:rPr lang="en-US" sz="2800" b="1" smtClean="0"/>
              <a:t>What is your</a:t>
            </a:r>
            <a:r>
              <a:rPr lang="en-US" sz="3200" b="1" smtClean="0"/>
              <a:t> </a:t>
            </a:r>
            <a:r>
              <a:rPr lang="en-US" sz="2800" b="1" smtClean="0"/>
              <a:t>opinion?</a:t>
            </a:r>
            <a:endParaRPr lang="ru-RU" sz="2800" b="1" smtClean="0"/>
          </a:p>
        </p:txBody>
      </p:sp>
      <p:pic>
        <p:nvPicPr>
          <p:cNvPr id="2053" name="Picture 8" descr="Картинка 190 из 19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3100388"/>
            <a:ext cx="44450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CC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L34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79613" y="2193925"/>
            <a:ext cx="6913562" cy="4300538"/>
          </a:xfrm>
          <a:noFill/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2051050" y="1046163"/>
            <a:ext cx="3781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Teen`s      problems</a:t>
            </a:r>
            <a:endParaRPr lang="ru-RU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CCFF"/>
            </a:gs>
            <a:gs pos="100000">
              <a:srgbClr val="CC9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071688" y="214313"/>
            <a:ext cx="5395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Метод «мозгового штурма»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571500" y="928688"/>
            <a:ext cx="2786063" cy="19288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r>
              <a:rPr lang="en-US" sz="1400"/>
              <a:t>       </a:t>
            </a:r>
            <a:r>
              <a:rPr lang="ru-RU" sz="1400"/>
              <a:t>The more you put your opinions across, the more your confidence grows and more people respect you.</a:t>
            </a: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6011863" y="1125538"/>
            <a:ext cx="2592387" cy="172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At 14, you feel really grown up. You want to go clubbing but they say you are too young...</a:t>
            </a: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3348038" y="2276475"/>
            <a:ext cx="2843212" cy="18716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 wish I`d told the bullies to shut up, because as soon as you stick up for yourself, bullies often back off.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1042988" y="4005263"/>
            <a:ext cx="2808287" cy="15843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When I was being bulled my “friends” had joined in, but then later on, act like nothing had happened.</a:t>
            </a: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3708400" y="4797425"/>
            <a:ext cx="2879725" cy="18716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 remember feeling shy around the popular kids at school because they made anyone not in their clique feel really small.</a:t>
            </a: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6500813" y="4000500"/>
            <a:ext cx="2465387" cy="1214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 was angry when my parents didn`t give me money to go…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4" grpId="0" animBg="1"/>
      <p:bldP spid="29705" grpId="0" animBg="1"/>
      <p:bldP spid="29707" grpId="0" animBg="1"/>
      <p:bldP spid="29708" grpId="0" animBg="1"/>
      <p:bldP spid="297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99"/>
            </a:gs>
            <a:gs pos="100000">
              <a:srgbClr val="FF99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1428750" y="285750"/>
            <a:ext cx="6492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</a:rPr>
              <a:t>Мыслительный набор «Кайдзер»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179388" y="2492375"/>
            <a:ext cx="2305050" cy="936625"/>
          </a:xfrm>
          <a:prstGeom prst="hexagon">
            <a:avLst>
              <a:gd name="adj" fmla="val 615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Don`t put up with bullies!</a:t>
            </a:r>
            <a:endParaRPr lang="ru-RU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2195513" y="1628775"/>
            <a:ext cx="1816100" cy="800100"/>
          </a:xfrm>
          <a:prstGeom prst="hexagon">
            <a:avLst>
              <a:gd name="adj" fmla="val 56746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 Be confident!</a:t>
            </a:r>
            <a:endParaRPr lang="ru-RU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4140200" y="2997200"/>
            <a:ext cx="2160588" cy="1008063"/>
          </a:xfrm>
          <a:prstGeom prst="hexagon">
            <a:avLst>
              <a:gd name="adj" fmla="val 53583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Control your temper.</a:t>
            </a:r>
            <a:endParaRPr lang="ru-RU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1979613" y="3284538"/>
            <a:ext cx="2087562" cy="1223962"/>
          </a:xfrm>
          <a:prstGeom prst="hexagon">
            <a:avLst>
              <a:gd name="adj" fmla="val 42639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The “cool”</a:t>
            </a:r>
          </a:p>
          <a:p>
            <a:pPr algn="ctr"/>
            <a:r>
              <a:rPr lang="en-US"/>
              <a:t>crowd is not</a:t>
            </a:r>
            <a:r>
              <a:rPr lang="ru-RU"/>
              <a:t> </a:t>
            </a:r>
            <a:r>
              <a:rPr lang="en-US"/>
              <a:t>so cool!</a:t>
            </a:r>
            <a:endParaRPr lang="ru-RU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1476375" y="5300663"/>
            <a:ext cx="2484438" cy="936625"/>
          </a:xfrm>
          <a:prstGeom prst="hexagon">
            <a:avLst>
              <a:gd name="adj" fmla="val 66314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  Respect your parents!</a:t>
            </a:r>
            <a:endParaRPr lang="ru-RU"/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5076825" y="1341438"/>
            <a:ext cx="2771775" cy="1150937"/>
          </a:xfrm>
          <a:prstGeom prst="hexagon">
            <a:avLst>
              <a:gd name="adj" fmla="val 60207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Be grateful for </a:t>
            </a:r>
          </a:p>
          <a:p>
            <a:r>
              <a:rPr lang="en-US"/>
              <a:t>what you`ve got</a:t>
            </a:r>
            <a:endParaRPr lang="ru-RU"/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6551613" y="3068638"/>
            <a:ext cx="2449512" cy="1146175"/>
          </a:xfrm>
          <a:prstGeom prst="hexagon">
            <a:avLst>
              <a:gd name="adj" fmla="val 64292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Know who your friends   are.</a:t>
            </a:r>
            <a:endParaRPr lang="ru-RU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4859338" y="4724400"/>
            <a:ext cx="2016125" cy="936625"/>
          </a:xfrm>
          <a:prstGeom prst="hexagon">
            <a:avLst>
              <a:gd name="adj" fmla="val 53814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Be         different!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58" grpId="0" animBg="1"/>
      <p:bldP spid="27660" grpId="0" animBg="1"/>
      <p:bldP spid="27661" grpId="0" animBg="1"/>
      <p:bldP spid="27662" grpId="0" animBg="1"/>
      <p:bldP spid="27664" grpId="0" animBg="1"/>
      <p:bldP spid="27665" grpId="0" animBg="1"/>
      <p:bldP spid="2766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551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Оформление по умолчанию</vt:lpstr>
      <vt:lpstr> Урок-дискуссия в 10 классе учитель английского языка ГОУ СОШ № 853 г.Зеленоград  Семенова О.В. </vt:lpstr>
      <vt:lpstr>Дискуссии как средство подготовки старшеклассников к устной части ЕГЭ по английскому языку.</vt:lpstr>
      <vt:lpstr>Слайд 3</vt:lpstr>
      <vt:lpstr>Этапы работы при подготовке к дебатам:</vt:lpstr>
      <vt:lpstr>языковые клише</vt:lpstr>
      <vt:lpstr>Тема урока :  Some teenagers think that nobody can help with their problems , but the others are sure that adults (parents and teachers) could understand them and help . What is your opinion?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Домашнее задание: написать сочинение и выразить свое мнение по теме: Some teenagers think that nobody can help with their problems , but the others are sure that adults (parents and teachers) could understand them and help 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teenagers think that nobody can help with their problems of communication, but the others are sure that adults (parents and teachers) could understand them and help . What is your opinion?</dc:title>
  <dc:creator>Admin</dc:creator>
  <cp:lastModifiedBy>Дарёна</cp:lastModifiedBy>
  <cp:revision>23</cp:revision>
  <dcterms:created xsi:type="dcterms:W3CDTF">2010-03-03T15:25:21Z</dcterms:created>
  <dcterms:modified xsi:type="dcterms:W3CDTF">2012-01-14T18:13:22Z</dcterms:modified>
</cp:coreProperties>
</file>