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3" r:id="rId8"/>
    <p:sldId id="259" r:id="rId9"/>
    <p:sldId id="262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FF08B-3C42-44DB-B0ED-1EA6CADA6E0F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74BDF-6403-486E-84F6-9AC75DCD1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5C994-DF45-477B-AB02-BA1A09842E6C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CFD51-195E-4856-B379-ADEBED370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9DEBB-340F-4E6C-AB44-15723FBD3D1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1515-F2D1-4358-823F-01538F336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0B3BF-D331-47DA-8250-33D9DA4ABE37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D005-5BC7-430C-B62B-BED9A8E64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8C9C-820D-4486-85BA-C580B999F1A5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A123-91A9-4213-9BF9-63FDCBAA6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1FB3-F9B0-4617-8360-F031AE76A513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615D-241D-4B55-BE55-3A5582FC7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0060-40E6-4A3D-AC04-C7972B2C842E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761F-1064-437C-8C68-E850ADCD1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36D4-C17F-45EC-82C4-CB5862AC85E5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A2D6-2B49-472A-B7D4-834E35643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6D38-D5D2-4ABD-9E7C-AEAF8D274B34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157D-EED1-41AC-B31A-4EC9EB356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0575-27A1-44C8-A8B9-C1F7D15BD5F3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73A2-3ADE-40D2-9F3D-592FFD8D7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6018-2A32-4145-9354-0A3215C82896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AF07-BD20-4C87-8F3C-D22B95C17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E3555C-8F83-438A-A794-1B984C8783C0}" type="datetimeFigureOut">
              <a:rPr lang="ru-RU"/>
              <a:pPr>
                <a:defRPr/>
              </a:pPr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A2F83F-DC7F-49DA-93A8-AF091BEB8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russian-superstitio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0"/>
            <a:ext cx="9467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4608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>Do You Have Any Superstitions</a:t>
            </a:r>
            <a:r>
              <a:rPr lang="ru-RU" dirty="0" smtClean="0">
                <a:solidFill>
                  <a:schemeClr val="accent5"/>
                </a:solidFill>
              </a:rPr>
              <a:t>?</a:t>
            </a:r>
            <a:br>
              <a:rPr lang="ru-RU" dirty="0" smtClean="0">
                <a:solidFill>
                  <a:schemeClr val="accent5"/>
                </a:solidFill>
              </a:rPr>
            </a:br>
            <a:r>
              <a:rPr lang="en-US" sz="4000" dirty="0" smtClean="0">
                <a:solidFill>
                  <a:schemeClr val="accent5"/>
                </a:solidFill>
              </a:rPr>
              <a:t>What British Superstitions Do You Know</a:t>
            </a:r>
            <a:r>
              <a:rPr lang="ru-RU" sz="4000" dirty="0" smtClean="0">
                <a:solidFill>
                  <a:schemeClr val="accent5"/>
                </a:solidFill>
              </a:rPr>
              <a:t>?</a:t>
            </a:r>
            <a:r>
              <a:rPr lang="en-US" sz="4000" dirty="0" smtClean="0">
                <a:solidFill>
                  <a:schemeClr val="accent5"/>
                </a:solidFill>
              </a:rPr>
              <a:t/>
            </a:r>
            <a:br>
              <a:rPr lang="en-US" sz="4000" dirty="0" smtClean="0">
                <a:solidFill>
                  <a:schemeClr val="accent5"/>
                </a:solidFill>
              </a:rPr>
            </a:br>
            <a:r>
              <a:rPr lang="en-US" sz="4000" dirty="0" smtClean="0">
                <a:solidFill>
                  <a:schemeClr val="accent5"/>
                </a:solidFill>
              </a:rPr>
              <a:t> What Russian Superstitions Do You Know</a:t>
            </a:r>
            <a:r>
              <a:rPr lang="ru-RU" sz="4000" dirty="0" smtClean="0">
                <a:solidFill>
                  <a:schemeClr val="accent5"/>
                </a:solidFill>
              </a:rPr>
              <a:t>? </a:t>
            </a:r>
            <a:r>
              <a:rPr lang="en-US" sz="4000" dirty="0" smtClean="0">
                <a:solidFill>
                  <a:schemeClr val="accent5"/>
                </a:solidFill>
              </a:rPr>
              <a:t/>
            </a:r>
            <a:br>
              <a:rPr lang="en-US" sz="4000" dirty="0" smtClean="0">
                <a:solidFill>
                  <a:schemeClr val="accent5"/>
                </a:solidFill>
              </a:rPr>
            </a:br>
            <a:r>
              <a:rPr lang="en-US" sz="4000" dirty="0" smtClean="0">
                <a:solidFill>
                  <a:schemeClr val="accent5"/>
                </a:solidFill>
              </a:rPr>
              <a:t>What  Superstitions Do You Believe in</a:t>
            </a:r>
            <a:r>
              <a:rPr lang="ru-RU" sz="4000" dirty="0" smtClean="0">
                <a:solidFill>
                  <a:schemeClr val="accent5"/>
                </a:solidFill>
              </a:rPr>
              <a:t>?</a:t>
            </a:r>
            <a:r>
              <a:rPr lang="en-US" sz="4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r>
              <a:rPr lang="ru-RU" dirty="0" smtClean="0">
                <a:solidFill>
                  <a:schemeClr val="accent5"/>
                </a:solidFill>
              </a:rPr>
              <a:t> </a:t>
            </a:r>
            <a:br>
              <a:rPr lang="ru-RU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Your homework. 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Exercise 32   page 30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chemeClr val="bg1"/>
                </a:solidFill>
              </a:rPr>
              <a:t>Exercise 33   page 31</a:t>
            </a:r>
            <a:r>
              <a:rPr lang="en-US" smtClean="0">
                <a:solidFill>
                  <a:srgbClr val="005BD3"/>
                </a:solidFill>
              </a:rPr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005BD3"/>
                </a:solidFill>
              </a:rPr>
              <a:t>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005BD3"/>
                </a:solidFill>
              </a:rPr>
              <a:t>     What British Superstitions Do You Know</a:t>
            </a:r>
            <a:r>
              <a:rPr lang="ru-RU" smtClean="0">
                <a:solidFill>
                  <a:srgbClr val="005BD3"/>
                </a:solidFill>
              </a:rPr>
              <a:t>?</a:t>
            </a:r>
            <a:r>
              <a:rPr lang="en-US" smtClean="0">
                <a:solidFill>
                  <a:srgbClr val="005BD3"/>
                </a:solidFill>
              </a:rPr>
              <a:t/>
            </a:r>
            <a:br>
              <a:rPr lang="en-US" smtClean="0">
                <a:solidFill>
                  <a:srgbClr val="005BD3"/>
                </a:solidFill>
              </a:rPr>
            </a:br>
            <a:endParaRPr lang="en-US" smtClean="0">
              <a:solidFill>
                <a:srgbClr val="005BD3"/>
              </a:solidFill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mtClean="0">
                <a:solidFill>
                  <a:srgbClr val="005BD3"/>
                </a:solidFill>
              </a:rPr>
              <a:t>     What Russian Superstitions Do You Know?</a:t>
            </a:r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700" cy="4090987"/>
          </a:xfrm>
        </p:spPr>
        <p:txBody>
          <a:bodyPr/>
          <a:lstStyle/>
          <a:p>
            <a:r>
              <a:rPr lang="en-US" smtClean="0">
                <a:solidFill>
                  <a:srgbClr val="FF0066"/>
                </a:solidFill>
              </a:rPr>
              <a:t>Thank you for your work!</a:t>
            </a:r>
            <a:endParaRPr lang="ru-RU" smtClean="0">
              <a:solidFill>
                <a:srgbClr val="FF0066"/>
              </a:solidFill>
            </a:endParaRPr>
          </a:p>
        </p:txBody>
      </p:sp>
      <p:pic>
        <p:nvPicPr>
          <p:cNvPr id="12291" name="Рисунок 6" descr="cat31.gif"/>
          <p:cNvPicPr>
            <a:picLocks noChangeAspect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1773238"/>
            <a:ext cx="4033837" cy="4032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do you like (enjoy, love) doing?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539750" y="4581525"/>
            <a:ext cx="7232650" cy="151130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7300" dirty="0" smtClean="0"/>
              <a:t>What do you hate (give up) doing?</a:t>
            </a:r>
            <a:r>
              <a:rPr lang="ru-RU" sz="7300" dirty="0" smtClean="0"/>
              <a:t/>
            </a:r>
            <a:br>
              <a:rPr lang="ru-RU" sz="7300" dirty="0" smtClean="0"/>
            </a:br>
            <a:endParaRPr lang="ru-RU" sz="7300" dirty="0"/>
          </a:p>
        </p:txBody>
      </p:sp>
      <p:pic>
        <p:nvPicPr>
          <p:cNvPr id="3076" name="Рисунок 6" descr="i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12875"/>
            <a:ext cx="15128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7" descr="fut-segodny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1773238"/>
            <a:ext cx="21605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8" descr="i (4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1557338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9" descr="i (5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8400" y="162877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10" descr="friend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2852738"/>
            <a:ext cx="1655763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11" descr="Photographer_in_Calgary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3213100"/>
            <a:ext cx="2232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Рисунок 12" descr="i (6)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9563" y="3933825"/>
            <a:ext cx="1873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Рисунок 13" descr="i (7)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0825" y="3789363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Рисунок 14" descr="p1050518_m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850" y="5445125"/>
            <a:ext cx="1439863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Рисунок 15" descr="i (8)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1050" y="5516563"/>
            <a:ext cx="20891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Рисунок 16" descr="i (9)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538" y="5516563"/>
            <a:ext cx="15160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Рисунок 17" descr="i (10)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788" y="5732463"/>
            <a:ext cx="12620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Рисунок 18" descr="i (11)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5157788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3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560705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mtClean="0"/>
              <a:t>          </a:t>
            </a:r>
            <a:r>
              <a:rPr lang="en-US" smtClean="0">
                <a:solidFill>
                  <a:srgbClr val="FF0000"/>
                </a:solidFill>
              </a:rPr>
              <a:t>New Words.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Superstition [ˌs(j)uːpə'stɪʃ(ə)n] </a:t>
            </a:r>
            <a:r>
              <a:rPr lang="ru-RU" smtClean="0"/>
              <a:t>  суеверие</a:t>
            </a: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Fourleaf clover            ['kləuvə ] </a:t>
            </a:r>
            <a:r>
              <a:rPr lang="ru-RU" smtClean="0"/>
              <a:t>клевер</a:t>
            </a:r>
            <a:r>
              <a:rPr lang="en-US" smtClean="0"/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 magpie                         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 spider              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u="sng" smtClean="0"/>
              <a:t>Horse</a:t>
            </a:r>
            <a:r>
              <a:rPr lang="en-US" smtClean="0"/>
              <a:t>shoe            ['hɔːsʃuː]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A ladder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</p:txBody>
      </p:sp>
      <p:pic>
        <p:nvPicPr>
          <p:cNvPr id="4099" name="Рисунок 6" descr="i (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628775"/>
            <a:ext cx="1008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5" descr="i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3429000"/>
            <a:ext cx="9794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3" descr="image:horsesh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4581525"/>
            <a:ext cx="7842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4" descr="i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513" y="5516563"/>
            <a:ext cx="9429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7" descr="i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2492375"/>
            <a:ext cx="14287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04837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Make up word combinations.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Hate                              clover</a:t>
            </a:r>
            <a:br>
              <a:rPr lang="en-US" sz="3600" dirty="0" smtClean="0"/>
            </a:br>
            <a:r>
              <a:rPr lang="en-US" sz="3600" dirty="0" smtClean="0"/>
              <a:t>cross                             a charm</a:t>
            </a:r>
            <a:br>
              <a:rPr lang="en-US" sz="3600" dirty="0" smtClean="0"/>
            </a:br>
            <a:r>
              <a:rPr lang="en-US" sz="3600" dirty="0" smtClean="0"/>
              <a:t>black                             fingers</a:t>
            </a:r>
            <a:br>
              <a:rPr lang="en-US" sz="3600" dirty="0" smtClean="0"/>
            </a:br>
            <a:r>
              <a:rPr lang="en-US" sz="3600" dirty="0" smtClean="0"/>
              <a:t>good                             magpies</a:t>
            </a:r>
            <a:br>
              <a:rPr lang="en-US" sz="3600" dirty="0" smtClean="0"/>
            </a:br>
            <a:r>
              <a:rPr lang="en-US" sz="3600" dirty="0" smtClean="0"/>
              <a:t>have                              a spider</a:t>
            </a:r>
            <a:br>
              <a:rPr lang="en-US" sz="3600" dirty="0" smtClean="0"/>
            </a:br>
            <a:r>
              <a:rPr lang="en-US" sz="3600" dirty="0" smtClean="0"/>
              <a:t>under                            horseshoe</a:t>
            </a:r>
            <a:br>
              <a:rPr lang="en-US" sz="3600" dirty="0" smtClean="0"/>
            </a:br>
            <a:r>
              <a:rPr lang="en-US" sz="3600" dirty="0" smtClean="0"/>
              <a:t>kill                                  the number 13</a:t>
            </a:r>
            <a:br>
              <a:rPr lang="en-US" sz="3600" dirty="0" smtClean="0"/>
            </a:br>
            <a:r>
              <a:rPr lang="en-US" sz="3600" dirty="0" smtClean="0"/>
              <a:t>two                                a ladder</a:t>
            </a:r>
            <a:br>
              <a:rPr lang="en-US" sz="3600" dirty="0" smtClean="0"/>
            </a:br>
            <a:r>
              <a:rPr lang="en-US" sz="3600" dirty="0" smtClean="0"/>
              <a:t>wear                              luck</a:t>
            </a:r>
            <a:br>
              <a:rPr lang="en-US" sz="3600" dirty="0" smtClean="0"/>
            </a:br>
            <a:r>
              <a:rPr lang="en-US" sz="3600" dirty="0" err="1" smtClean="0"/>
              <a:t>fourleaf</a:t>
            </a:r>
            <a:r>
              <a:rPr lang="en-US" sz="3600" dirty="0" smtClean="0"/>
              <a:t>                         cat</a:t>
            </a:r>
            <a:br>
              <a:rPr lang="en-US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i (12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0"/>
            <a:ext cx="39243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British superstitions.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8" name="Содержимое 5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z="1800" smtClean="0">
                <a:solidFill>
                  <a:srgbClr val="FFFF00"/>
                </a:solidFill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Good Luck.</a:t>
            </a:r>
          </a:p>
          <a:p>
            <a:pPr eaLnBrk="1" hangingPunct="1"/>
            <a:r>
              <a:rPr lang="en-US" sz="1600" smtClean="0"/>
              <a:t> Lucky to meet a black cat.</a:t>
            </a:r>
            <a:endParaRPr lang="ru-RU" sz="1600" smtClean="0"/>
          </a:p>
          <a:p>
            <a:pPr eaLnBrk="1" hangingPunct="1"/>
            <a:r>
              <a:rPr lang="en-US" sz="1600" smtClean="0"/>
              <a:t> </a:t>
            </a:r>
            <a:r>
              <a:rPr lang="ru-RU" sz="1600" smtClean="0"/>
              <a:t>Lucky to touch wood.</a:t>
            </a:r>
          </a:p>
          <a:p>
            <a:pPr eaLnBrk="1" hangingPunct="1"/>
            <a:r>
              <a:rPr lang="en-US" sz="1600" smtClean="0"/>
              <a:t>Lucky to find a clover plant with four leaves.</a:t>
            </a:r>
            <a:endParaRPr lang="ru-RU" sz="1600" smtClean="0"/>
          </a:p>
          <a:p>
            <a:pPr eaLnBrk="1" hangingPunct="1"/>
            <a:r>
              <a:rPr lang="en-US" sz="1600" smtClean="0"/>
              <a:t>A horseshoe over the door brings good luck.</a:t>
            </a:r>
            <a:endParaRPr lang="ru-RU" sz="1600" smtClean="0"/>
          </a:p>
          <a:p>
            <a:pPr eaLnBrk="1" hangingPunct="1"/>
            <a:r>
              <a:rPr lang="en-US" sz="1600" smtClean="0"/>
              <a:t>On the first day of the month it is lucky to say “white rabbit, white rabbit, white rabbit”, before saying your first word of the day. </a:t>
            </a:r>
            <a:endParaRPr lang="ru-RU" sz="1600" smtClean="0"/>
          </a:p>
          <a:p>
            <a:pPr eaLnBrk="1" hangingPunct="1"/>
            <a:r>
              <a:rPr lang="en-US" sz="1600" smtClean="0"/>
              <a:t>Catch falling leaves in autumn and you`ll have good luck. Every leaf means a lucky month next year.</a:t>
            </a:r>
            <a:endParaRPr lang="ru-RU" sz="1600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sz="1800" smtClean="0"/>
              <a:t>Bad Luck.</a:t>
            </a:r>
            <a:endParaRPr lang="ru-RU" sz="1800" smtClean="0"/>
          </a:p>
          <a:p>
            <a:pPr eaLnBrk="1" hangingPunct="1"/>
            <a:r>
              <a:rPr lang="en-US" sz="1600" smtClean="0"/>
              <a:t> Seven years bad luck to break a mirror.</a:t>
            </a:r>
            <a:endParaRPr lang="ru-RU" sz="1600" smtClean="0"/>
          </a:p>
          <a:p>
            <a:pPr eaLnBrk="1" hangingPunct="1"/>
            <a:r>
              <a:rPr lang="en-US" sz="1600" smtClean="0"/>
              <a:t>  Unlucky to spill salt. If you do, you must throw it over your shoulder.</a:t>
            </a:r>
            <a:endParaRPr lang="ru-RU" sz="1600" smtClean="0"/>
          </a:p>
          <a:p>
            <a:pPr eaLnBrk="1" hangingPunct="1"/>
            <a:r>
              <a:rPr lang="en-US" sz="1600" smtClean="0"/>
              <a:t>  Unlucky to open an umbrella in doors.</a:t>
            </a:r>
            <a:endParaRPr lang="ru-RU" sz="1600" smtClean="0"/>
          </a:p>
          <a:p>
            <a:pPr eaLnBrk="1" hangingPunct="1"/>
            <a:r>
              <a:rPr lang="en-US" sz="1600" smtClean="0"/>
              <a:t>  Unlucky to put new shoes on the table.</a:t>
            </a:r>
            <a:endParaRPr lang="ru-RU" sz="1600" smtClean="0"/>
          </a:p>
          <a:p>
            <a:pPr eaLnBrk="1" hangingPunct="1"/>
            <a:r>
              <a:rPr lang="en-US" sz="1600" smtClean="0"/>
              <a:t> </a:t>
            </a:r>
            <a:r>
              <a:rPr lang="ru-RU" sz="1600" smtClean="0">
                <a:latin typeface="Arial" pitchFamily="34" charset="0"/>
              </a:rPr>
              <a:t>Т</a:t>
            </a:r>
            <a:r>
              <a:rPr lang="en-US" sz="1600" smtClean="0"/>
              <a:t>he number thirteen is unlucky. Friday the thirteenth is a very unlucky day. Friday is considered to be an unlucky day because Jesus was crucified on Friday.</a:t>
            </a:r>
            <a:endParaRPr lang="ru-RU" sz="1600" smtClean="0"/>
          </a:p>
          <a:p>
            <a:pPr eaLnBrk="1" hangingPunct="1"/>
            <a:r>
              <a:rPr lang="en-US" sz="1600" smtClean="0"/>
              <a:t>  Unlucky to walk underneath a ladder.</a:t>
            </a:r>
            <a:endParaRPr lang="ru-RU" sz="1600" smtClean="0"/>
          </a:p>
          <a:p>
            <a:pPr eaLnBrk="1" hangingPunct="1"/>
            <a:endParaRPr lang="ru-RU" sz="1600" smtClean="0"/>
          </a:p>
        </p:txBody>
      </p:sp>
      <p:sp>
        <p:nvSpPr>
          <p:cNvPr id="6149" name="TextBox 3"/>
          <p:cNvSpPr txBox="1">
            <a:spLocks noChangeArrowheads="1"/>
          </p:cNvSpPr>
          <p:nvPr/>
        </p:nvSpPr>
        <p:spPr bwMode="auto">
          <a:xfrm>
            <a:off x="2555875" y="27082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i (1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87675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3132138" y="274638"/>
            <a:ext cx="5554662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Russian superstitions.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If you feel that something bad may happen, knock three (or more) times on a piece of wood to prevent it occurring; this goes back to times when people believed that powerful spirits inhabited the wood.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Do not whistle indoors: it will blow your money away.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3. Never shake hands over threshold (</a:t>
            </a:r>
            <a:r>
              <a:rPr lang="ru-RU" dirty="0" smtClean="0"/>
              <a:t>порог</a:t>
            </a:r>
            <a:r>
              <a:rPr lang="en-US" dirty="0" smtClean="0"/>
              <a:t>) – it will lead to a quarrel. It is better to invite someone into your room or flat before you shake hands.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4. If you are going on a long journey, sit down for a few moments before you leave, and your trip will be lucky.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5. Don`t spill salt. It is bad luck.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 descr="i (15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125538"/>
            <a:ext cx="3959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How to give and to accept warning.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Watch out!                        </a:t>
            </a:r>
            <a:endParaRPr lang="en-US" dirty="0" smtClean="0">
              <a:solidFill>
                <a:schemeClr val="accent5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Be careful!                         </a:t>
            </a:r>
            <a:endParaRPr lang="en-US" dirty="0" smtClean="0">
              <a:solidFill>
                <a:schemeClr val="accent5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Don`t  forget to …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5"/>
                </a:solidFill>
              </a:rPr>
              <a:t>                                           </a:t>
            </a:r>
            <a:r>
              <a:rPr lang="en-US" dirty="0" smtClean="0">
                <a:solidFill>
                  <a:schemeClr val="accent5"/>
                </a:solidFill>
              </a:rPr>
              <a:t>Don`t worry, I won`t.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Don`t break the mirror</a:t>
            </a:r>
            <a:r>
              <a:rPr lang="ru-RU" dirty="0" smtClean="0">
                <a:solidFill>
                  <a:srgbClr val="FF0000"/>
                </a:solidFill>
              </a:rPr>
              <a:t>.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dirty="0" smtClean="0">
                <a:solidFill>
                  <a:schemeClr val="accent5"/>
                </a:solidFill>
              </a:rPr>
              <a:t>OK. I`ll be careful.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32301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Do You Have Any Superstations? </a:t>
            </a:r>
            <a:r>
              <a:rPr lang="en-US" sz="4000" dirty="0" smtClean="0">
                <a:solidFill>
                  <a:srgbClr val="FF0000"/>
                </a:solidFill>
              </a:rPr>
              <a:t>What  Superstitions Do You Believe in</a:t>
            </a:r>
            <a:r>
              <a:rPr lang="ru-RU" sz="4000" dirty="0" smtClean="0">
                <a:solidFill>
                  <a:srgbClr val="FF0000"/>
                </a:solidFill>
              </a:rPr>
              <a:t>?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believe in  …</a:t>
            </a:r>
            <a:br>
              <a:rPr lang="en-US" dirty="0" smtClean="0"/>
            </a:br>
            <a:r>
              <a:rPr lang="en-US" dirty="0" smtClean="0"/>
              <a:t>It is lucky to …</a:t>
            </a:r>
            <a:br>
              <a:rPr lang="en-US" dirty="0" smtClean="0"/>
            </a:br>
            <a:r>
              <a:rPr lang="en-US" dirty="0" smtClean="0"/>
              <a:t>It is bad luck if you …</a:t>
            </a:r>
            <a:br>
              <a:rPr lang="en-US" dirty="0" smtClean="0"/>
            </a:br>
            <a:r>
              <a:rPr lang="en-US" dirty="0" smtClean="0"/>
              <a:t>I always … when…</a:t>
            </a: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981075"/>
          <a:ext cx="8496944" cy="5189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103701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Good luck.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Bad luck.</a:t>
                      </a:r>
                      <a:endParaRPr lang="ru-RU" sz="3200" dirty="0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 meet a black cat.(Britain)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To meet a black cat. (Russia)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r>
                        <a:rPr lang="en-US" dirty="0" smtClean="0"/>
                        <a:t>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……..</a:t>
                      </a:r>
                      <a:endParaRPr lang="ru-RU" dirty="0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1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/>
                </a:solidFill>
              </a:rPr>
              <a:t>Fill in the table.</a:t>
            </a:r>
            <a:endParaRPr lang="ru-RU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218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    Do You Have Any Superstitions? What British Superstitions Do You Know?  What Russian Superstitions Do You Know?  What  Superstitions Do You Believe in?      </vt:lpstr>
      <vt:lpstr>  What do you like (enjoy, love) doing? </vt:lpstr>
      <vt:lpstr>Слайд 3</vt:lpstr>
      <vt:lpstr>                Make up word combinations. Hate                              clover cross                             a charm black                             fingers good                             magpies have                              a spider under                            horseshoe kill                                  the number 13 two                                a ladder wear                              luck fourleaf                         cat </vt:lpstr>
      <vt:lpstr>British superstitions.</vt:lpstr>
      <vt:lpstr>Russian superstitions.</vt:lpstr>
      <vt:lpstr>How to give and to accept warning.</vt:lpstr>
      <vt:lpstr>Do You Have Any Superstations? What  Superstitions Do You Believe in?  I believe in  … It is lucky to … It is bad luck if you … I always … when… </vt:lpstr>
      <vt:lpstr>Fill in the table.</vt:lpstr>
      <vt:lpstr>Your homework. </vt:lpstr>
      <vt:lpstr>Thank you for your work!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Any Superstitions?</dc:title>
  <dc:creator>User</dc:creator>
  <cp:lastModifiedBy>Дарёна</cp:lastModifiedBy>
  <cp:revision>43</cp:revision>
  <dcterms:created xsi:type="dcterms:W3CDTF">2011-09-19T14:43:12Z</dcterms:created>
  <dcterms:modified xsi:type="dcterms:W3CDTF">2012-01-14T19:04:08Z</dcterms:modified>
</cp:coreProperties>
</file>