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7" r:id="rId2"/>
    <p:sldId id="256" r:id="rId3"/>
    <p:sldId id="285" r:id="rId4"/>
    <p:sldId id="269" r:id="rId5"/>
    <p:sldId id="283" r:id="rId6"/>
    <p:sldId id="282" r:id="rId7"/>
    <p:sldId id="267" r:id="rId8"/>
    <p:sldId id="258" r:id="rId9"/>
    <p:sldId id="284" r:id="rId10"/>
    <p:sldId id="281" r:id="rId11"/>
    <p:sldId id="272" r:id="rId12"/>
    <p:sldId id="280" r:id="rId13"/>
    <p:sldId id="294" r:id="rId14"/>
    <p:sldId id="279" r:id="rId15"/>
    <p:sldId id="278" r:id="rId16"/>
    <p:sldId id="277" r:id="rId17"/>
    <p:sldId id="288" r:id="rId18"/>
    <p:sldId id="289" r:id="rId19"/>
    <p:sldId id="276" r:id="rId20"/>
    <p:sldId id="275" r:id="rId21"/>
    <p:sldId id="292" r:id="rId22"/>
    <p:sldId id="293" r:id="rId23"/>
    <p:sldId id="270" r:id="rId24"/>
    <p:sldId id="271" r:id="rId25"/>
    <p:sldId id="286" r:id="rId26"/>
    <p:sldId id="295" r:id="rId27"/>
    <p:sldId id="268" r:id="rId28"/>
    <p:sldId id="259" r:id="rId29"/>
    <p:sldId id="296" r:id="rId30"/>
    <p:sldId id="297" r:id="rId31"/>
    <p:sldId id="314" r:id="rId32"/>
    <p:sldId id="274" r:id="rId33"/>
    <p:sldId id="290" r:id="rId34"/>
    <p:sldId id="266" r:id="rId35"/>
    <p:sldId id="265" r:id="rId36"/>
    <p:sldId id="262" r:id="rId37"/>
    <p:sldId id="307" r:id="rId38"/>
    <p:sldId id="261" r:id="rId39"/>
    <p:sldId id="302" r:id="rId40"/>
    <p:sldId id="303" r:id="rId41"/>
    <p:sldId id="291" r:id="rId42"/>
    <p:sldId id="263" r:id="rId43"/>
    <p:sldId id="309" r:id="rId44"/>
    <p:sldId id="308" r:id="rId45"/>
    <p:sldId id="273" r:id="rId46"/>
    <p:sldId id="260" r:id="rId47"/>
    <p:sldId id="313" r:id="rId48"/>
    <p:sldId id="306" r:id="rId49"/>
    <p:sldId id="301" r:id="rId50"/>
    <p:sldId id="312" r:id="rId51"/>
    <p:sldId id="310" r:id="rId52"/>
    <p:sldId id="300" r:id="rId53"/>
    <p:sldId id="305" r:id="rId54"/>
    <p:sldId id="304" r:id="rId55"/>
    <p:sldId id="299" r:id="rId56"/>
    <p:sldId id="298" r:id="rId5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>
        <p:scale>
          <a:sx n="60" d="100"/>
          <a:sy n="60" d="100"/>
        </p:scale>
        <p:origin x="-1128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755748-CB46-435B-A636-894E41EC4FC8}" type="doc">
      <dgm:prSet loTypeId="urn:microsoft.com/office/officeart/2005/8/layout/pyramid2" loCatId="pyramid" qsTypeId="urn:microsoft.com/office/officeart/2005/8/quickstyle/simple1#1" qsCatId="simple" csTypeId="urn:microsoft.com/office/officeart/2005/8/colors/accent1_2#1" csCatId="accent1" phldr="1"/>
      <dgm:spPr/>
    </dgm:pt>
    <dgm:pt modelId="{A9BD4A92-3A48-4BD2-BECC-21E84E87B8F7}">
      <dgm:prSet phldrT="[Текст]" custT="1"/>
      <dgm:spPr/>
      <dgm:t>
        <a:bodyPr/>
        <a:lstStyle/>
        <a:p>
          <a:r>
            <a:rPr lang="ru-RU" sz="2000" dirty="0" smtClean="0">
              <a:latin typeface="Arial" pitchFamily="34" charset="0"/>
              <a:cs typeface="Arial" pitchFamily="34" charset="0"/>
            </a:rPr>
            <a:t>Зеркала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1907B7DC-1D5D-4464-AA16-F92BA3BACD20}" type="parTrans" cxnId="{CF541D98-8668-4F30-8825-34B6E8EEC1BC}">
      <dgm:prSet/>
      <dgm:spPr/>
      <dgm:t>
        <a:bodyPr/>
        <a:lstStyle/>
        <a:p>
          <a:endParaRPr lang="ru-RU"/>
        </a:p>
      </dgm:t>
    </dgm:pt>
    <dgm:pt modelId="{E8CD6459-3B6B-461C-BB75-B3ECE76D46DA}" type="sibTrans" cxnId="{CF541D98-8668-4F30-8825-34B6E8EEC1BC}">
      <dgm:prSet/>
      <dgm:spPr/>
      <dgm:t>
        <a:bodyPr/>
        <a:lstStyle/>
        <a:p>
          <a:endParaRPr lang="ru-RU"/>
        </a:p>
      </dgm:t>
    </dgm:pt>
    <dgm:pt modelId="{4284CAC1-307E-4F50-BDB6-69EAA7792962}">
      <dgm:prSet phldrT="[Текст]" custT="1"/>
      <dgm:spPr/>
      <dgm:t>
        <a:bodyPr/>
        <a:lstStyle/>
        <a:p>
          <a:r>
            <a:rPr lang="ru-RU" sz="2000" dirty="0" smtClean="0">
              <a:latin typeface="Arial" pitchFamily="34" charset="0"/>
              <a:cs typeface="Arial" pitchFamily="34" charset="0"/>
            </a:rPr>
            <a:t>Призмы и линзы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3297923E-2419-4DD3-9798-E16D59DD8E23}" type="parTrans" cxnId="{DB233EE6-5E10-4C04-9866-0704E6E025A0}">
      <dgm:prSet/>
      <dgm:spPr/>
      <dgm:t>
        <a:bodyPr/>
        <a:lstStyle/>
        <a:p>
          <a:endParaRPr lang="ru-RU"/>
        </a:p>
      </dgm:t>
    </dgm:pt>
    <dgm:pt modelId="{52EF33D4-8BF9-4B1D-84C6-CAD43146EA00}" type="sibTrans" cxnId="{DB233EE6-5E10-4C04-9866-0704E6E025A0}">
      <dgm:prSet/>
      <dgm:spPr/>
      <dgm:t>
        <a:bodyPr/>
        <a:lstStyle/>
        <a:p>
          <a:endParaRPr lang="ru-RU"/>
        </a:p>
      </dgm:t>
    </dgm:pt>
    <dgm:pt modelId="{5DE0E133-F47F-4F49-B3AD-4060ED1DC4D0}">
      <dgm:prSet phldrT="[Текст]" custT="1"/>
      <dgm:spPr/>
      <dgm:t>
        <a:bodyPr/>
        <a:lstStyle/>
        <a:p>
          <a:r>
            <a:rPr lang="ru-RU" sz="2000" dirty="0" smtClean="0">
              <a:latin typeface="Arial" pitchFamily="34" charset="0"/>
              <a:cs typeface="Arial" pitchFamily="34" charset="0"/>
            </a:rPr>
            <a:t>Экраны и щели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EC521474-EA6E-4958-8C29-5355CD51FDF4}" type="parTrans" cxnId="{AE29BD09-1930-48DB-8B6A-1B2BA89A8343}">
      <dgm:prSet/>
      <dgm:spPr/>
      <dgm:t>
        <a:bodyPr/>
        <a:lstStyle/>
        <a:p>
          <a:endParaRPr lang="ru-RU"/>
        </a:p>
      </dgm:t>
    </dgm:pt>
    <dgm:pt modelId="{1350FE23-BD72-4A07-97D8-E9E0DA61C54D}" type="sibTrans" cxnId="{AE29BD09-1930-48DB-8B6A-1B2BA89A8343}">
      <dgm:prSet/>
      <dgm:spPr/>
      <dgm:t>
        <a:bodyPr/>
        <a:lstStyle/>
        <a:p>
          <a:endParaRPr lang="ru-RU"/>
        </a:p>
      </dgm:t>
    </dgm:pt>
    <dgm:pt modelId="{A96F9C28-58F8-45D9-9314-721E36F50271}" type="pres">
      <dgm:prSet presAssocID="{CB755748-CB46-435B-A636-894E41EC4FC8}" presName="compositeShape" presStyleCnt="0">
        <dgm:presLayoutVars>
          <dgm:dir/>
          <dgm:resizeHandles/>
        </dgm:presLayoutVars>
      </dgm:prSet>
      <dgm:spPr/>
    </dgm:pt>
    <dgm:pt modelId="{ED008C75-2E87-48DE-AED4-6C33F9B65EC1}" type="pres">
      <dgm:prSet presAssocID="{CB755748-CB46-435B-A636-894E41EC4FC8}" presName="pyramid" presStyleLbl="node1" presStyleIdx="0" presStyleCnt="1" custLinFactNeighborX="-4621" custLinFactNeighborY="6061"/>
      <dgm:spPr/>
    </dgm:pt>
    <dgm:pt modelId="{F7A4D4D5-C16B-4FCF-96C4-97C66895081B}" type="pres">
      <dgm:prSet presAssocID="{CB755748-CB46-435B-A636-894E41EC4FC8}" presName="theList" presStyleCnt="0"/>
      <dgm:spPr/>
    </dgm:pt>
    <dgm:pt modelId="{A78E0E9A-996E-4AB2-90EC-E166996506E3}" type="pres">
      <dgm:prSet presAssocID="{A9BD4A92-3A48-4BD2-BECC-21E84E87B8F7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1D230F-2871-42D4-8DB4-87D34243F511}" type="pres">
      <dgm:prSet presAssocID="{A9BD4A92-3A48-4BD2-BECC-21E84E87B8F7}" presName="aSpace" presStyleCnt="0"/>
      <dgm:spPr/>
    </dgm:pt>
    <dgm:pt modelId="{22D416E9-1682-454A-B5EF-E68BE9AA4AAD}" type="pres">
      <dgm:prSet presAssocID="{4284CAC1-307E-4F50-BDB6-69EAA7792962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8F4913-0A63-4222-A1D1-583AF269D8EC}" type="pres">
      <dgm:prSet presAssocID="{4284CAC1-307E-4F50-BDB6-69EAA7792962}" presName="aSpace" presStyleCnt="0"/>
      <dgm:spPr/>
    </dgm:pt>
    <dgm:pt modelId="{636A5C5E-9C72-4904-B2A0-C5014EE9767D}" type="pres">
      <dgm:prSet presAssocID="{5DE0E133-F47F-4F49-B3AD-4060ED1DC4D0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337DE6-4905-42D2-8586-29BA2D35EFF5}" type="pres">
      <dgm:prSet presAssocID="{5DE0E133-F47F-4F49-B3AD-4060ED1DC4D0}" presName="aSpace" presStyleCnt="0"/>
      <dgm:spPr/>
    </dgm:pt>
  </dgm:ptLst>
  <dgm:cxnLst>
    <dgm:cxn modelId="{7B374C34-8A82-480B-93B2-507ED30B6B1F}" type="presOf" srcId="{CB755748-CB46-435B-A636-894E41EC4FC8}" destId="{A96F9C28-58F8-45D9-9314-721E36F50271}" srcOrd="0" destOrd="0" presId="urn:microsoft.com/office/officeart/2005/8/layout/pyramid2"/>
    <dgm:cxn modelId="{09B4A667-1DA9-475B-B6CC-74DEDBC98880}" type="presOf" srcId="{4284CAC1-307E-4F50-BDB6-69EAA7792962}" destId="{22D416E9-1682-454A-B5EF-E68BE9AA4AAD}" srcOrd="0" destOrd="0" presId="urn:microsoft.com/office/officeart/2005/8/layout/pyramid2"/>
    <dgm:cxn modelId="{CF541D98-8668-4F30-8825-34B6E8EEC1BC}" srcId="{CB755748-CB46-435B-A636-894E41EC4FC8}" destId="{A9BD4A92-3A48-4BD2-BECC-21E84E87B8F7}" srcOrd="0" destOrd="0" parTransId="{1907B7DC-1D5D-4464-AA16-F92BA3BACD20}" sibTransId="{E8CD6459-3B6B-461C-BB75-B3ECE76D46DA}"/>
    <dgm:cxn modelId="{C8BB16AC-230E-4989-BDC9-BEF4B92D2B22}" type="presOf" srcId="{A9BD4A92-3A48-4BD2-BECC-21E84E87B8F7}" destId="{A78E0E9A-996E-4AB2-90EC-E166996506E3}" srcOrd="0" destOrd="0" presId="urn:microsoft.com/office/officeart/2005/8/layout/pyramid2"/>
    <dgm:cxn modelId="{AE29BD09-1930-48DB-8B6A-1B2BA89A8343}" srcId="{CB755748-CB46-435B-A636-894E41EC4FC8}" destId="{5DE0E133-F47F-4F49-B3AD-4060ED1DC4D0}" srcOrd="2" destOrd="0" parTransId="{EC521474-EA6E-4958-8C29-5355CD51FDF4}" sibTransId="{1350FE23-BD72-4A07-97D8-E9E0DA61C54D}"/>
    <dgm:cxn modelId="{C5CD2B3C-4B86-4DDF-9948-07A05144B4EA}" type="presOf" srcId="{5DE0E133-F47F-4F49-B3AD-4060ED1DC4D0}" destId="{636A5C5E-9C72-4904-B2A0-C5014EE9767D}" srcOrd="0" destOrd="0" presId="urn:microsoft.com/office/officeart/2005/8/layout/pyramid2"/>
    <dgm:cxn modelId="{DB233EE6-5E10-4C04-9866-0704E6E025A0}" srcId="{CB755748-CB46-435B-A636-894E41EC4FC8}" destId="{4284CAC1-307E-4F50-BDB6-69EAA7792962}" srcOrd="1" destOrd="0" parTransId="{3297923E-2419-4DD3-9798-E16D59DD8E23}" sibTransId="{52EF33D4-8BF9-4B1D-84C6-CAD43146EA00}"/>
    <dgm:cxn modelId="{CEE2FADF-51D7-47B2-B12E-E862684732DE}" type="presParOf" srcId="{A96F9C28-58F8-45D9-9314-721E36F50271}" destId="{ED008C75-2E87-48DE-AED4-6C33F9B65EC1}" srcOrd="0" destOrd="0" presId="urn:microsoft.com/office/officeart/2005/8/layout/pyramid2"/>
    <dgm:cxn modelId="{48D5B4CF-553F-47B4-9B73-00F99385DC8D}" type="presParOf" srcId="{A96F9C28-58F8-45D9-9314-721E36F50271}" destId="{F7A4D4D5-C16B-4FCF-96C4-97C66895081B}" srcOrd="1" destOrd="0" presId="urn:microsoft.com/office/officeart/2005/8/layout/pyramid2"/>
    <dgm:cxn modelId="{C4FA0BBE-3B23-4570-9606-3D9B9AB919DE}" type="presParOf" srcId="{F7A4D4D5-C16B-4FCF-96C4-97C66895081B}" destId="{A78E0E9A-996E-4AB2-90EC-E166996506E3}" srcOrd="0" destOrd="0" presId="urn:microsoft.com/office/officeart/2005/8/layout/pyramid2"/>
    <dgm:cxn modelId="{72628867-C0E7-4E13-B997-DD3EDD922181}" type="presParOf" srcId="{F7A4D4D5-C16B-4FCF-96C4-97C66895081B}" destId="{601D230F-2871-42D4-8DB4-87D34243F511}" srcOrd="1" destOrd="0" presId="urn:microsoft.com/office/officeart/2005/8/layout/pyramid2"/>
    <dgm:cxn modelId="{6D3F0222-A1FA-4827-9CC3-4E492712708C}" type="presParOf" srcId="{F7A4D4D5-C16B-4FCF-96C4-97C66895081B}" destId="{22D416E9-1682-454A-B5EF-E68BE9AA4AAD}" srcOrd="2" destOrd="0" presId="urn:microsoft.com/office/officeart/2005/8/layout/pyramid2"/>
    <dgm:cxn modelId="{ED94E43A-35F0-4D27-93CB-AC9EE4154FA6}" type="presParOf" srcId="{F7A4D4D5-C16B-4FCF-96C4-97C66895081B}" destId="{138F4913-0A63-4222-A1D1-583AF269D8EC}" srcOrd="3" destOrd="0" presId="urn:microsoft.com/office/officeart/2005/8/layout/pyramid2"/>
    <dgm:cxn modelId="{90C45E8B-1E66-48D9-BB12-1FA39C55A266}" type="presParOf" srcId="{F7A4D4D5-C16B-4FCF-96C4-97C66895081B}" destId="{636A5C5E-9C72-4904-B2A0-C5014EE9767D}" srcOrd="4" destOrd="0" presId="urn:microsoft.com/office/officeart/2005/8/layout/pyramid2"/>
    <dgm:cxn modelId="{FA2F0C39-953D-43AA-934C-A431DD486F21}" type="presParOf" srcId="{F7A4D4D5-C16B-4FCF-96C4-97C66895081B}" destId="{BD337DE6-4905-42D2-8586-29BA2D35EFF5}" srcOrd="5" destOrd="0" presId="urn:microsoft.com/office/officeart/2005/8/layout/pyramid2"/>
  </dgm:cxnLst>
  <dgm:bg/>
  <dgm:whole/>
  <dgm:extLst>
    <a:ext uri="http://schemas.microsoft.com/office/drawing/2008/diagram"/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755748-CB46-435B-A636-894E41EC4FC8}" type="doc">
      <dgm:prSet loTypeId="urn:microsoft.com/office/officeart/2005/8/layout/pyramid2" loCatId="pyramid" qsTypeId="urn:microsoft.com/office/officeart/2005/8/quickstyle/simple1#2" qsCatId="simple" csTypeId="urn:microsoft.com/office/officeart/2005/8/colors/accent1_2#2" csCatId="accent1" phldr="1"/>
      <dgm:spPr/>
    </dgm:pt>
    <dgm:pt modelId="{A9BD4A92-3A48-4BD2-BECC-21E84E87B8F7}">
      <dgm:prSet phldrT="[Текст]" custT="1"/>
      <dgm:spPr/>
      <dgm:t>
        <a:bodyPr/>
        <a:lstStyle/>
        <a:p>
          <a:r>
            <a:rPr lang="ru-RU" sz="2000" dirty="0" smtClean="0">
              <a:latin typeface="Arial" pitchFamily="34" charset="0"/>
              <a:cs typeface="Arial" pitchFamily="34" charset="0"/>
            </a:rPr>
            <a:t>Тонкие пленки 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1907B7DC-1D5D-4464-AA16-F92BA3BACD20}" type="parTrans" cxnId="{CF541D98-8668-4F30-8825-34B6E8EEC1BC}">
      <dgm:prSet/>
      <dgm:spPr/>
      <dgm:t>
        <a:bodyPr/>
        <a:lstStyle/>
        <a:p>
          <a:endParaRPr lang="ru-RU"/>
        </a:p>
      </dgm:t>
    </dgm:pt>
    <dgm:pt modelId="{E8CD6459-3B6B-461C-BB75-B3ECE76D46DA}" type="sibTrans" cxnId="{CF541D98-8668-4F30-8825-34B6E8EEC1BC}">
      <dgm:prSet/>
      <dgm:spPr/>
      <dgm:t>
        <a:bodyPr/>
        <a:lstStyle/>
        <a:p>
          <a:endParaRPr lang="ru-RU"/>
        </a:p>
      </dgm:t>
    </dgm:pt>
    <dgm:pt modelId="{4284CAC1-307E-4F50-BDB6-69EAA7792962}">
      <dgm:prSet phldrT="[Текст]" custT="1"/>
      <dgm:spPr/>
      <dgm:t>
        <a:bodyPr/>
        <a:lstStyle/>
        <a:p>
          <a:r>
            <a:rPr lang="ru-RU" sz="2000" dirty="0" smtClean="0">
              <a:latin typeface="Arial" pitchFamily="34" charset="0"/>
              <a:cs typeface="Arial" pitchFamily="34" charset="0"/>
            </a:rPr>
            <a:t>Кольца Ньютона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3297923E-2419-4DD3-9798-E16D59DD8E23}" type="parTrans" cxnId="{DB233EE6-5E10-4C04-9866-0704E6E025A0}">
      <dgm:prSet/>
      <dgm:spPr/>
      <dgm:t>
        <a:bodyPr/>
        <a:lstStyle/>
        <a:p>
          <a:endParaRPr lang="ru-RU"/>
        </a:p>
      </dgm:t>
    </dgm:pt>
    <dgm:pt modelId="{52EF33D4-8BF9-4B1D-84C6-CAD43146EA00}" type="sibTrans" cxnId="{DB233EE6-5E10-4C04-9866-0704E6E025A0}">
      <dgm:prSet/>
      <dgm:spPr/>
      <dgm:t>
        <a:bodyPr/>
        <a:lstStyle/>
        <a:p>
          <a:endParaRPr lang="ru-RU"/>
        </a:p>
      </dgm:t>
    </dgm:pt>
    <dgm:pt modelId="{5DE0E133-F47F-4F49-B3AD-4060ED1DC4D0}">
      <dgm:prSet phldrT="[Текст]"/>
      <dgm:spPr/>
      <dgm:t>
        <a:bodyPr/>
        <a:lstStyle/>
        <a:p>
          <a:r>
            <a:rPr lang="ru-RU" dirty="0" smtClean="0"/>
            <a:t>Клин</a:t>
          </a:r>
          <a:endParaRPr lang="ru-RU" dirty="0"/>
        </a:p>
      </dgm:t>
    </dgm:pt>
    <dgm:pt modelId="{EC521474-EA6E-4958-8C29-5355CD51FDF4}" type="parTrans" cxnId="{AE29BD09-1930-48DB-8B6A-1B2BA89A8343}">
      <dgm:prSet/>
      <dgm:spPr/>
      <dgm:t>
        <a:bodyPr/>
        <a:lstStyle/>
        <a:p>
          <a:endParaRPr lang="ru-RU"/>
        </a:p>
      </dgm:t>
    </dgm:pt>
    <dgm:pt modelId="{1350FE23-BD72-4A07-97D8-E9E0DA61C54D}" type="sibTrans" cxnId="{AE29BD09-1930-48DB-8B6A-1B2BA89A8343}">
      <dgm:prSet/>
      <dgm:spPr/>
      <dgm:t>
        <a:bodyPr/>
        <a:lstStyle/>
        <a:p>
          <a:endParaRPr lang="ru-RU"/>
        </a:p>
      </dgm:t>
    </dgm:pt>
    <dgm:pt modelId="{A96F9C28-58F8-45D9-9314-721E36F50271}" type="pres">
      <dgm:prSet presAssocID="{CB755748-CB46-435B-A636-894E41EC4FC8}" presName="compositeShape" presStyleCnt="0">
        <dgm:presLayoutVars>
          <dgm:dir/>
          <dgm:resizeHandles/>
        </dgm:presLayoutVars>
      </dgm:prSet>
      <dgm:spPr/>
    </dgm:pt>
    <dgm:pt modelId="{ED008C75-2E87-48DE-AED4-6C33F9B65EC1}" type="pres">
      <dgm:prSet presAssocID="{CB755748-CB46-435B-A636-894E41EC4FC8}" presName="pyramid" presStyleLbl="node1" presStyleIdx="0" presStyleCnt="1" custLinFactNeighborX="-1591" custLinFactNeighborY="-3030"/>
      <dgm:spPr/>
    </dgm:pt>
    <dgm:pt modelId="{F7A4D4D5-C16B-4FCF-96C4-97C66895081B}" type="pres">
      <dgm:prSet presAssocID="{CB755748-CB46-435B-A636-894E41EC4FC8}" presName="theList" presStyleCnt="0"/>
      <dgm:spPr/>
    </dgm:pt>
    <dgm:pt modelId="{A78E0E9A-996E-4AB2-90EC-E166996506E3}" type="pres">
      <dgm:prSet presAssocID="{A9BD4A92-3A48-4BD2-BECC-21E84E87B8F7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1D230F-2871-42D4-8DB4-87D34243F511}" type="pres">
      <dgm:prSet presAssocID="{A9BD4A92-3A48-4BD2-BECC-21E84E87B8F7}" presName="aSpace" presStyleCnt="0"/>
      <dgm:spPr/>
    </dgm:pt>
    <dgm:pt modelId="{22D416E9-1682-454A-B5EF-E68BE9AA4AAD}" type="pres">
      <dgm:prSet presAssocID="{4284CAC1-307E-4F50-BDB6-69EAA7792962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8F4913-0A63-4222-A1D1-583AF269D8EC}" type="pres">
      <dgm:prSet presAssocID="{4284CAC1-307E-4F50-BDB6-69EAA7792962}" presName="aSpace" presStyleCnt="0"/>
      <dgm:spPr/>
    </dgm:pt>
    <dgm:pt modelId="{636A5C5E-9C72-4904-B2A0-C5014EE9767D}" type="pres">
      <dgm:prSet presAssocID="{5DE0E133-F47F-4F49-B3AD-4060ED1DC4D0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337DE6-4905-42D2-8586-29BA2D35EFF5}" type="pres">
      <dgm:prSet presAssocID="{5DE0E133-F47F-4F49-B3AD-4060ED1DC4D0}" presName="aSpace" presStyleCnt="0"/>
      <dgm:spPr/>
    </dgm:pt>
  </dgm:ptLst>
  <dgm:cxnLst>
    <dgm:cxn modelId="{10A35ED8-6A4F-4AE5-919B-4347C6D1FE4E}" type="presOf" srcId="{5DE0E133-F47F-4F49-B3AD-4060ED1DC4D0}" destId="{636A5C5E-9C72-4904-B2A0-C5014EE9767D}" srcOrd="0" destOrd="0" presId="urn:microsoft.com/office/officeart/2005/8/layout/pyramid2"/>
    <dgm:cxn modelId="{CF541D98-8668-4F30-8825-34B6E8EEC1BC}" srcId="{CB755748-CB46-435B-A636-894E41EC4FC8}" destId="{A9BD4A92-3A48-4BD2-BECC-21E84E87B8F7}" srcOrd="0" destOrd="0" parTransId="{1907B7DC-1D5D-4464-AA16-F92BA3BACD20}" sibTransId="{E8CD6459-3B6B-461C-BB75-B3ECE76D46DA}"/>
    <dgm:cxn modelId="{AE29BD09-1930-48DB-8B6A-1B2BA89A8343}" srcId="{CB755748-CB46-435B-A636-894E41EC4FC8}" destId="{5DE0E133-F47F-4F49-B3AD-4060ED1DC4D0}" srcOrd="2" destOrd="0" parTransId="{EC521474-EA6E-4958-8C29-5355CD51FDF4}" sibTransId="{1350FE23-BD72-4A07-97D8-E9E0DA61C54D}"/>
    <dgm:cxn modelId="{46CE0FDE-988B-4F35-AB2C-C31FB296D617}" type="presOf" srcId="{4284CAC1-307E-4F50-BDB6-69EAA7792962}" destId="{22D416E9-1682-454A-B5EF-E68BE9AA4AAD}" srcOrd="0" destOrd="0" presId="urn:microsoft.com/office/officeart/2005/8/layout/pyramid2"/>
    <dgm:cxn modelId="{F12286A0-BD90-4CB1-83C7-79FBD554F802}" type="presOf" srcId="{A9BD4A92-3A48-4BD2-BECC-21E84E87B8F7}" destId="{A78E0E9A-996E-4AB2-90EC-E166996506E3}" srcOrd="0" destOrd="0" presId="urn:microsoft.com/office/officeart/2005/8/layout/pyramid2"/>
    <dgm:cxn modelId="{23EBE907-6F0D-49EC-8DD4-A6AC310B3278}" type="presOf" srcId="{CB755748-CB46-435B-A636-894E41EC4FC8}" destId="{A96F9C28-58F8-45D9-9314-721E36F50271}" srcOrd="0" destOrd="0" presId="urn:microsoft.com/office/officeart/2005/8/layout/pyramid2"/>
    <dgm:cxn modelId="{DB233EE6-5E10-4C04-9866-0704E6E025A0}" srcId="{CB755748-CB46-435B-A636-894E41EC4FC8}" destId="{4284CAC1-307E-4F50-BDB6-69EAA7792962}" srcOrd="1" destOrd="0" parTransId="{3297923E-2419-4DD3-9798-E16D59DD8E23}" sibTransId="{52EF33D4-8BF9-4B1D-84C6-CAD43146EA00}"/>
    <dgm:cxn modelId="{3C196D40-F879-4CCF-B5E8-D26C4BAC5C83}" type="presParOf" srcId="{A96F9C28-58F8-45D9-9314-721E36F50271}" destId="{ED008C75-2E87-48DE-AED4-6C33F9B65EC1}" srcOrd="0" destOrd="0" presId="urn:microsoft.com/office/officeart/2005/8/layout/pyramid2"/>
    <dgm:cxn modelId="{88273B0F-9033-4398-B68D-E010AEA892C7}" type="presParOf" srcId="{A96F9C28-58F8-45D9-9314-721E36F50271}" destId="{F7A4D4D5-C16B-4FCF-96C4-97C66895081B}" srcOrd="1" destOrd="0" presId="urn:microsoft.com/office/officeart/2005/8/layout/pyramid2"/>
    <dgm:cxn modelId="{55F99BF3-310B-446D-ADD6-436BC8799D37}" type="presParOf" srcId="{F7A4D4D5-C16B-4FCF-96C4-97C66895081B}" destId="{A78E0E9A-996E-4AB2-90EC-E166996506E3}" srcOrd="0" destOrd="0" presId="urn:microsoft.com/office/officeart/2005/8/layout/pyramid2"/>
    <dgm:cxn modelId="{58E35749-8BC0-4113-B34F-452D22291B96}" type="presParOf" srcId="{F7A4D4D5-C16B-4FCF-96C4-97C66895081B}" destId="{601D230F-2871-42D4-8DB4-87D34243F511}" srcOrd="1" destOrd="0" presId="urn:microsoft.com/office/officeart/2005/8/layout/pyramid2"/>
    <dgm:cxn modelId="{712AA4B0-6974-4F3E-84DE-48EC205CB469}" type="presParOf" srcId="{F7A4D4D5-C16B-4FCF-96C4-97C66895081B}" destId="{22D416E9-1682-454A-B5EF-E68BE9AA4AAD}" srcOrd="2" destOrd="0" presId="urn:microsoft.com/office/officeart/2005/8/layout/pyramid2"/>
    <dgm:cxn modelId="{9A79D408-33DF-4BA1-8C11-4B3E6912938E}" type="presParOf" srcId="{F7A4D4D5-C16B-4FCF-96C4-97C66895081B}" destId="{138F4913-0A63-4222-A1D1-583AF269D8EC}" srcOrd="3" destOrd="0" presId="urn:microsoft.com/office/officeart/2005/8/layout/pyramid2"/>
    <dgm:cxn modelId="{006A4A91-E0F8-4E39-8C86-B5004CCC8A30}" type="presParOf" srcId="{F7A4D4D5-C16B-4FCF-96C4-97C66895081B}" destId="{636A5C5E-9C72-4904-B2A0-C5014EE9767D}" srcOrd="4" destOrd="0" presId="urn:microsoft.com/office/officeart/2005/8/layout/pyramid2"/>
    <dgm:cxn modelId="{90C4B374-E3B3-4F90-9C34-6A5BA9DB83CF}" type="presParOf" srcId="{F7A4D4D5-C16B-4FCF-96C4-97C66895081B}" destId="{BD337DE6-4905-42D2-8586-29BA2D35EFF5}" srcOrd="5" destOrd="0" presId="urn:microsoft.com/office/officeart/2005/8/layout/pyramid2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image" Target="../media/image74.wmf"/><Relationship Id="rId7" Type="http://schemas.openxmlformats.org/officeDocument/2006/relationships/image" Target="../media/image60.wmf"/><Relationship Id="rId2" Type="http://schemas.openxmlformats.org/officeDocument/2006/relationships/image" Target="../media/image56.wmf"/><Relationship Id="rId1" Type="http://schemas.openxmlformats.org/officeDocument/2006/relationships/image" Target="../media/image94.wmf"/><Relationship Id="rId6" Type="http://schemas.openxmlformats.org/officeDocument/2006/relationships/image" Target="../media/image54.wmf"/><Relationship Id="rId5" Type="http://schemas.openxmlformats.org/officeDocument/2006/relationships/image" Target="../media/image55.wmf"/><Relationship Id="rId4" Type="http://schemas.openxmlformats.org/officeDocument/2006/relationships/image" Target="../media/image7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image" Target="../media/image97.wmf"/><Relationship Id="rId1" Type="http://schemas.openxmlformats.org/officeDocument/2006/relationships/image" Target="../media/image96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wmf"/><Relationship Id="rId2" Type="http://schemas.openxmlformats.org/officeDocument/2006/relationships/image" Target="../media/image100.wmf"/><Relationship Id="rId1" Type="http://schemas.openxmlformats.org/officeDocument/2006/relationships/image" Target="../media/image96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wmf"/><Relationship Id="rId3" Type="http://schemas.openxmlformats.org/officeDocument/2006/relationships/image" Target="../media/image106.wmf"/><Relationship Id="rId7" Type="http://schemas.openxmlformats.org/officeDocument/2006/relationships/image" Target="../media/image110.wmf"/><Relationship Id="rId2" Type="http://schemas.openxmlformats.org/officeDocument/2006/relationships/image" Target="../media/image105.wmf"/><Relationship Id="rId1" Type="http://schemas.openxmlformats.org/officeDocument/2006/relationships/image" Target="../media/image104.wmf"/><Relationship Id="rId6" Type="http://schemas.openxmlformats.org/officeDocument/2006/relationships/image" Target="../media/image109.wmf"/><Relationship Id="rId5" Type="http://schemas.openxmlformats.org/officeDocument/2006/relationships/image" Target="../media/image108.wmf"/><Relationship Id="rId10" Type="http://schemas.openxmlformats.org/officeDocument/2006/relationships/image" Target="../media/image113.wmf"/><Relationship Id="rId4" Type="http://schemas.openxmlformats.org/officeDocument/2006/relationships/image" Target="../media/image107.wmf"/><Relationship Id="rId9" Type="http://schemas.openxmlformats.org/officeDocument/2006/relationships/image" Target="../media/image112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wmf"/><Relationship Id="rId2" Type="http://schemas.openxmlformats.org/officeDocument/2006/relationships/image" Target="../media/image116.wmf"/><Relationship Id="rId1" Type="http://schemas.openxmlformats.org/officeDocument/2006/relationships/image" Target="../media/image115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wmf"/><Relationship Id="rId3" Type="http://schemas.openxmlformats.org/officeDocument/2006/relationships/image" Target="../media/image120.wmf"/><Relationship Id="rId7" Type="http://schemas.openxmlformats.org/officeDocument/2006/relationships/image" Target="../media/image124.wmf"/><Relationship Id="rId2" Type="http://schemas.openxmlformats.org/officeDocument/2006/relationships/image" Target="../media/image119.wmf"/><Relationship Id="rId1" Type="http://schemas.openxmlformats.org/officeDocument/2006/relationships/image" Target="../media/image118.wmf"/><Relationship Id="rId6" Type="http://schemas.openxmlformats.org/officeDocument/2006/relationships/image" Target="../media/image123.wmf"/><Relationship Id="rId5" Type="http://schemas.openxmlformats.org/officeDocument/2006/relationships/image" Target="../media/image122.wmf"/><Relationship Id="rId4" Type="http://schemas.openxmlformats.org/officeDocument/2006/relationships/image" Target="../media/image121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wmf"/><Relationship Id="rId2" Type="http://schemas.openxmlformats.org/officeDocument/2006/relationships/image" Target="../media/image130.wmf"/><Relationship Id="rId1" Type="http://schemas.openxmlformats.org/officeDocument/2006/relationships/image" Target="../media/image129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wmf"/><Relationship Id="rId2" Type="http://schemas.openxmlformats.org/officeDocument/2006/relationships/image" Target="../media/image134.wmf"/><Relationship Id="rId1" Type="http://schemas.openxmlformats.org/officeDocument/2006/relationships/image" Target="../media/image133.wmf"/><Relationship Id="rId5" Type="http://schemas.openxmlformats.org/officeDocument/2006/relationships/image" Target="../media/image137.wmf"/><Relationship Id="rId4" Type="http://schemas.openxmlformats.org/officeDocument/2006/relationships/image" Target="../media/image136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wmf"/><Relationship Id="rId2" Type="http://schemas.openxmlformats.org/officeDocument/2006/relationships/image" Target="../media/image140.wmf"/><Relationship Id="rId1" Type="http://schemas.openxmlformats.org/officeDocument/2006/relationships/image" Target="../media/image139.wmf"/><Relationship Id="rId4" Type="http://schemas.openxmlformats.org/officeDocument/2006/relationships/image" Target="../media/image14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wmf"/><Relationship Id="rId2" Type="http://schemas.openxmlformats.org/officeDocument/2006/relationships/image" Target="../media/image144.wmf"/><Relationship Id="rId1" Type="http://schemas.openxmlformats.org/officeDocument/2006/relationships/image" Target="../media/image143.wmf"/><Relationship Id="rId4" Type="http://schemas.openxmlformats.org/officeDocument/2006/relationships/image" Target="../media/image142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wmf"/><Relationship Id="rId2" Type="http://schemas.openxmlformats.org/officeDocument/2006/relationships/image" Target="../media/image152.wmf"/><Relationship Id="rId1" Type="http://schemas.openxmlformats.org/officeDocument/2006/relationships/image" Target="../media/image151.wmf"/><Relationship Id="rId4" Type="http://schemas.openxmlformats.org/officeDocument/2006/relationships/image" Target="../media/image154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wmf"/><Relationship Id="rId2" Type="http://schemas.openxmlformats.org/officeDocument/2006/relationships/image" Target="../media/image166.wmf"/><Relationship Id="rId1" Type="http://schemas.openxmlformats.org/officeDocument/2006/relationships/image" Target="../media/image165.wmf"/><Relationship Id="rId6" Type="http://schemas.openxmlformats.org/officeDocument/2006/relationships/image" Target="../media/image170.wmf"/><Relationship Id="rId5" Type="http://schemas.openxmlformats.org/officeDocument/2006/relationships/image" Target="../media/image169.wmf"/><Relationship Id="rId4" Type="http://schemas.openxmlformats.org/officeDocument/2006/relationships/image" Target="../media/image168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wmf"/><Relationship Id="rId2" Type="http://schemas.openxmlformats.org/officeDocument/2006/relationships/image" Target="../media/image166.wmf"/><Relationship Id="rId1" Type="http://schemas.openxmlformats.org/officeDocument/2006/relationships/image" Target="../media/image165.wmf"/><Relationship Id="rId6" Type="http://schemas.openxmlformats.org/officeDocument/2006/relationships/image" Target="../media/image175.wmf"/><Relationship Id="rId5" Type="http://schemas.openxmlformats.org/officeDocument/2006/relationships/image" Target="../media/image174.wmf"/><Relationship Id="rId4" Type="http://schemas.openxmlformats.org/officeDocument/2006/relationships/image" Target="../media/image173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5.wmf"/><Relationship Id="rId1" Type="http://schemas.openxmlformats.org/officeDocument/2006/relationships/image" Target="../media/image174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wmf"/><Relationship Id="rId1" Type="http://schemas.openxmlformats.org/officeDocument/2006/relationships/image" Target="../media/image179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wmf"/><Relationship Id="rId2" Type="http://schemas.openxmlformats.org/officeDocument/2006/relationships/image" Target="../media/image182.wmf"/><Relationship Id="rId1" Type="http://schemas.openxmlformats.org/officeDocument/2006/relationships/image" Target="../media/image170.wmf"/><Relationship Id="rId5" Type="http://schemas.openxmlformats.org/officeDocument/2006/relationships/image" Target="../media/image184.wmf"/><Relationship Id="rId4" Type="http://schemas.openxmlformats.org/officeDocument/2006/relationships/image" Target="../media/image183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wmf"/><Relationship Id="rId2" Type="http://schemas.openxmlformats.org/officeDocument/2006/relationships/image" Target="../media/image188.wmf"/><Relationship Id="rId1" Type="http://schemas.openxmlformats.org/officeDocument/2006/relationships/image" Target="../media/image187.wmf"/><Relationship Id="rId5" Type="http://schemas.openxmlformats.org/officeDocument/2006/relationships/image" Target="../media/image191.wmf"/><Relationship Id="rId4" Type="http://schemas.openxmlformats.org/officeDocument/2006/relationships/image" Target="../media/image190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5.wmf"/><Relationship Id="rId1" Type="http://schemas.openxmlformats.org/officeDocument/2006/relationships/image" Target="../media/image194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wmf"/><Relationship Id="rId2" Type="http://schemas.openxmlformats.org/officeDocument/2006/relationships/image" Target="../media/image197.wmf"/><Relationship Id="rId1" Type="http://schemas.openxmlformats.org/officeDocument/2006/relationships/image" Target="../media/image196.wmf"/><Relationship Id="rId5" Type="http://schemas.openxmlformats.org/officeDocument/2006/relationships/image" Target="../media/image191.wmf"/><Relationship Id="rId4" Type="http://schemas.openxmlformats.org/officeDocument/2006/relationships/image" Target="../media/image190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image" Target="../media/image56.wmf"/><Relationship Id="rId7" Type="http://schemas.openxmlformats.org/officeDocument/2006/relationships/image" Target="../media/image60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6" Type="http://schemas.openxmlformats.org/officeDocument/2006/relationships/image" Target="../media/image59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2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4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6.wmf"/><Relationship Id="rId1" Type="http://schemas.openxmlformats.org/officeDocument/2006/relationships/image" Target="../media/image215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wmf"/><Relationship Id="rId2" Type="http://schemas.openxmlformats.org/officeDocument/2006/relationships/image" Target="../media/image219.wmf"/><Relationship Id="rId1" Type="http://schemas.openxmlformats.org/officeDocument/2006/relationships/image" Target="../media/image218.w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2.wmf"/><Relationship Id="rId1" Type="http://schemas.openxmlformats.org/officeDocument/2006/relationships/image" Target="../media/image221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8.wmf"/><Relationship Id="rId2" Type="http://schemas.openxmlformats.org/officeDocument/2006/relationships/image" Target="../media/image227.wmf"/><Relationship Id="rId1" Type="http://schemas.openxmlformats.org/officeDocument/2006/relationships/image" Target="../media/image226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wmf"/><Relationship Id="rId2" Type="http://schemas.openxmlformats.org/officeDocument/2006/relationships/image" Target="../media/image230.wmf"/><Relationship Id="rId1" Type="http://schemas.openxmlformats.org/officeDocument/2006/relationships/image" Target="../media/image22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58.wmf"/><Relationship Id="rId4" Type="http://schemas.openxmlformats.org/officeDocument/2006/relationships/image" Target="../media/image6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5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7" Type="http://schemas.openxmlformats.org/officeDocument/2006/relationships/image" Target="../media/image61.wmf"/><Relationship Id="rId2" Type="http://schemas.openxmlformats.org/officeDocument/2006/relationships/image" Target="../media/image74.wmf"/><Relationship Id="rId1" Type="http://schemas.openxmlformats.org/officeDocument/2006/relationships/image" Target="../media/image56.wmf"/><Relationship Id="rId6" Type="http://schemas.openxmlformats.org/officeDocument/2006/relationships/image" Target="../media/image60.wmf"/><Relationship Id="rId5" Type="http://schemas.openxmlformats.org/officeDocument/2006/relationships/image" Target="../media/image54.wmf"/><Relationship Id="rId4" Type="http://schemas.openxmlformats.org/officeDocument/2006/relationships/image" Target="../media/image5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4" Type="http://schemas.openxmlformats.org/officeDocument/2006/relationships/image" Target="../media/image8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Relationship Id="rId4" Type="http://schemas.openxmlformats.org/officeDocument/2006/relationships/image" Target="../media/image8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D487573-F9CF-493A-B4AB-00A21B3F1D1E}" type="datetimeFigureOut">
              <a:rPr lang="ru-RU"/>
              <a:pPr>
                <a:defRPr/>
              </a:pPr>
              <a:t>09.01.2012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714B182-9648-4793-A46B-95080F29448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AF0B1D7-0F4F-4706-8CBE-095FC9C9567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55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55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2661215-7CD3-4C83-94C0-89C7CEC51D0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76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76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2589CF3-0861-4E8C-8A30-E3BD0215FCF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27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027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766200D-EB39-4184-9276-3D9F53B72B9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048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D4CCA99-6E83-4BD4-985B-831EBC9FCB0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68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068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341786B-3561-457B-AACA-0A5769A74D6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09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09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2B5066C-3972-4E3E-8348-66F28A53EA3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9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29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530D05C-FF4F-4F90-AF3D-410012F6AC3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8641EA-1668-4731-A4CE-27C6AFE6147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70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70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3E25F83-1501-45D8-9692-ABD7F84B596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91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913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40868DC-F6CC-4902-97C4-CDC71C9F3E4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962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56BFF07-96A0-46E1-8842-211F843C9E3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11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211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CD6F1A-1F53-4805-8870-65E0D490AF8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53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32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232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D70A04-BC7B-417E-8D6A-0DAE7739869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54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2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252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6F6C983-6148-44C8-A774-2917A172642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55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73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273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FBAF93-033C-4C7C-9BA7-7380EA11D88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78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2431585-2BFA-4B02-A9A1-640C80931E5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8601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060AFB1-CB94-4A89-8BF6-5D7641A5885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8806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7EE46E3-4358-4104-924A-BE55F23B1E9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9113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014E6E6-9D6A-4907-B4B7-7FA82E5D256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54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56D8CB-79D4-4BF2-918C-10078BD1B57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64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4975ABF-3E99-4562-A249-F5ABB1F33E5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73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73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F4628D1-2D61-4673-B025-A964775838E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13FF8-175A-4662-90C3-E371C7480BC9}" type="datetimeFigureOut">
              <a:rPr lang="ru-RU"/>
              <a:pPr>
                <a:defRPr/>
              </a:pPr>
              <a:t>09.01.2012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76207-8DBB-462C-835E-85A4868A8E0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B652A-0362-40EA-AD69-EA6AF30A7308}" type="datetimeFigureOut">
              <a:rPr lang="ru-RU"/>
              <a:pPr>
                <a:defRPr/>
              </a:pPr>
              <a:t>09.01.2012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13A19-53AE-45F1-A65D-03CEE7AAD82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F14BA-9BCC-46C7-9B2F-4DC8C07323CD}" type="datetimeFigureOut">
              <a:rPr lang="ru-RU"/>
              <a:pPr>
                <a:defRPr/>
              </a:pPr>
              <a:t>09.01.2012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D8185-8A00-490C-8A32-66D0CB9223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FE3E0-0A75-4467-8F63-946801F881CB}" type="datetimeFigureOut">
              <a:rPr lang="ru-RU"/>
              <a:pPr>
                <a:defRPr/>
              </a:pPr>
              <a:t>09.01.2012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E3BBD-DA7E-45C1-BC34-B04BBDBE9A4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D58FE-FA4D-4CDC-9906-C9F290C62F62}" type="datetimeFigureOut">
              <a:rPr lang="ru-RU"/>
              <a:pPr>
                <a:defRPr/>
              </a:pPr>
              <a:t>09.01.2012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82AC2-F9D0-442C-9B56-8F72E30D157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D861F-301D-4018-A50A-EAF27157EDD2}" type="datetimeFigureOut">
              <a:rPr lang="ru-RU"/>
              <a:pPr>
                <a:defRPr/>
              </a:pPr>
              <a:t>09.01.2012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0F93E-6597-4337-94B0-048E5701BE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71AAB-3EA3-4674-A479-598B7E96DA06}" type="datetimeFigureOut">
              <a:rPr lang="ru-RU"/>
              <a:pPr>
                <a:defRPr/>
              </a:pPr>
              <a:t>09.01.2012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6D0EB-C0DB-4EE2-99FE-C9D6EBBDC55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E5431-294F-498B-9818-384ACAA9CE77}" type="datetimeFigureOut">
              <a:rPr lang="ru-RU"/>
              <a:pPr>
                <a:defRPr/>
              </a:pPr>
              <a:t>09.01.2012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C9AD3-4D9B-4CC5-91C8-F0861826F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26E4B-E334-4EF9-AB04-9DE38913484A}" type="datetimeFigureOut">
              <a:rPr lang="ru-RU"/>
              <a:pPr>
                <a:defRPr/>
              </a:pPr>
              <a:t>09.01.2012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7BA8B-6D69-4E8D-98D8-BB92B4F0A3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D0F16-734B-487B-AFB3-67D6E51F93EF}" type="datetimeFigureOut">
              <a:rPr lang="ru-RU"/>
              <a:pPr>
                <a:defRPr/>
              </a:pPr>
              <a:t>09.01.2012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B1F07-01B2-45EF-BE8C-DC005EF9CD4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5FA38-1CA9-4CC4-ABD0-5FB1F03AA10F}" type="datetimeFigureOut">
              <a:rPr lang="ru-RU"/>
              <a:pPr>
                <a:defRPr/>
              </a:pPr>
              <a:t>09.01.2012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CD8E1-33D4-4688-BEF5-57675A8AADB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F3FFA82-726E-4982-87F6-69A8CC7F488E}" type="datetimeFigureOut">
              <a:rPr lang="ru-RU"/>
              <a:pPr>
                <a:defRPr/>
              </a:pPr>
              <a:t>09.01.2012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1B3610E-D324-4CC2-ABE3-E3243E7DA59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gif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13.jpeg"/><Relationship Id="rId7" Type="http://schemas.openxmlformats.org/officeDocument/2006/relationships/oleObject" Target="../embeddings/oleObject6.bin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4.bin"/><Relationship Id="rId10" Type="http://schemas.openxmlformats.org/officeDocument/2006/relationships/oleObject" Target="../embeddings/oleObject9.bin"/><Relationship Id="rId4" Type="http://schemas.openxmlformats.org/officeDocument/2006/relationships/image" Target="../media/image62.png"/><Relationship Id="rId9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13.jpeg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66.jpeg"/><Relationship Id="rId4" Type="http://schemas.openxmlformats.org/officeDocument/2006/relationships/oleObject" Target="../embeddings/oleObject12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6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slide" Target="slide8.xml"/><Relationship Id="rId5" Type="http://schemas.openxmlformats.org/officeDocument/2006/relationships/oleObject" Target="../embeddings/oleObject16.bin"/><Relationship Id="rId10" Type="http://schemas.openxmlformats.org/officeDocument/2006/relationships/oleObject" Target="../embeddings/oleObject18.bin"/><Relationship Id="rId4" Type="http://schemas.openxmlformats.org/officeDocument/2006/relationships/image" Target="../media/image13.jpeg"/><Relationship Id="rId9" Type="http://schemas.openxmlformats.org/officeDocument/2006/relationships/oleObject" Target="../embeddings/oleObject17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13.jpeg"/><Relationship Id="rId7" Type="http://schemas.openxmlformats.org/officeDocument/2006/relationships/image" Target="../media/image7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5" Type="http://schemas.openxmlformats.org/officeDocument/2006/relationships/image" Target="../media/image62.png"/><Relationship Id="rId10" Type="http://schemas.openxmlformats.org/officeDocument/2006/relationships/image" Target="../media/image73.gif"/><Relationship Id="rId4" Type="http://schemas.openxmlformats.org/officeDocument/2006/relationships/image" Target="../media/image43.jpeg"/><Relationship Id="rId9" Type="http://schemas.openxmlformats.org/officeDocument/2006/relationships/image" Target="../media/image72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image" Target="../media/image13.jpeg"/><Relationship Id="rId7" Type="http://schemas.openxmlformats.org/officeDocument/2006/relationships/oleObject" Target="../embeddings/oleObject20.bin"/><Relationship Id="rId12" Type="http://schemas.openxmlformats.org/officeDocument/2006/relationships/oleObject" Target="../embeddings/oleObject2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9.bin"/><Relationship Id="rId11" Type="http://schemas.openxmlformats.org/officeDocument/2006/relationships/oleObject" Target="../embeddings/oleObject24.bin"/><Relationship Id="rId5" Type="http://schemas.openxmlformats.org/officeDocument/2006/relationships/image" Target="../media/image62.png"/><Relationship Id="rId10" Type="http://schemas.openxmlformats.org/officeDocument/2006/relationships/oleObject" Target="../embeddings/oleObject23.bin"/><Relationship Id="rId4" Type="http://schemas.openxmlformats.org/officeDocument/2006/relationships/image" Target="../media/image76.jpeg"/><Relationship Id="rId9" Type="http://schemas.openxmlformats.org/officeDocument/2006/relationships/oleObject" Target="../embeddings/oleObject22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image" Target="../media/image73.gif"/><Relationship Id="rId3" Type="http://schemas.openxmlformats.org/officeDocument/2006/relationships/image" Target="../media/image13.jpeg"/><Relationship Id="rId7" Type="http://schemas.openxmlformats.org/officeDocument/2006/relationships/image" Target="../media/image82.png"/><Relationship Id="rId12" Type="http://schemas.openxmlformats.org/officeDocument/2006/relationships/image" Target="../media/image72.gi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81.png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7.bin"/><Relationship Id="rId10" Type="http://schemas.openxmlformats.org/officeDocument/2006/relationships/oleObject" Target="../embeddings/oleObject30.bin"/><Relationship Id="rId4" Type="http://schemas.openxmlformats.org/officeDocument/2006/relationships/oleObject" Target="../embeddings/oleObject26.bin"/><Relationship Id="rId9" Type="http://schemas.openxmlformats.org/officeDocument/2006/relationships/oleObject" Target="../embeddings/oleObject29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69.png"/><Relationship Id="rId4" Type="http://schemas.openxmlformats.org/officeDocument/2006/relationships/oleObject" Target="../embeddings/oleObject32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image" Target="../media/image13.jpeg"/><Relationship Id="rId7" Type="http://schemas.openxmlformats.org/officeDocument/2006/relationships/image" Target="../media/image69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6.jpeg"/><Relationship Id="rId5" Type="http://schemas.openxmlformats.org/officeDocument/2006/relationships/slide" Target="slide8.xml"/><Relationship Id="rId10" Type="http://schemas.openxmlformats.org/officeDocument/2006/relationships/oleObject" Target="../embeddings/oleObject38.bin"/><Relationship Id="rId4" Type="http://schemas.openxmlformats.org/officeDocument/2006/relationships/oleObject" Target="../embeddings/oleObject35.bin"/><Relationship Id="rId9" Type="http://schemas.openxmlformats.org/officeDocument/2006/relationships/oleObject" Target="../embeddings/oleObject37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0.jpeg"/><Relationship Id="rId4" Type="http://schemas.openxmlformats.org/officeDocument/2006/relationships/image" Target="../media/image15.jpeg"/><Relationship Id="rId9" Type="http://schemas.openxmlformats.org/officeDocument/2006/relationships/image" Target="../media/image19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13" Type="http://schemas.openxmlformats.org/officeDocument/2006/relationships/oleObject" Target="../embeddings/oleObject46.bin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40.bin"/><Relationship Id="rId12" Type="http://schemas.openxmlformats.org/officeDocument/2006/relationships/oleObject" Target="../embeddings/oleObject45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73.gi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2.png"/><Relationship Id="rId11" Type="http://schemas.openxmlformats.org/officeDocument/2006/relationships/oleObject" Target="../embeddings/oleObject44.bin"/><Relationship Id="rId5" Type="http://schemas.openxmlformats.org/officeDocument/2006/relationships/image" Target="../media/image95.jpeg"/><Relationship Id="rId15" Type="http://schemas.openxmlformats.org/officeDocument/2006/relationships/image" Target="../media/image72.gif"/><Relationship Id="rId10" Type="http://schemas.openxmlformats.org/officeDocument/2006/relationships/oleObject" Target="../embeddings/oleObject43.bin"/><Relationship Id="rId4" Type="http://schemas.openxmlformats.org/officeDocument/2006/relationships/image" Target="../media/image13.jpeg"/><Relationship Id="rId9" Type="http://schemas.openxmlformats.org/officeDocument/2006/relationships/oleObject" Target="../embeddings/oleObject42.bin"/><Relationship Id="rId14" Type="http://schemas.openxmlformats.org/officeDocument/2006/relationships/oleObject" Target="../embeddings/oleObject47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oleObject" Target="../embeddings/oleObject5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9.bin"/><Relationship Id="rId5" Type="http://schemas.openxmlformats.org/officeDocument/2006/relationships/image" Target="../media/image99.jpeg"/><Relationship Id="rId4" Type="http://schemas.openxmlformats.org/officeDocument/2006/relationships/oleObject" Target="../embeddings/oleObject48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6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slide" Target="slide8.xml"/><Relationship Id="rId5" Type="http://schemas.openxmlformats.org/officeDocument/2006/relationships/oleObject" Target="../embeddings/oleObject51.bin"/><Relationship Id="rId10" Type="http://schemas.openxmlformats.org/officeDocument/2006/relationships/oleObject" Target="../embeddings/oleObject53.bin"/><Relationship Id="rId4" Type="http://schemas.openxmlformats.org/officeDocument/2006/relationships/image" Target="../media/image13.jpeg"/><Relationship Id="rId9" Type="http://schemas.openxmlformats.org/officeDocument/2006/relationships/oleObject" Target="../embeddings/oleObject5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3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.bin"/><Relationship Id="rId13" Type="http://schemas.openxmlformats.org/officeDocument/2006/relationships/oleObject" Target="../embeddings/oleObject62.bin"/><Relationship Id="rId18" Type="http://schemas.openxmlformats.org/officeDocument/2006/relationships/image" Target="../media/image73.gif"/><Relationship Id="rId3" Type="http://schemas.openxmlformats.org/officeDocument/2006/relationships/image" Target="../media/image13.jpeg"/><Relationship Id="rId7" Type="http://schemas.openxmlformats.org/officeDocument/2006/relationships/oleObject" Target="../embeddings/oleObject56.bin"/><Relationship Id="rId12" Type="http://schemas.openxmlformats.org/officeDocument/2006/relationships/oleObject" Target="../embeddings/oleObject61.bin"/><Relationship Id="rId17" Type="http://schemas.openxmlformats.org/officeDocument/2006/relationships/image" Target="../media/image72.gi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65.bin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55.bin"/><Relationship Id="rId11" Type="http://schemas.openxmlformats.org/officeDocument/2006/relationships/oleObject" Target="../embeddings/oleObject60.bin"/><Relationship Id="rId5" Type="http://schemas.openxmlformats.org/officeDocument/2006/relationships/oleObject" Target="../embeddings/oleObject54.bin"/><Relationship Id="rId15" Type="http://schemas.openxmlformats.org/officeDocument/2006/relationships/oleObject" Target="../embeddings/oleObject64.bin"/><Relationship Id="rId10" Type="http://schemas.openxmlformats.org/officeDocument/2006/relationships/oleObject" Target="../embeddings/oleObject59.bin"/><Relationship Id="rId4" Type="http://schemas.openxmlformats.org/officeDocument/2006/relationships/image" Target="../media/image114.png"/><Relationship Id="rId9" Type="http://schemas.openxmlformats.org/officeDocument/2006/relationships/oleObject" Target="../embeddings/oleObject58.bin"/><Relationship Id="rId14" Type="http://schemas.openxmlformats.org/officeDocument/2006/relationships/oleObject" Target="../embeddings/oleObject63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oleObject" Target="../embeddings/oleObject6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67.bin"/><Relationship Id="rId5" Type="http://schemas.openxmlformats.org/officeDocument/2006/relationships/image" Target="../media/image114.png"/><Relationship Id="rId4" Type="http://schemas.openxmlformats.org/officeDocument/2006/relationships/oleObject" Target="../embeddings/oleObject66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1.bin"/><Relationship Id="rId13" Type="http://schemas.openxmlformats.org/officeDocument/2006/relationships/image" Target="../media/image47.png"/><Relationship Id="rId3" Type="http://schemas.openxmlformats.org/officeDocument/2006/relationships/image" Target="../media/image13.jpeg"/><Relationship Id="rId7" Type="http://schemas.openxmlformats.org/officeDocument/2006/relationships/oleObject" Target="../embeddings/oleObject70.bin"/><Relationship Id="rId12" Type="http://schemas.openxmlformats.org/officeDocument/2006/relationships/oleObject" Target="../embeddings/oleObject7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69.bin"/><Relationship Id="rId11" Type="http://schemas.openxmlformats.org/officeDocument/2006/relationships/oleObject" Target="../embeddings/oleObject74.bin"/><Relationship Id="rId5" Type="http://schemas.openxmlformats.org/officeDocument/2006/relationships/image" Target="../media/image46.jpeg"/><Relationship Id="rId10" Type="http://schemas.openxmlformats.org/officeDocument/2006/relationships/oleObject" Target="../embeddings/oleObject73.bin"/><Relationship Id="rId4" Type="http://schemas.openxmlformats.org/officeDocument/2006/relationships/slide" Target="slide8.xml"/><Relationship Id="rId9" Type="http://schemas.openxmlformats.org/officeDocument/2006/relationships/oleObject" Target="../embeddings/oleObject72.bin"/><Relationship Id="rId14" Type="http://schemas.openxmlformats.org/officeDocument/2006/relationships/oleObject" Target="../embeddings/oleObject76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4" Type="http://schemas.openxmlformats.org/officeDocument/2006/relationships/image" Target="../media/image4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oleObject" Target="../embeddings/oleObject7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78.bin"/><Relationship Id="rId5" Type="http://schemas.openxmlformats.org/officeDocument/2006/relationships/oleObject" Target="../embeddings/oleObject77.bin"/><Relationship Id="rId4" Type="http://schemas.openxmlformats.org/officeDocument/2006/relationships/image" Target="../media/image13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2.bin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8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38.png"/><Relationship Id="rId5" Type="http://schemas.openxmlformats.org/officeDocument/2006/relationships/oleObject" Target="../embeddings/oleObject80.bin"/><Relationship Id="rId10" Type="http://schemas.openxmlformats.org/officeDocument/2006/relationships/oleObject" Target="../embeddings/oleObject84.bin"/><Relationship Id="rId4" Type="http://schemas.openxmlformats.org/officeDocument/2006/relationships/image" Target="../media/image13.jpeg"/><Relationship Id="rId9" Type="http://schemas.openxmlformats.org/officeDocument/2006/relationships/oleObject" Target="../embeddings/oleObject83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6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8.bin"/><Relationship Id="rId3" Type="http://schemas.openxmlformats.org/officeDocument/2006/relationships/image" Target="../media/image13.jpeg"/><Relationship Id="rId7" Type="http://schemas.openxmlformats.org/officeDocument/2006/relationships/oleObject" Target="../embeddings/oleObject8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86.bin"/><Relationship Id="rId5" Type="http://schemas.openxmlformats.org/officeDocument/2006/relationships/oleObject" Target="../embeddings/oleObject85.bin"/><Relationship Id="rId4" Type="http://schemas.openxmlformats.org/officeDocument/2006/relationships/image" Target="../media/image13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0.bin"/><Relationship Id="rId3" Type="http://schemas.openxmlformats.org/officeDocument/2006/relationships/image" Target="../media/image13.jpeg"/><Relationship Id="rId7" Type="http://schemas.openxmlformats.org/officeDocument/2006/relationships/oleObject" Target="../embeddings/oleObject8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38.png"/><Relationship Id="rId5" Type="http://schemas.openxmlformats.org/officeDocument/2006/relationships/image" Target="../media/image46.jpeg"/><Relationship Id="rId10" Type="http://schemas.openxmlformats.org/officeDocument/2006/relationships/oleObject" Target="../embeddings/oleObject92.bin"/><Relationship Id="rId4" Type="http://schemas.openxmlformats.org/officeDocument/2006/relationships/slide" Target="slide7.xml"/><Relationship Id="rId9" Type="http://schemas.openxmlformats.org/officeDocument/2006/relationships/oleObject" Target="../embeddings/oleObject91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13" Type="http://schemas.openxmlformats.org/officeDocument/2006/relationships/image" Target="../media/image150.jpeg"/><Relationship Id="rId3" Type="http://schemas.openxmlformats.org/officeDocument/2006/relationships/image" Target="../media/image13.jpeg"/><Relationship Id="rId7" Type="http://schemas.openxmlformats.org/officeDocument/2006/relationships/image" Target="../media/image148.png"/><Relationship Id="rId12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7.jpeg"/><Relationship Id="rId11" Type="http://schemas.openxmlformats.org/officeDocument/2006/relationships/slide" Target="slide46.xml"/><Relationship Id="rId5" Type="http://schemas.openxmlformats.org/officeDocument/2006/relationships/image" Target="../media/image146.png"/><Relationship Id="rId10" Type="http://schemas.openxmlformats.org/officeDocument/2006/relationships/image" Target="../media/image149.jpeg"/><Relationship Id="rId4" Type="http://schemas.openxmlformats.org/officeDocument/2006/relationships/image" Target="../media/image44.jpeg"/><Relationship Id="rId9" Type="http://schemas.openxmlformats.org/officeDocument/2006/relationships/slide" Target="slide41.xml"/><Relationship Id="rId14" Type="http://schemas.openxmlformats.org/officeDocument/2006/relationships/slide" Target="slide5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3" Type="http://schemas.openxmlformats.org/officeDocument/2006/relationships/image" Target="../media/image13.jpeg"/><Relationship Id="rId7" Type="http://schemas.openxmlformats.org/officeDocument/2006/relationships/image" Target="../media/image15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94.bin"/><Relationship Id="rId11" Type="http://schemas.openxmlformats.org/officeDocument/2006/relationships/image" Target="../media/image158.png"/><Relationship Id="rId5" Type="http://schemas.openxmlformats.org/officeDocument/2006/relationships/oleObject" Target="../embeddings/oleObject93.bin"/><Relationship Id="rId10" Type="http://schemas.openxmlformats.org/officeDocument/2006/relationships/oleObject" Target="../embeddings/oleObject96.bin"/><Relationship Id="rId4" Type="http://schemas.openxmlformats.org/officeDocument/2006/relationships/image" Target="../media/image155.png"/><Relationship Id="rId9" Type="http://schemas.openxmlformats.org/officeDocument/2006/relationships/oleObject" Target="../embeddings/oleObject95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1.jpeg"/><Relationship Id="rId4" Type="http://schemas.openxmlformats.org/officeDocument/2006/relationships/image" Target="../media/image16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4.png"/><Relationship Id="rId4" Type="http://schemas.openxmlformats.org/officeDocument/2006/relationships/image" Target="../media/image163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0.bin"/><Relationship Id="rId3" Type="http://schemas.openxmlformats.org/officeDocument/2006/relationships/image" Target="../media/image13.jpeg"/><Relationship Id="rId7" Type="http://schemas.openxmlformats.org/officeDocument/2006/relationships/oleObject" Target="../embeddings/oleObject9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98.bin"/><Relationship Id="rId11" Type="http://schemas.openxmlformats.org/officeDocument/2006/relationships/image" Target="../media/image172.jpeg"/><Relationship Id="rId5" Type="http://schemas.openxmlformats.org/officeDocument/2006/relationships/oleObject" Target="../embeddings/oleObject97.bin"/><Relationship Id="rId10" Type="http://schemas.openxmlformats.org/officeDocument/2006/relationships/oleObject" Target="../embeddings/oleObject102.bin"/><Relationship Id="rId4" Type="http://schemas.openxmlformats.org/officeDocument/2006/relationships/image" Target="../media/image171.png"/><Relationship Id="rId9" Type="http://schemas.openxmlformats.org/officeDocument/2006/relationships/oleObject" Target="../embeddings/oleObject101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6.bin"/><Relationship Id="rId3" Type="http://schemas.openxmlformats.org/officeDocument/2006/relationships/image" Target="../media/image13.jpeg"/><Relationship Id="rId7" Type="http://schemas.openxmlformats.org/officeDocument/2006/relationships/oleObject" Target="../embeddings/oleObject10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104.bin"/><Relationship Id="rId11" Type="http://schemas.openxmlformats.org/officeDocument/2006/relationships/image" Target="../media/image161.jpeg"/><Relationship Id="rId5" Type="http://schemas.openxmlformats.org/officeDocument/2006/relationships/oleObject" Target="../embeddings/oleObject103.bin"/><Relationship Id="rId10" Type="http://schemas.openxmlformats.org/officeDocument/2006/relationships/oleObject" Target="../embeddings/oleObject108.bin"/><Relationship Id="rId4" Type="http://schemas.openxmlformats.org/officeDocument/2006/relationships/image" Target="../media/image171.png"/><Relationship Id="rId9" Type="http://schemas.openxmlformats.org/officeDocument/2006/relationships/oleObject" Target="../embeddings/oleObject107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9.bin"/><Relationship Id="rId3" Type="http://schemas.openxmlformats.org/officeDocument/2006/relationships/image" Target="../media/image13.jpeg"/><Relationship Id="rId7" Type="http://schemas.openxmlformats.org/officeDocument/2006/relationships/image" Target="../media/image72.gi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78.jpeg"/><Relationship Id="rId5" Type="http://schemas.openxmlformats.org/officeDocument/2006/relationships/image" Target="../media/image177.jpeg"/><Relationship Id="rId10" Type="http://schemas.openxmlformats.org/officeDocument/2006/relationships/image" Target="../media/image73.gif"/><Relationship Id="rId4" Type="http://schemas.openxmlformats.org/officeDocument/2006/relationships/image" Target="../media/image176.jpeg"/><Relationship Id="rId9" Type="http://schemas.openxmlformats.org/officeDocument/2006/relationships/oleObject" Target="../embeddings/oleObject110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2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8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111.bin"/><Relationship Id="rId5" Type="http://schemas.openxmlformats.org/officeDocument/2006/relationships/image" Target="../media/image159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7.gif"/><Relationship Id="rId7" Type="http://schemas.openxmlformats.org/officeDocument/2006/relationships/image" Target="../media/image3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5.jpeg"/><Relationship Id="rId4" Type="http://schemas.openxmlformats.org/officeDocument/2006/relationships/image" Target="../media/image28.jpeg"/><Relationship Id="rId9" Type="http://schemas.openxmlformats.org/officeDocument/2006/relationships/image" Target="../media/image32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jpeg"/><Relationship Id="rId13" Type="http://schemas.openxmlformats.org/officeDocument/2006/relationships/oleObject" Target="../embeddings/oleObject117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59.jpeg"/><Relationship Id="rId12" Type="http://schemas.openxmlformats.org/officeDocument/2006/relationships/oleObject" Target="../embeddings/oleObject11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46.jpeg"/><Relationship Id="rId11" Type="http://schemas.openxmlformats.org/officeDocument/2006/relationships/oleObject" Target="../embeddings/oleObject115.bin"/><Relationship Id="rId5" Type="http://schemas.openxmlformats.org/officeDocument/2006/relationships/slide" Target="slide32.xml"/><Relationship Id="rId10" Type="http://schemas.openxmlformats.org/officeDocument/2006/relationships/oleObject" Target="../embeddings/oleObject114.bin"/><Relationship Id="rId4" Type="http://schemas.openxmlformats.org/officeDocument/2006/relationships/image" Target="../media/image13.jpeg"/><Relationship Id="rId9" Type="http://schemas.openxmlformats.org/officeDocument/2006/relationships/oleObject" Target="../embeddings/oleObject113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6.png"/><Relationship Id="rId5" Type="http://schemas.openxmlformats.org/officeDocument/2006/relationships/image" Target="../media/image148.png"/><Relationship Id="rId4" Type="http://schemas.openxmlformats.org/officeDocument/2006/relationships/image" Target="../media/image30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9.bin"/><Relationship Id="rId3" Type="http://schemas.openxmlformats.org/officeDocument/2006/relationships/image" Target="../media/image13.jpeg"/><Relationship Id="rId7" Type="http://schemas.openxmlformats.org/officeDocument/2006/relationships/image" Target="../media/image19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118.bin"/><Relationship Id="rId11" Type="http://schemas.openxmlformats.org/officeDocument/2006/relationships/oleObject" Target="../embeddings/oleObject122.bin"/><Relationship Id="rId5" Type="http://schemas.openxmlformats.org/officeDocument/2006/relationships/image" Target="../media/image192.png"/><Relationship Id="rId10" Type="http://schemas.openxmlformats.org/officeDocument/2006/relationships/oleObject" Target="../embeddings/oleObject121.bin"/><Relationship Id="rId4" Type="http://schemas.openxmlformats.org/officeDocument/2006/relationships/image" Target="../media/image147.jpeg"/><Relationship Id="rId9" Type="http://schemas.openxmlformats.org/officeDocument/2006/relationships/oleObject" Target="../embeddings/oleObject120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4.bin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12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48.png"/><Relationship Id="rId5" Type="http://schemas.openxmlformats.org/officeDocument/2006/relationships/image" Target="../media/image185.jpeg"/><Relationship Id="rId4" Type="http://schemas.openxmlformats.org/officeDocument/2006/relationships/image" Target="../media/image13.jpe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6.bin"/><Relationship Id="rId13" Type="http://schemas.openxmlformats.org/officeDocument/2006/relationships/image" Target="../media/image46.jpe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93.jpeg"/><Relationship Id="rId12" Type="http://schemas.openxmlformats.org/officeDocument/2006/relationships/slide" Target="slide3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125.bin"/><Relationship Id="rId11" Type="http://schemas.openxmlformats.org/officeDocument/2006/relationships/oleObject" Target="../embeddings/oleObject129.bin"/><Relationship Id="rId5" Type="http://schemas.openxmlformats.org/officeDocument/2006/relationships/image" Target="../media/image148.png"/><Relationship Id="rId10" Type="http://schemas.openxmlformats.org/officeDocument/2006/relationships/oleObject" Target="../embeddings/oleObject128.bin"/><Relationship Id="rId4" Type="http://schemas.openxmlformats.org/officeDocument/2006/relationships/image" Target="../media/image13.jpeg"/><Relationship Id="rId9" Type="http://schemas.openxmlformats.org/officeDocument/2006/relationships/oleObject" Target="../embeddings/oleObject127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2.jpeg"/><Relationship Id="rId3" Type="http://schemas.openxmlformats.org/officeDocument/2006/relationships/image" Target="../media/image13.jpeg"/><Relationship Id="rId7" Type="http://schemas.openxmlformats.org/officeDocument/2006/relationships/image" Target="../media/image20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6.png"/><Relationship Id="rId5" Type="http://schemas.openxmlformats.org/officeDocument/2006/relationships/image" Target="../media/image200.jpeg"/><Relationship Id="rId4" Type="http://schemas.openxmlformats.org/officeDocument/2006/relationships/image" Target="../media/image199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7" Type="http://schemas.openxmlformats.org/officeDocument/2006/relationships/image" Target="../media/image20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5.png"/><Relationship Id="rId5" Type="http://schemas.openxmlformats.org/officeDocument/2006/relationships/image" Target="../media/image204.jpeg"/><Relationship Id="rId4" Type="http://schemas.openxmlformats.org/officeDocument/2006/relationships/image" Target="../media/image203.jpe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1.jpeg"/><Relationship Id="rId3" Type="http://schemas.openxmlformats.org/officeDocument/2006/relationships/image" Target="../media/image156.png"/><Relationship Id="rId7" Type="http://schemas.openxmlformats.org/officeDocument/2006/relationships/image" Target="../media/image21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9.jpeg"/><Relationship Id="rId5" Type="http://schemas.openxmlformats.org/officeDocument/2006/relationships/image" Target="../media/image208.png"/><Relationship Id="rId4" Type="http://schemas.openxmlformats.org/officeDocument/2006/relationships/image" Target="../media/image207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1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49.jpeg"/><Relationship Id="rId5" Type="http://schemas.openxmlformats.org/officeDocument/2006/relationships/oleObject" Target="../embeddings/oleObject130.bin"/><Relationship Id="rId4" Type="http://schemas.openxmlformats.org/officeDocument/2006/relationships/image" Target="../media/image13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1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49.jpeg"/><Relationship Id="rId5" Type="http://schemas.openxmlformats.org/officeDocument/2006/relationships/oleObject" Target="../embeddings/oleObject131.bin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3.jpeg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5.png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13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132.bin"/><Relationship Id="rId5" Type="http://schemas.openxmlformats.org/officeDocument/2006/relationships/image" Target="../media/image217.png"/><Relationship Id="rId4" Type="http://schemas.openxmlformats.org/officeDocument/2006/relationships/image" Target="../media/image13.jpe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6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1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135.bin"/><Relationship Id="rId5" Type="http://schemas.openxmlformats.org/officeDocument/2006/relationships/oleObject" Target="../embeddings/oleObject134.bin"/><Relationship Id="rId10" Type="http://schemas.openxmlformats.org/officeDocument/2006/relationships/image" Target="../media/image46.jpeg"/><Relationship Id="rId4" Type="http://schemas.openxmlformats.org/officeDocument/2006/relationships/image" Target="../media/image13.jpeg"/><Relationship Id="rId9" Type="http://schemas.openxmlformats.org/officeDocument/2006/relationships/slide" Target="slide3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5.jpeg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13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224.gif"/><Relationship Id="rId11" Type="http://schemas.openxmlformats.org/officeDocument/2006/relationships/image" Target="../media/image73.gif"/><Relationship Id="rId5" Type="http://schemas.openxmlformats.org/officeDocument/2006/relationships/image" Target="../media/image223.png"/><Relationship Id="rId10" Type="http://schemas.openxmlformats.org/officeDocument/2006/relationships/image" Target="../media/image72.gif"/><Relationship Id="rId4" Type="http://schemas.openxmlformats.org/officeDocument/2006/relationships/image" Target="../media/image13.jpeg"/><Relationship Id="rId9" Type="http://schemas.openxmlformats.org/officeDocument/2006/relationships/oleObject" Target="../embeddings/oleObject138.bin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1.bin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14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139.bin"/><Relationship Id="rId5" Type="http://schemas.openxmlformats.org/officeDocument/2006/relationships/image" Target="../media/image229.png"/><Relationship Id="rId4" Type="http://schemas.openxmlformats.org/officeDocument/2006/relationships/image" Target="../media/image13.jpe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4.bin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14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142.bin"/><Relationship Id="rId5" Type="http://schemas.openxmlformats.org/officeDocument/2006/relationships/image" Target="../media/image229.png"/><Relationship Id="rId4" Type="http://schemas.openxmlformats.org/officeDocument/2006/relationships/image" Target="../media/image13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2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3.png"/><Relationship Id="rId5" Type="http://schemas.openxmlformats.org/officeDocument/2006/relationships/image" Target="../media/image146.png"/><Relationship Id="rId4" Type="http://schemas.openxmlformats.org/officeDocument/2006/relationships/image" Target="../media/image232.gi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13.jpeg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0.jpeg"/><Relationship Id="rId5" Type="http://schemas.openxmlformats.org/officeDocument/2006/relationships/oleObject" Target="../embeddings/oleObject3.bin"/><Relationship Id="rId4" Type="http://schemas.openxmlformats.org/officeDocument/2006/relationships/image" Target="../media/image3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45.jpeg"/><Relationship Id="rId3" Type="http://schemas.openxmlformats.org/officeDocument/2006/relationships/image" Target="../media/image43.jpeg"/><Relationship Id="rId7" Type="http://schemas.openxmlformats.org/officeDocument/2006/relationships/diagramQuickStyle" Target="../diagrams/quickStyle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13.jpeg"/><Relationship Id="rId16" Type="http://schemas.openxmlformats.org/officeDocument/2006/relationships/slide" Target="slide32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11" Type="http://schemas.openxmlformats.org/officeDocument/2006/relationships/diagramQuickStyle" Target="../diagrams/quickStyle2.xml"/><Relationship Id="rId5" Type="http://schemas.openxmlformats.org/officeDocument/2006/relationships/diagramData" Target="../diagrams/data1.xml"/><Relationship Id="rId15" Type="http://schemas.openxmlformats.org/officeDocument/2006/relationships/slide" Target="slide8.xml"/><Relationship Id="rId10" Type="http://schemas.openxmlformats.org/officeDocument/2006/relationships/diagramLayout" Target="../diagrams/layout2.xml"/><Relationship Id="rId4" Type="http://schemas.openxmlformats.org/officeDocument/2006/relationships/image" Target="../media/image44.jpeg"/><Relationship Id="rId9" Type="http://schemas.openxmlformats.org/officeDocument/2006/relationships/diagramData" Target="../diagrams/data2.xml"/><Relationship Id="rId14" Type="http://schemas.openxmlformats.org/officeDocument/2006/relationships/image" Target="../media/image4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image" Target="../media/image43.jpeg"/><Relationship Id="rId7" Type="http://schemas.openxmlformats.org/officeDocument/2006/relationships/slide" Target="slide19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5" Type="http://schemas.openxmlformats.org/officeDocument/2006/relationships/image" Target="../media/image47.png"/><Relationship Id="rId10" Type="http://schemas.openxmlformats.org/officeDocument/2006/relationships/image" Target="../media/image48.jpeg"/><Relationship Id="rId4" Type="http://schemas.openxmlformats.org/officeDocument/2006/relationships/slide" Target="slide9.xml"/><Relationship Id="rId9" Type="http://schemas.openxmlformats.org/officeDocument/2006/relationships/slide" Target="slide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jpeg"/><Relationship Id="rId5" Type="http://schemas.openxmlformats.org/officeDocument/2006/relationships/image" Target="../media/image50.png"/><Relationship Id="rId4" Type="http://schemas.openxmlformats.org/officeDocument/2006/relationships/image" Target="../media/image4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" descr="Scan0003.t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2275" y="836613"/>
            <a:ext cx="5759450" cy="468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Рисунок 2" descr="Scan0003.t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92275" y="260350"/>
            <a:ext cx="57594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5867400" y="1916113"/>
            <a:ext cx="3097213" cy="86518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388" y="1844675"/>
            <a:ext cx="3097212" cy="8636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8" name="Picture 2" descr="C:\Users\Галина Геннадьевна\Desktop\Эмблема.gif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7625" y="260350"/>
            <a:ext cx="1208088" cy="1152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3" descr="C:\Users\Дом\Desktop\Иллюстрации\0_3a860_8e32ac8b_L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825" y="230188"/>
            <a:ext cx="1298575" cy="1327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Users\Дом\Desktop\Иллюстрации\elec-interferencia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4581128"/>
            <a:ext cx="1600905" cy="1584896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C:\Users\Дом\Desktop\физика\физика на каждом шагу\CALNNA6P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9388" y="2708275"/>
            <a:ext cx="2016125" cy="1568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2" descr="Картинка 9 из 355"/>
          <p:cNvPicPr>
            <a:picLocks noChangeAspect="1" noChangeArrowheads="1"/>
          </p:cNvPicPr>
          <p:nvPr/>
        </p:nvPicPr>
        <p:blipFill>
          <a:blip r:embed="rId10" cstate="print"/>
          <a:srcRect l="32529" t="59310" r="24368" b="8362"/>
          <a:stretch>
            <a:fillRect/>
          </a:stretch>
        </p:blipFill>
        <p:spPr bwMode="auto">
          <a:xfrm>
            <a:off x="7380312" y="4581128"/>
            <a:ext cx="1584176" cy="1584176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347" name="TextBox 24"/>
          <p:cNvSpPr txBox="1">
            <a:spLocks noChangeArrowheads="1"/>
          </p:cNvSpPr>
          <p:nvPr/>
        </p:nvSpPr>
        <p:spPr bwMode="auto">
          <a:xfrm>
            <a:off x="468313" y="1989138"/>
            <a:ext cx="23129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cs typeface="Arial" charset="0"/>
              </a:rPr>
              <a:t>Тема № 8</a:t>
            </a:r>
          </a:p>
        </p:txBody>
      </p:sp>
      <p:sp>
        <p:nvSpPr>
          <p:cNvPr id="14348" name="TextBox 15"/>
          <p:cNvSpPr txBox="1">
            <a:spLocks noChangeArrowheads="1"/>
          </p:cNvSpPr>
          <p:nvPr/>
        </p:nvSpPr>
        <p:spPr bwMode="auto">
          <a:xfrm>
            <a:off x="6732588" y="1989138"/>
            <a:ext cx="12715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cs typeface="Arial" charset="0"/>
              </a:rPr>
              <a:t>Свет</a:t>
            </a:r>
          </a:p>
        </p:txBody>
      </p:sp>
      <p:pic>
        <p:nvPicPr>
          <p:cNvPr id="5" name="Picture 4" descr="C:\Documents and Settings\Галя\Рабочий стол\иллюстрации-1\21422128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47664" y="4293096"/>
            <a:ext cx="1818327" cy="136815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9" name="Picture 5" descr="C:\Documents and Settings\Галя\Рабочий стол\иллюстрации-1\1285861672_409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96136" y="4221088"/>
            <a:ext cx="1941645" cy="1440160"/>
          </a:xfrm>
          <a:prstGeom prst="roundRect">
            <a:avLst/>
          </a:prstGeom>
          <a:noFill/>
        </p:spPr>
      </p:pic>
      <p:pic>
        <p:nvPicPr>
          <p:cNvPr id="10" name="Picture 7" descr="C:\Users\Дом\Desktop\Иллюстрации\risunok19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276600" y="4652963"/>
            <a:ext cx="2687638" cy="1860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352" name="TextBox 16"/>
          <p:cNvSpPr txBox="1">
            <a:spLocks noChangeArrowheads="1"/>
          </p:cNvSpPr>
          <p:nvPr/>
        </p:nvSpPr>
        <p:spPr bwMode="auto">
          <a:xfrm>
            <a:off x="0" y="6149975"/>
            <a:ext cx="51847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>
                <a:solidFill>
                  <a:schemeClr val="bg1"/>
                </a:solidFill>
                <a:cs typeface="Arial" charset="0"/>
              </a:rPr>
              <a:t>Автор: Г.Г. Бажина – учитель физики </a:t>
            </a:r>
            <a:br>
              <a:rPr lang="ru-RU" sz="2000" b="1" i="1">
                <a:solidFill>
                  <a:schemeClr val="bg1"/>
                </a:solidFill>
                <a:cs typeface="Arial" charset="0"/>
              </a:rPr>
            </a:br>
            <a:r>
              <a:rPr lang="ru-RU" sz="2000" b="1" i="1">
                <a:solidFill>
                  <a:schemeClr val="bg1"/>
                </a:solidFill>
                <a:cs typeface="Arial" charset="0"/>
              </a:rPr>
              <a:t>МБОУ «ГИМНАЗИЯ № 11» г.Красноярск</a:t>
            </a:r>
          </a:p>
        </p:txBody>
      </p:sp>
      <p:pic>
        <p:nvPicPr>
          <p:cNvPr id="1026" name="Picture 2" descr="C:\Users\Дом\Desktop\Иллюстрации\12m-i1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948488" y="2781300"/>
            <a:ext cx="1987550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узел 3"/>
          <p:cNvSpPr/>
          <p:nvPr/>
        </p:nvSpPr>
        <p:spPr>
          <a:xfrm>
            <a:off x="8429625" y="285750"/>
            <a:ext cx="457200" cy="457200"/>
          </a:xfrm>
          <a:prstGeom prst="flowChartConnector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9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723" name="TextBox 4"/>
          <p:cNvSpPr txBox="1">
            <a:spLocks noChangeArrowheads="1"/>
          </p:cNvSpPr>
          <p:nvPr/>
        </p:nvSpPr>
        <p:spPr bwMode="auto">
          <a:xfrm>
            <a:off x="468313" y="476250"/>
            <a:ext cx="8016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cs typeface="Arial" charset="0"/>
              </a:rPr>
              <a:t>Урок № 68-69 Интерференция света</a:t>
            </a:r>
          </a:p>
        </p:txBody>
      </p:sp>
      <p:sp>
        <p:nvSpPr>
          <p:cNvPr id="30724" name="TextBox 8"/>
          <p:cNvSpPr txBox="1">
            <a:spLocks noChangeArrowheads="1"/>
          </p:cNvSpPr>
          <p:nvPr/>
        </p:nvSpPr>
        <p:spPr bwMode="auto">
          <a:xfrm>
            <a:off x="250825" y="2492375"/>
            <a:ext cx="5329238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3038">
              <a:spcAft>
                <a:spcPts val="1200"/>
              </a:spcAft>
            </a:pPr>
            <a:r>
              <a:rPr lang="ru-RU" sz="2400">
                <a:cs typeface="Arial" charset="0"/>
              </a:rPr>
              <a:t/>
            </a:r>
            <a:br>
              <a:rPr lang="ru-RU" sz="2400">
                <a:cs typeface="Arial" charset="0"/>
              </a:rPr>
            </a:br>
            <a:r>
              <a:rPr lang="ru-RU" sz="2000">
                <a:cs typeface="Arial" charset="0"/>
              </a:rPr>
              <a:t>1) не изменяя расстояния </a:t>
            </a:r>
            <a:r>
              <a:rPr lang="en-US" sz="2000">
                <a:cs typeface="Arial" charset="0"/>
              </a:rPr>
              <a:t>d </a:t>
            </a:r>
            <a:r>
              <a:rPr lang="ru-RU" sz="2000">
                <a:cs typeface="Arial" charset="0"/>
              </a:rPr>
              <a:t>между когерентными источниками </a:t>
            </a:r>
            <a:r>
              <a:rPr lang="en-US" sz="2000">
                <a:cs typeface="Arial" charset="0"/>
              </a:rPr>
              <a:t>S</a:t>
            </a:r>
            <a:r>
              <a:rPr lang="en-US" sz="2000" baseline="-25000">
                <a:cs typeface="Arial" charset="0"/>
              </a:rPr>
              <a:t>1</a:t>
            </a:r>
            <a:r>
              <a:rPr lang="ru-RU" sz="2000">
                <a:cs typeface="Arial" charset="0"/>
              </a:rPr>
              <a:t> и</a:t>
            </a:r>
            <a:r>
              <a:rPr lang="en-US" sz="2000">
                <a:cs typeface="Arial" charset="0"/>
              </a:rPr>
              <a:t> S</a:t>
            </a:r>
            <a:r>
              <a:rPr lang="en-US" sz="2000" baseline="-25000">
                <a:cs typeface="Arial" charset="0"/>
              </a:rPr>
              <a:t>2</a:t>
            </a:r>
            <a:r>
              <a:rPr lang="en-US" sz="2000">
                <a:cs typeface="Arial" charset="0"/>
              </a:rPr>
              <a:t> </a:t>
            </a:r>
            <a:r>
              <a:rPr lang="ru-RU" sz="2000">
                <a:cs typeface="Arial" charset="0"/>
              </a:rPr>
              <a:t>света, удалять их от экрана;</a:t>
            </a:r>
          </a:p>
          <a:p>
            <a:pPr marL="173038">
              <a:spcAft>
                <a:spcPts val="1200"/>
              </a:spcAft>
            </a:pPr>
            <a:r>
              <a:rPr lang="ru-RU" sz="2000">
                <a:cs typeface="Arial" charset="0"/>
              </a:rPr>
              <a:t>2) не изменяя расстояния до экрана, сближать источники света;</a:t>
            </a:r>
          </a:p>
          <a:p>
            <a:pPr marL="173038">
              <a:spcAft>
                <a:spcPts val="1200"/>
              </a:spcAft>
            </a:pPr>
            <a:r>
              <a:rPr lang="ru-RU" sz="2000">
                <a:cs typeface="Arial" charset="0"/>
              </a:rPr>
              <a:t>3) уменьшать длину волны света, используемого источниками;</a:t>
            </a:r>
          </a:p>
        </p:txBody>
      </p:sp>
      <p:sp>
        <p:nvSpPr>
          <p:cNvPr id="30725" name="Прямоугольник 9"/>
          <p:cNvSpPr>
            <a:spLocks noChangeArrowheads="1"/>
          </p:cNvSpPr>
          <p:nvPr/>
        </p:nvSpPr>
        <p:spPr bwMode="auto">
          <a:xfrm>
            <a:off x="250825" y="1268413"/>
            <a:ext cx="8642350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3038"/>
            <a:r>
              <a:rPr lang="ru-RU" sz="2400" b="1">
                <a:solidFill>
                  <a:srgbClr val="C00000"/>
                </a:solidFill>
                <a:cs typeface="Arial" charset="0"/>
              </a:rPr>
              <a:t>Задание </a:t>
            </a:r>
            <a:r>
              <a:rPr lang="ru-RU" sz="2400">
                <a:cs typeface="Arial" charset="0"/>
              </a:rPr>
              <a:t>(</a:t>
            </a:r>
            <a:r>
              <a:rPr lang="ru-RU" sz="2400" i="1">
                <a:cs typeface="Arial" charset="0"/>
              </a:rPr>
              <a:t>компьютерный эксперимент</a:t>
            </a:r>
            <a:r>
              <a:rPr lang="ru-RU" sz="2400">
                <a:cs typeface="Arial" charset="0"/>
              </a:rPr>
              <a:t>)</a:t>
            </a:r>
            <a:br>
              <a:rPr lang="ru-RU" sz="2400">
                <a:cs typeface="Arial" charset="0"/>
              </a:rPr>
            </a:br>
            <a:r>
              <a:rPr lang="ru-RU" sz="2000">
                <a:cs typeface="Arial" charset="0"/>
              </a:rPr>
              <a:t>С помощью компьютерной модели «Интерференционный опыт  Юнга» исследуйте, как изменяется</a:t>
            </a:r>
            <a:r>
              <a:rPr lang="ru-RU" sz="2000">
                <a:latin typeface="Franklin Gothic Medium" pitchFamily="34" charset="0"/>
              </a:rPr>
              <a:t> </a:t>
            </a:r>
            <a:r>
              <a:rPr lang="ru-RU" sz="2000">
                <a:cs typeface="Arial" charset="0"/>
              </a:rPr>
              <a:t>расстояние между соседними</a:t>
            </a:r>
            <a:br>
              <a:rPr lang="ru-RU" sz="2000">
                <a:cs typeface="Arial" charset="0"/>
              </a:rPr>
            </a:br>
            <a:r>
              <a:rPr lang="ru-RU" sz="2000">
                <a:cs typeface="Arial" charset="0"/>
              </a:rPr>
              <a:t>максимумами освещенности на экране, если:</a:t>
            </a:r>
          </a:p>
        </p:txBody>
      </p:sp>
      <p:grpSp>
        <p:nvGrpSpPr>
          <p:cNvPr id="30726" name="Группа 12"/>
          <p:cNvGrpSpPr>
            <a:grpSpLocks/>
          </p:cNvGrpSpPr>
          <p:nvPr/>
        </p:nvGrpSpPr>
        <p:grpSpPr bwMode="auto">
          <a:xfrm>
            <a:off x="6300788" y="2420938"/>
            <a:ext cx="2592387" cy="4133850"/>
            <a:chOff x="6228184" y="2420888"/>
            <a:chExt cx="2592288" cy="4133259"/>
          </a:xfrm>
        </p:grpSpPr>
        <p:pic>
          <p:nvPicPr>
            <p:cNvPr id="8" name="Picture 6" descr="Картинка 173 из 757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228184" y="4220856"/>
              <a:ext cx="2592288" cy="233329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2" name="Picture 3" descr="http://college.ru/astronomy/course/content/models/screensh/young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28184" y="2420888"/>
              <a:ext cx="2592288" cy="226027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79388" y="6092825"/>
            <a:ext cx="6121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3038"/>
            <a:r>
              <a:rPr lang="ru-RU" sz="2000" i="1">
                <a:cs typeface="Arial" charset="0"/>
              </a:rPr>
              <a:t>Вывод: 1-2 )увеличивается ; 3) уменьшается;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узел 3"/>
          <p:cNvSpPr/>
          <p:nvPr/>
        </p:nvSpPr>
        <p:spPr>
          <a:xfrm>
            <a:off x="8316913" y="285750"/>
            <a:ext cx="569912" cy="550863"/>
          </a:xfrm>
          <a:prstGeom prst="flowChartConnector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10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3563" name="TextBox 4"/>
          <p:cNvSpPr txBox="1">
            <a:spLocks noChangeArrowheads="1"/>
          </p:cNvSpPr>
          <p:nvPr/>
        </p:nvSpPr>
        <p:spPr bwMode="auto">
          <a:xfrm>
            <a:off x="468313" y="476250"/>
            <a:ext cx="8016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cs typeface="Arial" charset="0"/>
              </a:rPr>
              <a:t>Урок № 68-69 Интерференция света</a:t>
            </a:r>
          </a:p>
        </p:txBody>
      </p:sp>
      <p:grpSp>
        <p:nvGrpSpPr>
          <p:cNvPr id="23564" name="Группа 58"/>
          <p:cNvGrpSpPr>
            <a:grpSpLocks/>
          </p:cNvGrpSpPr>
          <p:nvPr/>
        </p:nvGrpSpPr>
        <p:grpSpPr bwMode="auto">
          <a:xfrm>
            <a:off x="395288" y="1628775"/>
            <a:ext cx="3384550" cy="4103688"/>
            <a:chOff x="251520" y="1772816"/>
            <a:chExt cx="3456384" cy="4460316"/>
          </a:xfrm>
        </p:grpSpPr>
        <p:pic>
          <p:nvPicPr>
            <p:cNvPr id="23567" name="Picture 2" descr="Картинка 18 из 2224"/>
            <p:cNvPicPr>
              <a:picLocks noChangeAspect="1" noChangeArrowheads="1"/>
            </p:cNvPicPr>
            <p:nvPr/>
          </p:nvPicPr>
          <p:blipFill>
            <a:blip r:embed="rId4"/>
            <a:srcRect l="76604" t="1459" r="1077" b="13934"/>
            <a:stretch>
              <a:fillRect/>
            </a:stretch>
          </p:blipFill>
          <p:spPr bwMode="auto">
            <a:xfrm rot="5400000">
              <a:off x="1712035" y="4416757"/>
              <a:ext cx="535349" cy="2448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3568" name="Группа 46"/>
            <p:cNvGrpSpPr>
              <a:grpSpLocks/>
            </p:cNvGrpSpPr>
            <p:nvPr/>
          </p:nvGrpSpPr>
          <p:grpSpPr bwMode="auto">
            <a:xfrm>
              <a:off x="251520" y="1772816"/>
              <a:ext cx="3456384" cy="4460316"/>
              <a:chOff x="395536" y="1628800"/>
              <a:chExt cx="3456384" cy="4460316"/>
            </a:xfrm>
          </p:grpSpPr>
          <p:sp>
            <p:nvSpPr>
              <p:cNvPr id="33" name="5-конечная звезда 32"/>
              <p:cNvSpPr/>
              <p:nvPr/>
            </p:nvSpPr>
            <p:spPr>
              <a:xfrm>
                <a:off x="2412300" y="1916952"/>
                <a:ext cx="265876" cy="143213"/>
              </a:xfrm>
              <a:prstGeom prst="star5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4" name="5-конечная звезда 33"/>
              <p:cNvSpPr/>
              <p:nvPr/>
            </p:nvSpPr>
            <p:spPr>
              <a:xfrm>
                <a:off x="1548204" y="1916952"/>
                <a:ext cx="265876" cy="143213"/>
              </a:xfrm>
              <a:prstGeom prst="star5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grpSp>
            <p:nvGrpSpPr>
              <p:cNvPr id="23571" name="Группа 45"/>
              <p:cNvGrpSpPr>
                <a:grpSpLocks/>
              </p:cNvGrpSpPr>
              <p:nvPr/>
            </p:nvGrpSpPr>
            <p:grpSpPr bwMode="auto">
              <a:xfrm>
                <a:off x="395536" y="1628800"/>
                <a:ext cx="3456384" cy="4460316"/>
                <a:chOff x="395536" y="1628800"/>
                <a:chExt cx="3456384" cy="4460316"/>
              </a:xfrm>
            </p:grpSpPr>
            <p:grpSp>
              <p:nvGrpSpPr>
                <p:cNvPr id="23572" name="Группа 5"/>
                <p:cNvGrpSpPr>
                  <a:grpSpLocks/>
                </p:cNvGrpSpPr>
                <p:nvPr/>
              </p:nvGrpSpPr>
              <p:grpSpPr bwMode="auto">
                <a:xfrm>
                  <a:off x="395536" y="1628800"/>
                  <a:ext cx="3456384" cy="4460316"/>
                  <a:chOff x="214282" y="1611094"/>
                  <a:chExt cx="2286016" cy="3435336"/>
                </a:xfrm>
              </p:grpSpPr>
              <p:cxnSp>
                <p:nvCxnSpPr>
                  <p:cNvPr id="7" name="Прямая соединительная линия 6"/>
                  <p:cNvCxnSpPr/>
                  <p:nvPr/>
                </p:nvCxnSpPr>
                <p:spPr>
                  <a:xfrm>
                    <a:off x="214282" y="4643758"/>
                    <a:ext cx="2286016" cy="1329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" name="Прямая соединительная линия 7"/>
                  <p:cNvCxnSpPr/>
                  <p:nvPr/>
                </p:nvCxnSpPr>
                <p:spPr>
                  <a:xfrm rot="5400000">
                    <a:off x="-260175" y="3306147"/>
                    <a:ext cx="2669860" cy="536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prstDash val="lg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" name="Прямая соединительная линия 8"/>
                  <p:cNvCxnSpPr/>
                  <p:nvPr/>
                </p:nvCxnSpPr>
                <p:spPr>
                  <a:xfrm flipH="1">
                    <a:off x="1643578" y="1999147"/>
                    <a:ext cx="8578" cy="263796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prstDash val="lg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" name="Прямая соединительная линия 9"/>
                  <p:cNvCxnSpPr/>
                  <p:nvPr/>
                </p:nvCxnSpPr>
                <p:spPr>
                  <a:xfrm>
                    <a:off x="1072074" y="1888845"/>
                    <a:ext cx="1071168" cy="2754913"/>
                  </a:xfrm>
                  <a:prstGeom prst="line">
                    <a:avLst/>
                  </a:prstGeom>
                  <a:ln w="38100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" name="Прямая соединительная линия 10"/>
                  <p:cNvCxnSpPr/>
                  <p:nvPr/>
                </p:nvCxnSpPr>
                <p:spPr>
                  <a:xfrm>
                    <a:off x="1643578" y="1888845"/>
                    <a:ext cx="499664" cy="2754913"/>
                  </a:xfrm>
                  <a:prstGeom prst="line">
                    <a:avLst/>
                  </a:prstGeom>
                  <a:ln w="38100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3580" name="Text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24045" y="4328662"/>
                    <a:ext cx="370614" cy="4616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ru-RU" sz="2400">
                        <a:latin typeface="Franklin Gothic Medium" pitchFamily="34" charset="0"/>
                      </a:rPr>
                      <a:t>А</a:t>
                    </a:r>
                  </a:p>
                </p:txBody>
              </p:sp>
              <p:sp>
                <p:nvSpPr>
                  <p:cNvPr id="23581" name="Text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14414" y="4273201"/>
                    <a:ext cx="272686" cy="45039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ru-RU" sz="3200">
                        <a:cs typeface="Arial" charset="0"/>
                      </a:rPr>
                      <a:t>о</a:t>
                    </a:r>
                  </a:p>
                </p:txBody>
              </p:sp>
              <p:cxnSp>
                <p:nvCxnSpPr>
                  <p:cNvPr id="15" name="Прямая со стрелкой 14"/>
                  <p:cNvCxnSpPr/>
                  <p:nvPr/>
                </p:nvCxnSpPr>
                <p:spPr>
                  <a:xfrm flipV="1">
                    <a:off x="1357290" y="4716850"/>
                    <a:ext cx="785952" cy="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headEnd type="arrow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3583" name="TextBox 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71604" y="4643446"/>
                    <a:ext cx="254663" cy="40298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ru-RU" sz="2800" b="1">
                        <a:cs typeface="Arial" charset="0"/>
                      </a:rPr>
                      <a:t>х</a:t>
                    </a:r>
                  </a:p>
                </p:txBody>
              </p:sp>
              <p:sp>
                <p:nvSpPr>
                  <p:cNvPr id="23584" name="Text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81037" y="1611095"/>
                    <a:ext cx="369012" cy="3693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>
                        <a:latin typeface="Calibri" pitchFamily="34" charset="0"/>
                      </a:rPr>
                      <a:t>S</a:t>
                    </a:r>
                    <a:r>
                      <a:rPr lang="en-US" baseline="-25000">
                        <a:latin typeface="Calibri" pitchFamily="34" charset="0"/>
                      </a:rPr>
                      <a:t>2</a:t>
                    </a:r>
                    <a:endParaRPr lang="ru-RU" baseline="-25000">
                      <a:latin typeface="Calibri" pitchFamily="34" charset="0"/>
                    </a:endParaRPr>
                  </a:p>
                </p:txBody>
              </p:sp>
              <p:sp>
                <p:nvSpPr>
                  <p:cNvPr id="23585" name="Text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95417" y="1611094"/>
                    <a:ext cx="369012" cy="3693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>
                        <a:latin typeface="Calibri" pitchFamily="34" charset="0"/>
                      </a:rPr>
                      <a:t>S</a:t>
                    </a:r>
                    <a:r>
                      <a:rPr lang="en-US" baseline="-25000">
                        <a:latin typeface="Calibri" pitchFamily="34" charset="0"/>
                      </a:rPr>
                      <a:t>1</a:t>
                    </a:r>
                    <a:endParaRPr lang="ru-RU" baseline="-25000">
                      <a:latin typeface="Calibri" pitchFamily="34" charset="0"/>
                    </a:endParaRPr>
                  </a:p>
                </p:txBody>
              </p:sp>
              <p:cxnSp>
                <p:nvCxnSpPr>
                  <p:cNvPr id="19" name="Прямая соединительная линия 18"/>
                  <p:cNvCxnSpPr/>
                  <p:nvPr/>
                </p:nvCxnSpPr>
                <p:spPr>
                  <a:xfrm flipH="1">
                    <a:off x="1166431" y="1888845"/>
                    <a:ext cx="469641" cy="22990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prstDash val="lg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3587" name="Text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33411" y="3108531"/>
                    <a:ext cx="284052" cy="52322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800" i="1">
                        <a:latin typeface="Times New Roman" pitchFamily="18" charset="0"/>
                        <a:cs typeface="Times New Roman" pitchFamily="18" charset="0"/>
                      </a:rPr>
                      <a:t>l</a:t>
                    </a:r>
                    <a:endParaRPr lang="ru-RU" sz="2800" i="1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cxnSp>
              <p:nvCxnSpPr>
                <p:cNvPr id="31" name="Прямая соединительная линия 30"/>
                <p:cNvCxnSpPr/>
                <p:nvPr/>
              </p:nvCxnSpPr>
              <p:spPr>
                <a:xfrm>
                  <a:off x="2123728" y="1989422"/>
                  <a:ext cx="0" cy="360793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Прямая со стрелкой 35"/>
                <p:cNvCxnSpPr/>
                <p:nvPr/>
              </p:nvCxnSpPr>
              <p:spPr>
                <a:xfrm>
                  <a:off x="1692491" y="1916952"/>
                  <a:ext cx="888414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aphicFrame>
              <p:nvGraphicFramePr>
                <p:cNvPr id="23553" name="Object 1"/>
                <p:cNvGraphicFramePr>
                  <a:graphicFrameLocks noChangeAspect="1"/>
                </p:cNvGraphicFramePr>
                <p:nvPr/>
              </p:nvGraphicFramePr>
              <p:xfrm>
                <a:off x="1403648" y="2204864"/>
                <a:ext cx="299463" cy="232916"/>
              </p:xfrm>
              <a:graphic>
                <a:graphicData uri="http://schemas.openxmlformats.org/presentationml/2006/ole">
                  <p:oleObj spid="_x0000_s23553" name="Формула" r:id="rId5" imgW="228600" imgH="177480" progId="Equation.3">
                    <p:embed/>
                  </p:oleObj>
                </a:graphicData>
              </a:graphic>
            </p:graphicFrame>
            <p:graphicFrame>
              <p:nvGraphicFramePr>
                <p:cNvPr id="23554" name="Object 2"/>
                <p:cNvGraphicFramePr>
                  <a:graphicFrameLocks noChangeAspect="1"/>
                </p:cNvGraphicFramePr>
                <p:nvPr/>
              </p:nvGraphicFramePr>
              <p:xfrm>
                <a:off x="1979712" y="1628800"/>
                <a:ext cx="213866" cy="272193"/>
              </p:xfrm>
              <a:graphic>
                <a:graphicData uri="http://schemas.openxmlformats.org/presentationml/2006/ole">
                  <p:oleObj spid="_x0000_s23554" name="Формула" r:id="rId6" imgW="139680" imgH="177480" progId="Equation.3">
                    <p:embed/>
                  </p:oleObj>
                </a:graphicData>
              </a:graphic>
            </p:graphicFrame>
          </p:grpSp>
        </p:grpSp>
      </p:grpSp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2843213" y="2781300"/>
          <a:ext cx="201612" cy="379413"/>
        </p:xfrm>
        <a:graphic>
          <a:graphicData uri="http://schemas.openxmlformats.org/presentationml/2006/ole">
            <p:oleObj spid="_x0000_s23555" name="Формула" r:id="rId7" imgW="114120" imgH="215640" progId="Equation.3">
              <p:embed/>
            </p:oleObj>
          </a:graphicData>
        </a:graphic>
      </p:graphicFrame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2246313" y="3644900"/>
          <a:ext cx="244475" cy="379413"/>
        </p:xfrm>
        <a:graphic>
          <a:graphicData uri="http://schemas.openxmlformats.org/presentationml/2006/ole">
            <p:oleObj spid="_x0000_s23556" name="Формула" r:id="rId8" imgW="139680" imgH="215640" progId="Equation.3">
              <p:embed/>
            </p:oleObj>
          </a:graphicData>
        </a:graphic>
      </p:graphicFrame>
      <p:sp>
        <p:nvSpPr>
          <p:cNvPr id="23565" name="TextBox 49"/>
          <p:cNvSpPr txBox="1">
            <a:spLocks noChangeArrowheads="1"/>
          </p:cNvSpPr>
          <p:nvPr/>
        </p:nvSpPr>
        <p:spPr bwMode="auto">
          <a:xfrm>
            <a:off x="179388" y="1196975"/>
            <a:ext cx="82470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73038" algn="ctr"/>
            <a:r>
              <a:rPr lang="ru-RU" sz="2400" b="1">
                <a:solidFill>
                  <a:srgbClr val="C00000"/>
                </a:solidFill>
                <a:cs typeface="Arial" charset="0"/>
              </a:rPr>
              <a:t>Расчет интерференционной картины в опыте Юнга</a:t>
            </a:r>
          </a:p>
        </p:txBody>
      </p:sp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3348038" y="1844675"/>
          <a:ext cx="3095625" cy="1979613"/>
        </p:xfrm>
        <a:graphic>
          <a:graphicData uri="http://schemas.openxmlformats.org/presentationml/2006/ole">
            <p:oleObj spid="_x0000_s23557" name="Формула" r:id="rId9" imgW="1511280" imgH="965160" progId="Equation.3">
              <p:embed/>
            </p:oleObj>
          </a:graphicData>
        </a:graphic>
      </p:graphicFrame>
      <p:graphicFrame>
        <p:nvGraphicFramePr>
          <p:cNvPr id="23558" name="Object 6"/>
          <p:cNvGraphicFramePr>
            <a:graphicFrameLocks noChangeAspect="1"/>
          </p:cNvGraphicFramePr>
          <p:nvPr/>
        </p:nvGraphicFramePr>
        <p:xfrm>
          <a:off x="6477000" y="2349500"/>
          <a:ext cx="1062038" cy="863600"/>
        </p:xfrm>
        <a:graphic>
          <a:graphicData uri="http://schemas.openxmlformats.org/presentationml/2006/ole">
            <p:oleObj spid="_x0000_s23558" name="Формула" r:id="rId10" imgW="482400" imgH="393480" progId="Equation.3">
              <p:embed/>
            </p:oleObj>
          </a:graphicData>
        </a:graphic>
      </p:graphicFrame>
      <p:graphicFrame>
        <p:nvGraphicFramePr>
          <p:cNvPr id="23559" name="Object 7"/>
          <p:cNvGraphicFramePr>
            <a:graphicFrameLocks noChangeAspect="1"/>
          </p:cNvGraphicFramePr>
          <p:nvPr/>
        </p:nvGraphicFramePr>
        <p:xfrm>
          <a:off x="4643438" y="4221163"/>
          <a:ext cx="2574925" cy="1152525"/>
        </p:xfrm>
        <a:graphic>
          <a:graphicData uri="http://schemas.openxmlformats.org/presentationml/2006/ole">
            <p:oleObj spid="_x0000_s23559" name="Формула" r:id="rId11" imgW="1473120" imgH="660240" progId="Equation.3">
              <p:embed/>
            </p:oleObj>
          </a:graphicData>
        </a:graphic>
      </p:graphicFrame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395288" y="5589588"/>
            <a:ext cx="85693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cs typeface="Arial" charset="0"/>
              </a:rPr>
              <a:t>Расстояние между интерференционными полосами зависит от длины волны </a:t>
            </a:r>
            <a:r>
              <a:rPr lang="el-GR" sz="2000" b="1" i="1">
                <a:cs typeface="Arial" charset="0"/>
              </a:rPr>
              <a:t>λ</a:t>
            </a:r>
            <a:r>
              <a:rPr lang="ru-RU" sz="2000" i="1">
                <a:cs typeface="Arial" charset="0"/>
              </a:rPr>
              <a:t>, расстояния от мнимых источников до экрана    и расстояния между мнимыми источниками </a:t>
            </a:r>
            <a:r>
              <a:rPr lang="en-US" sz="2000" b="1" i="1">
                <a:cs typeface="Arial" charset="0"/>
              </a:rPr>
              <a:t>d</a:t>
            </a:r>
            <a:endParaRPr lang="ru-RU" sz="2000" b="1" i="1">
              <a:cs typeface="Arial" charset="0"/>
            </a:endParaRPr>
          </a:p>
        </p:txBody>
      </p:sp>
      <p:graphicFrame>
        <p:nvGraphicFramePr>
          <p:cNvPr id="23560" name="Object 8"/>
          <p:cNvGraphicFramePr>
            <a:graphicFrameLocks noChangeAspect="1"/>
          </p:cNvGraphicFramePr>
          <p:nvPr/>
        </p:nvGraphicFramePr>
        <p:xfrm>
          <a:off x="8027988" y="5949950"/>
          <a:ext cx="292100" cy="360363"/>
        </p:xfrm>
        <a:graphic>
          <a:graphicData uri="http://schemas.openxmlformats.org/presentationml/2006/ole">
            <p:oleObj spid="_x0000_s23560" name="Формула" r:id="rId12" imgW="88560" imgH="177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узел 3"/>
          <p:cNvSpPr/>
          <p:nvPr/>
        </p:nvSpPr>
        <p:spPr>
          <a:xfrm>
            <a:off x="8316913" y="285750"/>
            <a:ext cx="569912" cy="550863"/>
          </a:xfrm>
          <a:prstGeom prst="flowChartConnector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11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1519" name="TextBox 4"/>
          <p:cNvSpPr txBox="1">
            <a:spLocks noChangeArrowheads="1"/>
          </p:cNvSpPr>
          <p:nvPr/>
        </p:nvSpPr>
        <p:spPr bwMode="auto">
          <a:xfrm>
            <a:off x="468313" y="476250"/>
            <a:ext cx="8016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cs typeface="Arial" charset="0"/>
              </a:rPr>
              <a:t>Урок № 68-69 Интерференция света</a:t>
            </a:r>
          </a:p>
        </p:txBody>
      </p:sp>
      <p:sp>
        <p:nvSpPr>
          <p:cNvPr id="21520" name="TextBox 7"/>
          <p:cNvSpPr txBox="1">
            <a:spLocks noChangeArrowheads="1"/>
          </p:cNvSpPr>
          <p:nvPr/>
        </p:nvSpPr>
        <p:spPr bwMode="auto">
          <a:xfrm>
            <a:off x="179388" y="1196975"/>
            <a:ext cx="39798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73038"/>
            <a:r>
              <a:rPr lang="ru-RU" sz="2400" b="1">
                <a:solidFill>
                  <a:srgbClr val="C00000"/>
                </a:solidFill>
                <a:cs typeface="Arial" charset="0"/>
              </a:rPr>
              <a:t>Ключевая ситуация №1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388" y="2060575"/>
            <a:ext cx="8785225" cy="16557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1522" name="TextBox 9"/>
          <p:cNvSpPr txBox="1">
            <a:spLocks noChangeArrowheads="1"/>
          </p:cNvSpPr>
          <p:nvPr/>
        </p:nvSpPr>
        <p:spPr bwMode="auto">
          <a:xfrm>
            <a:off x="395288" y="2133600"/>
            <a:ext cx="8208962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73038" algn="just"/>
            <a:r>
              <a:rPr lang="ru-RU" sz="2000">
                <a:cs typeface="Arial" charset="0"/>
              </a:rPr>
              <a:t>Два когерентных источника </a:t>
            </a:r>
            <a:r>
              <a:rPr lang="en-US" sz="2000">
                <a:cs typeface="Arial" charset="0"/>
              </a:rPr>
              <a:t>S</a:t>
            </a:r>
            <a:r>
              <a:rPr lang="en-US" sz="2000" baseline="-25000">
                <a:cs typeface="Arial" charset="0"/>
              </a:rPr>
              <a:t>1</a:t>
            </a:r>
            <a:r>
              <a:rPr lang="en-US" sz="2000">
                <a:cs typeface="Arial" charset="0"/>
              </a:rPr>
              <a:t> </a:t>
            </a:r>
            <a:r>
              <a:rPr lang="ru-RU" sz="2000">
                <a:cs typeface="Arial" charset="0"/>
              </a:rPr>
              <a:t>и</a:t>
            </a:r>
            <a:r>
              <a:rPr lang="en-US" sz="2000">
                <a:cs typeface="Arial" charset="0"/>
              </a:rPr>
              <a:t> S</a:t>
            </a:r>
            <a:r>
              <a:rPr lang="en-US" sz="2000" baseline="-25000">
                <a:cs typeface="Arial" charset="0"/>
              </a:rPr>
              <a:t>2</a:t>
            </a:r>
            <a:r>
              <a:rPr lang="ru-RU" sz="2000">
                <a:cs typeface="Arial" charset="0"/>
              </a:rPr>
              <a:t> испускают свет с длиной волны </a:t>
            </a:r>
            <a:r>
              <a:rPr lang="el-GR" sz="2000">
                <a:cs typeface="Arial" charset="0"/>
              </a:rPr>
              <a:t>λ</a:t>
            </a:r>
            <a:r>
              <a:rPr lang="ru-RU" sz="2000">
                <a:cs typeface="Arial" charset="0"/>
              </a:rPr>
              <a:t> = 500нм. На каком расстоянии  от точки О на экране располагается первый максимум освещенности , если расстояние между источниками </a:t>
            </a:r>
            <a:r>
              <a:rPr lang="en-US" sz="2000">
                <a:cs typeface="Arial" charset="0"/>
              </a:rPr>
              <a:t>d</a:t>
            </a:r>
            <a:r>
              <a:rPr lang="ru-RU" sz="2000">
                <a:cs typeface="Arial" charset="0"/>
              </a:rPr>
              <a:t> </a:t>
            </a:r>
            <a:r>
              <a:rPr lang="en-US" sz="2000">
                <a:cs typeface="Arial" charset="0"/>
              </a:rPr>
              <a:t>=</a:t>
            </a:r>
            <a:r>
              <a:rPr lang="ru-RU" sz="2000">
                <a:cs typeface="Arial" charset="0"/>
              </a:rPr>
              <a:t> 0,5 мм, а расстояние от каждого источника до экрана равно2</a:t>
            </a:r>
            <a:r>
              <a:rPr lang="ru-RU" sz="2000" i="1">
                <a:cs typeface="Arial" charset="0"/>
              </a:rPr>
              <a:t> </a:t>
            </a:r>
            <a:r>
              <a:rPr lang="ru-RU" sz="2000">
                <a:cs typeface="Arial" charset="0"/>
              </a:rPr>
              <a:t>м</a:t>
            </a:r>
          </a:p>
        </p:txBody>
      </p:sp>
      <p:sp>
        <p:nvSpPr>
          <p:cNvPr id="21523" name="TextBox 10"/>
          <p:cNvSpPr txBox="1">
            <a:spLocks noChangeArrowheads="1"/>
          </p:cNvSpPr>
          <p:nvPr/>
        </p:nvSpPr>
        <p:spPr bwMode="auto">
          <a:xfrm>
            <a:off x="5364163" y="1052513"/>
            <a:ext cx="36004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cs typeface="Arial" charset="0"/>
              </a:rPr>
              <a:t>…При изучении наук задачи</a:t>
            </a:r>
            <a:br>
              <a:rPr lang="ru-RU" sz="2000" i="1">
                <a:cs typeface="Arial" charset="0"/>
              </a:rPr>
            </a:br>
            <a:r>
              <a:rPr lang="ru-RU" sz="2000" i="1">
                <a:cs typeface="Arial" charset="0"/>
              </a:rPr>
              <a:t>полезнее правил…</a:t>
            </a:r>
            <a:br>
              <a:rPr lang="ru-RU" sz="2000" i="1">
                <a:cs typeface="Arial" charset="0"/>
              </a:rPr>
            </a:br>
            <a:r>
              <a:rPr lang="ru-RU" sz="2000" i="1">
                <a:cs typeface="Arial" charset="0"/>
              </a:rPr>
              <a:t>                                 Ньютон</a:t>
            </a:r>
          </a:p>
        </p:txBody>
      </p:sp>
      <p:graphicFrame>
        <p:nvGraphicFramePr>
          <p:cNvPr id="21513" name="Object 9"/>
          <p:cNvGraphicFramePr>
            <a:graphicFrameLocks noChangeAspect="1"/>
          </p:cNvGraphicFramePr>
          <p:nvPr/>
        </p:nvGraphicFramePr>
        <p:xfrm>
          <a:off x="6875463" y="5516563"/>
          <a:ext cx="1944687" cy="871537"/>
        </p:xfrm>
        <a:graphic>
          <a:graphicData uri="http://schemas.openxmlformats.org/presentationml/2006/ole">
            <p:oleObj spid="_x0000_s21513" name="Формула" r:id="rId4" imgW="1473120" imgH="660240" progId="Equation.3">
              <p:embed/>
            </p:oleObj>
          </a:graphicData>
        </a:graphic>
      </p:graphicFrame>
      <p:grpSp>
        <p:nvGrpSpPr>
          <p:cNvPr id="21524" name="Группа 13"/>
          <p:cNvGrpSpPr>
            <a:grpSpLocks/>
          </p:cNvGrpSpPr>
          <p:nvPr/>
        </p:nvGrpSpPr>
        <p:grpSpPr bwMode="auto">
          <a:xfrm>
            <a:off x="6443663" y="3860800"/>
            <a:ext cx="2381250" cy="1296988"/>
            <a:chOff x="251520" y="4005064"/>
            <a:chExt cx="2380456" cy="1296144"/>
          </a:xfrm>
        </p:grpSpPr>
        <p:pic>
          <p:nvPicPr>
            <p:cNvPr id="21529" name="Picture 2" descr="Картинка 182 из 35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51520" y="4005064"/>
              <a:ext cx="2317610" cy="1296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21514" name="Object 10"/>
            <p:cNvGraphicFramePr>
              <a:graphicFrameLocks noChangeAspect="1"/>
            </p:cNvGraphicFramePr>
            <p:nvPr/>
          </p:nvGraphicFramePr>
          <p:xfrm>
            <a:off x="2411760" y="4509120"/>
            <a:ext cx="220216" cy="304924"/>
          </p:xfrm>
          <a:graphic>
            <a:graphicData uri="http://schemas.openxmlformats.org/presentationml/2006/ole">
              <p:oleObj spid="_x0000_s21514" name="Формула" r:id="rId6" imgW="152280" imgH="177480" progId="Equation.3">
                <p:embed/>
              </p:oleObj>
            </a:graphicData>
          </a:graphic>
        </p:graphicFrame>
      </p:grpSp>
      <p:graphicFrame>
        <p:nvGraphicFramePr>
          <p:cNvPr id="21515" name="Object 11"/>
          <p:cNvGraphicFramePr>
            <a:graphicFrameLocks noChangeAspect="1"/>
          </p:cNvGraphicFramePr>
          <p:nvPr/>
        </p:nvGraphicFramePr>
        <p:xfrm>
          <a:off x="2339975" y="3860800"/>
          <a:ext cx="2544763" cy="1152525"/>
        </p:xfrm>
        <a:graphic>
          <a:graphicData uri="http://schemas.openxmlformats.org/presentationml/2006/ole">
            <p:oleObj spid="_x0000_s21515" name="Формула" r:id="rId7" imgW="1346040" imgH="609480" progId="Equation.3">
              <p:embed/>
            </p:oleObj>
          </a:graphicData>
        </a:graphic>
      </p:graphicFrame>
      <p:grpSp>
        <p:nvGrpSpPr>
          <p:cNvPr id="21525" name="Группа 20"/>
          <p:cNvGrpSpPr>
            <a:grpSpLocks/>
          </p:cNvGrpSpPr>
          <p:nvPr/>
        </p:nvGrpSpPr>
        <p:grpSpPr bwMode="auto">
          <a:xfrm>
            <a:off x="250825" y="3860800"/>
            <a:ext cx="1944688" cy="2447925"/>
            <a:chOff x="251520" y="3861048"/>
            <a:chExt cx="2016224" cy="2544283"/>
          </a:xfrm>
        </p:grpSpPr>
        <p:graphicFrame>
          <p:nvGraphicFramePr>
            <p:cNvPr id="21516" name="Object 12"/>
            <p:cNvGraphicFramePr>
              <a:graphicFrameLocks noChangeAspect="1"/>
            </p:cNvGraphicFramePr>
            <p:nvPr/>
          </p:nvGraphicFramePr>
          <p:xfrm>
            <a:off x="323528" y="3861048"/>
            <a:ext cx="1512168" cy="2544283"/>
          </p:xfrm>
          <a:graphic>
            <a:graphicData uri="http://schemas.openxmlformats.org/presentationml/2006/ole">
              <p:oleObj spid="_x0000_s21516" name="Формула" r:id="rId8" imgW="799920" imgH="1346040" progId="Equation.3">
                <p:embed/>
              </p:oleObj>
            </a:graphicData>
          </a:graphic>
        </p:graphicFrame>
        <p:cxnSp>
          <p:nvCxnSpPr>
            <p:cNvPr id="17" name="Прямая соединительная линия 16"/>
            <p:cNvCxnSpPr/>
            <p:nvPr/>
          </p:nvCxnSpPr>
          <p:spPr>
            <a:xfrm>
              <a:off x="251520" y="6093484"/>
              <a:ext cx="20162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1907292" y="3861048"/>
              <a:ext cx="0" cy="24485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Блок-схема: узел 21"/>
          <p:cNvSpPr/>
          <p:nvPr/>
        </p:nvSpPr>
        <p:spPr>
          <a:xfrm>
            <a:off x="4211638" y="1196975"/>
            <a:ext cx="457200" cy="457200"/>
          </a:xfrm>
          <a:prstGeom prst="flowChartConnector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узел 3"/>
          <p:cNvSpPr/>
          <p:nvPr/>
        </p:nvSpPr>
        <p:spPr>
          <a:xfrm>
            <a:off x="8316913" y="285750"/>
            <a:ext cx="569912" cy="550863"/>
          </a:xfrm>
          <a:prstGeom prst="flowChartConnector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12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4759" name="TextBox 4"/>
          <p:cNvSpPr txBox="1">
            <a:spLocks noChangeArrowheads="1"/>
          </p:cNvSpPr>
          <p:nvPr/>
        </p:nvSpPr>
        <p:spPr bwMode="auto">
          <a:xfrm>
            <a:off x="468313" y="476250"/>
            <a:ext cx="8016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cs typeface="Arial" charset="0"/>
              </a:rPr>
              <a:t>Урок № 68-69 Интерференция света</a:t>
            </a:r>
          </a:p>
        </p:txBody>
      </p:sp>
      <p:sp>
        <p:nvSpPr>
          <p:cNvPr id="74760" name="TextBox 7"/>
          <p:cNvSpPr txBox="1">
            <a:spLocks noChangeArrowheads="1"/>
          </p:cNvSpPr>
          <p:nvPr/>
        </p:nvSpPr>
        <p:spPr bwMode="auto">
          <a:xfrm>
            <a:off x="179388" y="1196975"/>
            <a:ext cx="39798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73038"/>
            <a:r>
              <a:rPr lang="ru-RU" sz="2400" b="1">
                <a:solidFill>
                  <a:srgbClr val="C00000"/>
                </a:solidFill>
                <a:cs typeface="Arial" charset="0"/>
              </a:rPr>
              <a:t>Ключевая ситуация №2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388" y="2060575"/>
            <a:ext cx="8785225" cy="17287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4762" name="TextBox 10"/>
          <p:cNvSpPr txBox="1">
            <a:spLocks noChangeArrowheads="1"/>
          </p:cNvSpPr>
          <p:nvPr/>
        </p:nvSpPr>
        <p:spPr bwMode="auto">
          <a:xfrm>
            <a:off x="5364163" y="1052513"/>
            <a:ext cx="36004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cs typeface="Arial" charset="0"/>
              </a:rPr>
              <a:t>…При изучении наук задачи</a:t>
            </a:r>
            <a:br>
              <a:rPr lang="ru-RU" sz="2000" i="1">
                <a:cs typeface="Arial" charset="0"/>
              </a:rPr>
            </a:br>
            <a:r>
              <a:rPr lang="ru-RU" sz="2000" i="1">
                <a:cs typeface="Arial" charset="0"/>
              </a:rPr>
              <a:t>полезнее правил…</a:t>
            </a:r>
            <a:br>
              <a:rPr lang="ru-RU" sz="2000" i="1">
                <a:cs typeface="Arial" charset="0"/>
              </a:rPr>
            </a:br>
            <a:r>
              <a:rPr lang="ru-RU" sz="2000" i="1">
                <a:cs typeface="Arial" charset="0"/>
              </a:rPr>
              <a:t>                                  Ньютон</a:t>
            </a:r>
          </a:p>
        </p:txBody>
      </p:sp>
      <p:graphicFrame>
        <p:nvGraphicFramePr>
          <p:cNvPr id="21513" name="Object 9"/>
          <p:cNvGraphicFramePr>
            <a:graphicFrameLocks noChangeAspect="1"/>
          </p:cNvGraphicFramePr>
          <p:nvPr/>
        </p:nvGraphicFramePr>
        <p:xfrm>
          <a:off x="5867400" y="5589588"/>
          <a:ext cx="1930400" cy="863600"/>
        </p:xfrm>
        <a:graphic>
          <a:graphicData uri="http://schemas.openxmlformats.org/presentationml/2006/ole">
            <p:oleObj spid="_x0000_s74754" name="Формула" r:id="rId5" imgW="1473120" imgH="660240" progId="Equation.3">
              <p:embed/>
            </p:oleObj>
          </a:graphicData>
        </a:graphic>
      </p:graphicFrame>
      <p:pic>
        <p:nvPicPr>
          <p:cNvPr id="74763" name="Picture 1" descr="C:\Users\галя\Desktop\иллюстрации-1\avatar-2821.jpg">
            <a:hlinkClick r:id="rId6" action="ppaction://hlinksldjump" tooltip="назад"/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CFC"/>
              </a:clrFrom>
              <a:clrTo>
                <a:srgbClr val="FF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8350" y="602138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64" name="TextBox 9"/>
          <p:cNvSpPr txBox="1">
            <a:spLocks noChangeArrowheads="1"/>
          </p:cNvSpPr>
          <p:nvPr/>
        </p:nvSpPr>
        <p:spPr bwMode="auto">
          <a:xfrm>
            <a:off x="250825" y="2133600"/>
            <a:ext cx="8642350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73038" algn="just"/>
            <a:r>
              <a:rPr lang="ru-RU" sz="2000">
                <a:cs typeface="Arial" charset="0"/>
              </a:rPr>
              <a:t>Когерентные источники монохроматического света, расстояние  между которыми 120 мкм, имеют вид узких щелей. Экран на котором наблюдается интерференция света от этих источников, находится</a:t>
            </a:r>
            <a:br>
              <a:rPr lang="ru-RU" sz="2000">
                <a:cs typeface="Arial" charset="0"/>
              </a:rPr>
            </a:br>
            <a:r>
              <a:rPr lang="ru-RU" sz="2000">
                <a:cs typeface="Arial" charset="0"/>
              </a:rPr>
              <a:t>на расстоянии 3,6 м. Расстояние между центрами соседних светлых полос равно 14,4 мм. Найдите длину волны монохроматического света</a:t>
            </a:r>
          </a:p>
        </p:txBody>
      </p:sp>
      <p:pic>
        <p:nvPicPr>
          <p:cNvPr id="74765" name="Picture 2" descr="Картинка 182 из 35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32588" y="3860800"/>
            <a:ext cx="2189162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4766" name="Группа 19"/>
          <p:cNvGrpSpPr>
            <a:grpSpLocks/>
          </p:cNvGrpSpPr>
          <p:nvPr/>
        </p:nvGrpSpPr>
        <p:grpSpPr bwMode="auto">
          <a:xfrm>
            <a:off x="250825" y="4005263"/>
            <a:ext cx="1873250" cy="1944687"/>
            <a:chOff x="245759" y="3933343"/>
            <a:chExt cx="2021985" cy="2096559"/>
          </a:xfrm>
        </p:grpSpPr>
        <p:graphicFrame>
          <p:nvGraphicFramePr>
            <p:cNvPr id="74755" name="Object 3"/>
            <p:cNvGraphicFramePr>
              <a:graphicFrameLocks noChangeAspect="1"/>
            </p:cNvGraphicFramePr>
            <p:nvPr/>
          </p:nvGraphicFramePr>
          <p:xfrm>
            <a:off x="245759" y="3933343"/>
            <a:ext cx="1884547" cy="2096559"/>
          </p:xfrm>
          <a:graphic>
            <a:graphicData uri="http://schemas.openxmlformats.org/presentationml/2006/ole">
              <p:oleObj spid="_x0000_s74755" name="Формула" r:id="rId9" imgW="1015920" imgH="1130040" progId="Equation.3">
                <p:embed/>
              </p:oleObj>
            </a:graphicData>
          </a:graphic>
        </p:graphicFrame>
        <p:cxnSp>
          <p:nvCxnSpPr>
            <p:cNvPr id="16" name="Прямая соединительная линия 15"/>
            <p:cNvCxnSpPr/>
            <p:nvPr/>
          </p:nvCxnSpPr>
          <p:spPr>
            <a:xfrm>
              <a:off x="322869" y="5661935"/>
              <a:ext cx="194487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2195775" y="4148989"/>
              <a:ext cx="0" cy="18004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1" name="Object 4"/>
          <p:cNvGraphicFramePr>
            <a:graphicFrameLocks noChangeAspect="1"/>
          </p:cNvGraphicFramePr>
          <p:nvPr/>
        </p:nvGraphicFramePr>
        <p:xfrm>
          <a:off x="2195513" y="4005263"/>
          <a:ext cx="5529262" cy="1871662"/>
        </p:xfrm>
        <a:graphic>
          <a:graphicData uri="http://schemas.openxmlformats.org/presentationml/2006/ole">
            <p:oleObj spid="_x0000_s74756" name="Формула" r:id="rId10" imgW="3073320" imgH="1041120" progId="Equation.3">
              <p:embed/>
            </p:oleObj>
          </a:graphicData>
        </a:graphic>
      </p:graphicFrame>
      <p:sp>
        <p:nvSpPr>
          <p:cNvPr id="22" name="Блок-схема: узел 21"/>
          <p:cNvSpPr/>
          <p:nvPr/>
        </p:nvSpPr>
        <p:spPr>
          <a:xfrm>
            <a:off x="4140200" y="1196975"/>
            <a:ext cx="457200" cy="457200"/>
          </a:xfrm>
          <a:prstGeom prst="flowChartConnector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узел 3"/>
          <p:cNvSpPr/>
          <p:nvPr/>
        </p:nvSpPr>
        <p:spPr>
          <a:xfrm>
            <a:off x="8388350" y="285750"/>
            <a:ext cx="498475" cy="479425"/>
          </a:xfrm>
          <a:prstGeom prst="flowChartConnector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13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76803" name="TextBox 4"/>
          <p:cNvSpPr txBox="1">
            <a:spLocks noChangeArrowheads="1"/>
          </p:cNvSpPr>
          <p:nvPr/>
        </p:nvSpPr>
        <p:spPr bwMode="auto">
          <a:xfrm>
            <a:off x="468313" y="476250"/>
            <a:ext cx="8016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cs typeface="Arial" charset="0"/>
              </a:rPr>
              <a:t>Урок № 68-69 Интерференция света</a:t>
            </a:r>
          </a:p>
        </p:txBody>
      </p:sp>
      <p:sp>
        <p:nvSpPr>
          <p:cNvPr id="76804" name="TextBox 8"/>
          <p:cNvSpPr txBox="1">
            <a:spLocks noChangeArrowheads="1"/>
          </p:cNvSpPr>
          <p:nvPr/>
        </p:nvSpPr>
        <p:spPr bwMode="auto">
          <a:xfrm>
            <a:off x="250825" y="1268413"/>
            <a:ext cx="30432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73038"/>
            <a:r>
              <a:rPr lang="ru-RU" sz="2400" b="1">
                <a:solidFill>
                  <a:srgbClr val="C00000"/>
                </a:solidFill>
                <a:cs typeface="Arial" charset="0"/>
              </a:rPr>
              <a:t>Зеркала Френеля</a:t>
            </a:r>
          </a:p>
        </p:txBody>
      </p:sp>
      <p:sp>
        <p:nvSpPr>
          <p:cNvPr id="76805" name="Прямоугольник 9"/>
          <p:cNvSpPr>
            <a:spLocks noChangeArrowheads="1"/>
          </p:cNvSpPr>
          <p:nvPr/>
        </p:nvSpPr>
        <p:spPr bwMode="auto">
          <a:xfrm>
            <a:off x="2268538" y="1628775"/>
            <a:ext cx="619125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cs typeface="Arial" charset="0"/>
              </a:rPr>
              <a:t>Френель предложил в качестве двух когерентных источников воспользоваться двумя изображениями одного и того же действительного источника света в двух плоских зеркалах </a:t>
            </a:r>
          </a:p>
        </p:txBody>
      </p:sp>
      <p:pic>
        <p:nvPicPr>
          <p:cNvPr id="11" name="Picture 4" descr="http://im4-tub.yandex.net/i?id=58493809&amp;tov=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844675"/>
            <a:ext cx="1512887" cy="1728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76807" name="Группа 15"/>
          <p:cNvGrpSpPr>
            <a:grpSpLocks/>
          </p:cNvGrpSpPr>
          <p:nvPr/>
        </p:nvGrpSpPr>
        <p:grpSpPr bwMode="auto">
          <a:xfrm>
            <a:off x="5435600" y="3068638"/>
            <a:ext cx="3168650" cy="2663825"/>
            <a:chOff x="4932040" y="3429000"/>
            <a:chExt cx="3672408" cy="2889239"/>
          </a:xfrm>
        </p:grpSpPr>
        <p:pic>
          <p:nvPicPr>
            <p:cNvPr id="76813" name="Picture 2" descr="Картинка 18 из 2224"/>
            <p:cNvPicPr>
              <a:picLocks noChangeAspect="1" noChangeArrowheads="1"/>
            </p:cNvPicPr>
            <p:nvPr/>
          </p:nvPicPr>
          <p:blipFill>
            <a:blip r:embed="rId5"/>
            <a:srcRect l="76604" t="1459" r="1077" b="13934"/>
            <a:stretch>
              <a:fillRect/>
            </a:stretch>
          </p:blipFill>
          <p:spPr bwMode="auto">
            <a:xfrm>
              <a:off x="8051112" y="3573016"/>
              <a:ext cx="553336" cy="2215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6814" name="Picture 2" descr="Картинка 3 из 194"/>
            <p:cNvPicPr>
              <a:picLocks noChangeAspect="1" noChangeArrowheads="1"/>
            </p:cNvPicPr>
            <p:nvPr/>
          </p:nvPicPr>
          <p:blipFill>
            <a:blip r:embed="rId6"/>
            <a:srcRect b="5775"/>
            <a:stretch>
              <a:fillRect/>
            </a:stretch>
          </p:blipFill>
          <p:spPr bwMode="auto">
            <a:xfrm>
              <a:off x="4932040" y="3429000"/>
              <a:ext cx="3555161" cy="2889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486" name="Picture 6" descr="Картинка 23 из 19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9388" y="3716338"/>
            <a:ext cx="2447925" cy="1916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6809" name="Picture 2" descr="Картинка 10 из 2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016" t="3908" r="6073" b="51018"/>
          <a:stretch>
            <a:fillRect/>
          </a:stretch>
        </p:blipFill>
        <p:spPr bwMode="auto">
          <a:xfrm>
            <a:off x="3492500" y="3573463"/>
            <a:ext cx="1366838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10" name="TextBox 14"/>
          <p:cNvSpPr txBox="1">
            <a:spLocks noChangeArrowheads="1"/>
          </p:cNvSpPr>
          <p:nvPr/>
        </p:nvSpPr>
        <p:spPr bwMode="auto">
          <a:xfrm>
            <a:off x="1476375" y="5732463"/>
            <a:ext cx="74168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3038">
              <a:tabLst>
                <a:tab pos="173038" algn="l"/>
                <a:tab pos="268288" algn="l"/>
              </a:tabLst>
            </a:pPr>
            <a:r>
              <a:rPr lang="ru-RU" sz="2400" i="1">
                <a:cs typeface="Arial" charset="0"/>
              </a:rPr>
              <a:t>Почему в центре интерференционной картины всегда светлая полоса?</a:t>
            </a:r>
          </a:p>
        </p:txBody>
      </p:sp>
      <p:pic>
        <p:nvPicPr>
          <p:cNvPr id="76811" name="Picture 2" descr="C:\Documents and Settings\User\Desktop\Анимации-4\dis16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0825" y="5805488"/>
            <a:ext cx="649288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12" name="Picture 2" descr="C:\Documents and Settings\User\Desktop\Анимации-4\11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00113" y="6303963"/>
            <a:ext cx="2159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узел 3"/>
          <p:cNvSpPr/>
          <p:nvPr/>
        </p:nvSpPr>
        <p:spPr>
          <a:xfrm>
            <a:off x="8316913" y="285750"/>
            <a:ext cx="569912" cy="550863"/>
          </a:xfrm>
          <a:prstGeom prst="flowChartConnector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14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9466" name="TextBox 4"/>
          <p:cNvSpPr txBox="1">
            <a:spLocks noChangeArrowheads="1"/>
          </p:cNvSpPr>
          <p:nvPr/>
        </p:nvSpPr>
        <p:spPr bwMode="auto">
          <a:xfrm>
            <a:off x="468313" y="476250"/>
            <a:ext cx="8016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cs typeface="Arial" charset="0"/>
              </a:rPr>
              <a:t>Урок № 68-69 Интерференция света</a:t>
            </a:r>
          </a:p>
        </p:txBody>
      </p:sp>
      <p:pic>
        <p:nvPicPr>
          <p:cNvPr id="19467" name="Picture 2" descr="Картинка 20 из 148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323850" y="2205038"/>
            <a:ext cx="3024188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8" name="TextBox 6"/>
          <p:cNvSpPr txBox="1">
            <a:spLocks noChangeArrowheads="1"/>
          </p:cNvSpPr>
          <p:nvPr/>
        </p:nvSpPr>
        <p:spPr bwMode="auto">
          <a:xfrm>
            <a:off x="179388" y="1268413"/>
            <a:ext cx="86233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solidFill>
                  <a:srgbClr val="C00000"/>
                </a:solidFill>
                <a:cs typeface="Arial" charset="0"/>
              </a:rPr>
              <a:t>Расчет интерференционной картины в опыте Френеля</a:t>
            </a:r>
          </a:p>
        </p:txBody>
      </p:sp>
      <p:grpSp>
        <p:nvGrpSpPr>
          <p:cNvPr id="19469" name="Группа 32"/>
          <p:cNvGrpSpPr>
            <a:grpSpLocks/>
          </p:cNvGrpSpPr>
          <p:nvPr/>
        </p:nvGrpSpPr>
        <p:grpSpPr bwMode="auto">
          <a:xfrm>
            <a:off x="5435600" y="1989138"/>
            <a:ext cx="3457575" cy="4535487"/>
            <a:chOff x="5364088" y="1916832"/>
            <a:chExt cx="3456384" cy="4536506"/>
          </a:xfrm>
        </p:grpSpPr>
        <p:grpSp>
          <p:nvGrpSpPr>
            <p:cNvPr id="19470" name="Группа 7"/>
            <p:cNvGrpSpPr>
              <a:grpSpLocks/>
            </p:cNvGrpSpPr>
            <p:nvPr/>
          </p:nvGrpSpPr>
          <p:grpSpPr bwMode="auto">
            <a:xfrm>
              <a:off x="5364088" y="1916832"/>
              <a:ext cx="3456384" cy="4536506"/>
              <a:chOff x="251520" y="1772816"/>
              <a:chExt cx="3456384" cy="4536506"/>
            </a:xfrm>
          </p:grpSpPr>
          <p:pic>
            <p:nvPicPr>
              <p:cNvPr id="9" name="Picture 2" descr="Картинка 18 из 2224"/>
              <p:cNvPicPr>
                <a:picLocks noChangeAspect="1" noChangeArrowheads="1"/>
              </p:cNvPicPr>
              <p:nvPr/>
            </p:nvPicPr>
            <p:blipFill>
              <a:blip r:embed="rId5"/>
              <a:srcRect l="76603" t="1459" r="1078" b="13934"/>
              <a:stretch>
                <a:fillRect/>
              </a:stretch>
            </p:blipFill>
            <p:spPr bwMode="auto">
              <a:xfrm rot="5400000">
                <a:off x="1711364" y="4417293"/>
                <a:ext cx="536696" cy="2447082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</p:pic>
          <p:grpSp>
            <p:nvGrpSpPr>
              <p:cNvPr id="19472" name="Группа 46"/>
              <p:cNvGrpSpPr>
                <a:grpSpLocks/>
              </p:cNvGrpSpPr>
              <p:nvPr/>
            </p:nvGrpSpPr>
            <p:grpSpPr bwMode="auto">
              <a:xfrm>
                <a:off x="251520" y="1772816"/>
                <a:ext cx="3456384" cy="4536506"/>
                <a:chOff x="395536" y="1628800"/>
                <a:chExt cx="3456384" cy="4536506"/>
              </a:xfrm>
            </p:grpSpPr>
            <p:sp>
              <p:nvSpPr>
                <p:cNvPr id="11" name="5-конечная звезда 10"/>
                <p:cNvSpPr/>
                <p:nvPr/>
              </p:nvSpPr>
              <p:spPr>
                <a:xfrm>
                  <a:off x="2412554" y="1916202"/>
                  <a:ext cx="265021" cy="144495"/>
                </a:xfrm>
                <a:prstGeom prst="star5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12" name="5-конечная звезда 11"/>
                <p:cNvSpPr/>
                <p:nvPr/>
              </p:nvSpPr>
              <p:spPr>
                <a:xfrm>
                  <a:off x="1547664" y="1916202"/>
                  <a:ext cx="266608" cy="144495"/>
                </a:xfrm>
                <a:prstGeom prst="star5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grpSp>
              <p:nvGrpSpPr>
                <p:cNvPr id="19475" name="Группа 45"/>
                <p:cNvGrpSpPr>
                  <a:grpSpLocks/>
                </p:cNvGrpSpPr>
                <p:nvPr/>
              </p:nvGrpSpPr>
              <p:grpSpPr bwMode="auto">
                <a:xfrm>
                  <a:off x="395536" y="1628800"/>
                  <a:ext cx="3456384" cy="4536506"/>
                  <a:chOff x="395536" y="1628800"/>
                  <a:chExt cx="3456384" cy="4536506"/>
                </a:xfrm>
              </p:grpSpPr>
              <p:grpSp>
                <p:nvGrpSpPr>
                  <p:cNvPr id="19476" name="Группа 5"/>
                  <p:cNvGrpSpPr>
                    <a:grpSpLocks/>
                  </p:cNvGrpSpPr>
                  <p:nvPr/>
                </p:nvGrpSpPr>
                <p:grpSpPr bwMode="auto">
                  <a:xfrm>
                    <a:off x="395536" y="1628800"/>
                    <a:ext cx="3456384" cy="4536506"/>
                    <a:chOff x="214282" y="1611094"/>
                    <a:chExt cx="2286016" cy="3494017"/>
                  </a:xfrm>
                </p:grpSpPr>
                <p:cxnSp>
                  <p:nvCxnSpPr>
                    <p:cNvPr id="19" name="Прямая соединительная линия 6"/>
                    <p:cNvCxnSpPr/>
                    <p:nvPr/>
                  </p:nvCxnSpPr>
                  <p:spPr>
                    <a:xfrm>
                      <a:off x="214282" y="4644053"/>
                      <a:ext cx="2286016" cy="1223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" name="Прямая соединительная линия 7"/>
                    <p:cNvCxnSpPr/>
                    <p:nvPr/>
                  </p:nvCxnSpPr>
                  <p:spPr>
                    <a:xfrm rot="5400000">
                      <a:off x="-260444" y="3306560"/>
                      <a:ext cx="2669738" cy="524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  <a:prstDash val="lg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" name="Прямая соединительная линия 20"/>
                    <p:cNvCxnSpPr/>
                    <p:nvPr/>
                  </p:nvCxnSpPr>
                  <p:spPr>
                    <a:xfrm flipH="1">
                      <a:off x="1642780" y="1998774"/>
                      <a:ext cx="8397" cy="2639163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  <a:prstDash val="lg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" name="Прямая соединительная линия 21"/>
                    <p:cNvCxnSpPr/>
                    <p:nvPr/>
                  </p:nvCxnSpPr>
                  <p:spPr>
                    <a:xfrm>
                      <a:off x="1071801" y="1888707"/>
                      <a:ext cx="1071635" cy="2755346"/>
                    </a:xfrm>
                    <a:prstGeom prst="line">
                      <a:avLst/>
                    </a:prstGeom>
                    <a:ln w="38100">
                      <a:solidFill>
                        <a:srgbClr val="C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" name="Прямая соединительная линия 22"/>
                    <p:cNvCxnSpPr/>
                    <p:nvPr/>
                  </p:nvCxnSpPr>
                  <p:spPr>
                    <a:xfrm>
                      <a:off x="1642780" y="1888707"/>
                      <a:ext cx="500656" cy="2755346"/>
                    </a:xfrm>
                    <a:prstGeom prst="line">
                      <a:avLst/>
                    </a:prstGeom>
                    <a:ln w="38100">
                      <a:solidFill>
                        <a:srgbClr val="C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9484" name="TextBox 2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000232" y="4643446"/>
                      <a:ext cx="370614" cy="46166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ru-RU" sz="2400">
                          <a:latin typeface="Franklin Gothic Medium" pitchFamily="34" charset="0"/>
                        </a:rPr>
                        <a:t>А</a:t>
                      </a:r>
                    </a:p>
                  </p:txBody>
                </p:sp>
                <p:sp>
                  <p:nvSpPr>
                    <p:cNvPr id="19485" name="TextBox 2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214414" y="4495043"/>
                      <a:ext cx="373820" cy="52322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ru-RU" sz="2800">
                          <a:latin typeface="Franklin Gothic Medium" pitchFamily="34" charset="0"/>
                        </a:rPr>
                        <a:t>о</a:t>
                      </a:r>
                    </a:p>
                  </p:txBody>
                </p:sp>
                <p:cxnSp>
                  <p:nvCxnSpPr>
                    <p:cNvPr id="26" name="Прямая со стрелкой 25"/>
                    <p:cNvCxnSpPr/>
                    <p:nvPr/>
                  </p:nvCxnSpPr>
                  <p:spPr>
                    <a:xfrm flipV="1">
                      <a:off x="1357290" y="4716207"/>
                      <a:ext cx="786146" cy="1223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headEnd type="arrow"/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9487" name="TextBox 2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571604" y="4643446"/>
                      <a:ext cx="320922" cy="46166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ru-RU" sz="2400">
                          <a:latin typeface="Franklin Gothic Medium" pitchFamily="34" charset="0"/>
                        </a:rPr>
                        <a:t>х</a:t>
                      </a:r>
                    </a:p>
                  </p:txBody>
                </p:sp>
                <p:sp>
                  <p:nvSpPr>
                    <p:cNvPr id="19488" name="TextBox 2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81037" y="1611095"/>
                      <a:ext cx="369012" cy="3693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>
                          <a:latin typeface="Calibri" pitchFamily="34" charset="0"/>
                        </a:rPr>
                        <a:t>S</a:t>
                      </a:r>
                      <a:r>
                        <a:rPr lang="en-US" baseline="-25000">
                          <a:latin typeface="Calibri" pitchFamily="34" charset="0"/>
                        </a:rPr>
                        <a:t>2</a:t>
                      </a:r>
                      <a:endParaRPr lang="ru-RU" baseline="-2500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9489" name="TextBox 2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595417" y="1611094"/>
                      <a:ext cx="369012" cy="3693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>
                          <a:latin typeface="Calibri" pitchFamily="34" charset="0"/>
                        </a:rPr>
                        <a:t>S</a:t>
                      </a:r>
                      <a:r>
                        <a:rPr lang="en-US" baseline="-25000">
                          <a:latin typeface="Calibri" pitchFamily="34" charset="0"/>
                        </a:rPr>
                        <a:t>1</a:t>
                      </a:r>
                      <a:endParaRPr lang="ru-RU" baseline="-25000">
                        <a:latin typeface="Calibri" pitchFamily="34" charset="0"/>
                      </a:endParaRPr>
                    </a:p>
                  </p:txBody>
                </p:sp>
                <p:cxnSp>
                  <p:nvCxnSpPr>
                    <p:cNvPr id="30" name="Прямая соединительная линия 29"/>
                    <p:cNvCxnSpPr/>
                    <p:nvPr/>
                  </p:nvCxnSpPr>
                  <p:spPr>
                    <a:xfrm flipH="1">
                      <a:off x="1167313" y="1888707"/>
                      <a:ext cx="469169" cy="22991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  <a:prstDash val="lg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5" name="Прямая соединительная линия 14"/>
                  <p:cNvCxnSpPr/>
                  <p:nvPr/>
                </p:nvCxnSpPr>
                <p:spPr>
                  <a:xfrm>
                    <a:off x="2123728" y="1989243"/>
                    <a:ext cx="0" cy="3609199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prstDash val="lg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Прямая со стрелкой 15"/>
                  <p:cNvCxnSpPr/>
                  <p:nvPr/>
                </p:nvCxnSpPr>
                <p:spPr>
                  <a:xfrm>
                    <a:off x="1692077" y="1916202"/>
                    <a:ext cx="888694" cy="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headEnd type="arrow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aphicFrame>
                <p:nvGraphicFramePr>
                  <p:cNvPr id="19457" name="Object 1"/>
                  <p:cNvGraphicFramePr>
                    <a:graphicFrameLocks noChangeAspect="1"/>
                  </p:cNvGraphicFramePr>
                  <p:nvPr/>
                </p:nvGraphicFramePr>
                <p:xfrm>
                  <a:off x="1403648" y="2204864"/>
                  <a:ext cx="299463" cy="232916"/>
                </p:xfrm>
                <a:graphic>
                  <a:graphicData uri="http://schemas.openxmlformats.org/presentationml/2006/ole">
                    <p:oleObj spid="_x0000_s19457" name="Формула" r:id="rId6" imgW="228600" imgH="177480" progId="Equation.3">
                      <p:embed/>
                    </p:oleObj>
                  </a:graphicData>
                </a:graphic>
              </p:graphicFrame>
              <p:graphicFrame>
                <p:nvGraphicFramePr>
                  <p:cNvPr id="19458" name="Object 2"/>
                  <p:cNvGraphicFramePr>
                    <a:graphicFrameLocks noChangeAspect="1"/>
                  </p:cNvGraphicFramePr>
                  <p:nvPr/>
                </p:nvGraphicFramePr>
                <p:xfrm>
                  <a:off x="1979712" y="1628800"/>
                  <a:ext cx="213866" cy="272193"/>
                </p:xfrm>
                <a:graphic>
                  <a:graphicData uri="http://schemas.openxmlformats.org/presentationml/2006/ole">
                    <p:oleObj spid="_x0000_s19458" name="Формула" r:id="rId7" imgW="139680" imgH="177480" progId="Equation.3">
                      <p:embed/>
                    </p:oleObj>
                  </a:graphicData>
                </a:graphic>
              </p:graphicFrame>
            </p:grpSp>
          </p:grpSp>
        </p:grpSp>
        <p:graphicFrame>
          <p:nvGraphicFramePr>
            <p:cNvPr id="19459" name="Object 3"/>
            <p:cNvGraphicFramePr>
              <a:graphicFrameLocks noChangeAspect="1"/>
            </p:cNvGraphicFramePr>
            <p:nvPr/>
          </p:nvGraphicFramePr>
          <p:xfrm>
            <a:off x="6516216" y="4941168"/>
            <a:ext cx="1152128" cy="376932"/>
          </p:xfrm>
          <a:graphic>
            <a:graphicData uri="http://schemas.openxmlformats.org/presentationml/2006/ole">
              <p:oleObj spid="_x0000_s19459" name="Формула" r:id="rId8" imgW="533160" imgH="177480" progId="Equation.3">
                <p:embed/>
              </p:oleObj>
            </a:graphicData>
          </a:graphic>
        </p:graphicFrame>
        <p:graphicFrame>
          <p:nvGraphicFramePr>
            <p:cNvPr id="19460" name="Object 4"/>
            <p:cNvGraphicFramePr>
              <a:graphicFrameLocks noChangeAspect="1"/>
            </p:cNvGraphicFramePr>
            <p:nvPr/>
          </p:nvGraphicFramePr>
          <p:xfrm>
            <a:off x="7092280" y="3861048"/>
            <a:ext cx="244475" cy="379413"/>
          </p:xfrm>
          <a:graphic>
            <a:graphicData uri="http://schemas.openxmlformats.org/presentationml/2006/ole">
              <p:oleObj spid="_x0000_s19460" name="Формула" r:id="rId9" imgW="139680" imgH="215640" progId="Equation.3">
                <p:embed/>
              </p:oleObj>
            </a:graphicData>
          </a:graphic>
        </p:graphicFrame>
        <p:graphicFrame>
          <p:nvGraphicFramePr>
            <p:cNvPr id="19461" name="Object 5"/>
            <p:cNvGraphicFramePr>
              <a:graphicFrameLocks noChangeAspect="1"/>
            </p:cNvGraphicFramePr>
            <p:nvPr/>
          </p:nvGraphicFramePr>
          <p:xfrm>
            <a:off x="7956376" y="3573016"/>
            <a:ext cx="201612" cy="379413"/>
          </p:xfrm>
          <a:graphic>
            <a:graphicData uri="http://schemas.openxmlformats.org/presentationml/2006/ole">
              <p:oleObj spid="_x0000_s19461" name="Формула" r:id="rId10" imgW="114120" imgH="215640" progId="Equation.3">
                <p:embed/>
              </p:oleObj>
            </a:graphicData>
          </a:graphic>
        </p:graphicFrame>
      </p:grpSp>
      <p:graphicFrame>
        <p:nvGraphicFramePr>
          <p:cNvPr id="19462" name="Object 6"/>
          <p:cNvGraphicFramePr>
            <a:graphicFrameLocks noChangeAspect="1"/>
          </p:cNvGraphicFramePr>
          <p:nvPr/>
        </p:nvGraphicFramePr>
        <p:xfrm>
          <a:off x="3276600" y="2282825"/>
          <a:ext cx="2808288" cy="1795463"/>
        </p:xfrm>
        <a:graphic>
          <a:graphicData uri="http://schemas.openxmlformats.org/presentationml/2006/ole">
            <p:oleObj spid="_x0000_s19462" name="Формула" r:id="rId11" imgW="1511280" imgH="965160" progId="Equation.3">
              <p:embed/>
            </p:oleObj>
          </a:graphicData>
        </a:graphic>
      </p:graphicFrame>
      <p:graphicFrame>
        <p:nvGraphicFramePr>
          <p:cNvPr id="19463" name="Object 7"/>
          <p:cNvGraphicFramePr>
            <a:graphicFrameLocks noChangeAspect="1"/>
          </p:cNvGraphicFramePr>
          <p:nvPr/>
        </p:nvGraphicFramePr>
        <p:xfrm>
          <a:off x="3276600" y="4508500"/>
          <a:ext cx="2560638" cy="835025"/>
        </p:xfrm>
        <a:graphic>
          <a:graphicData uri="http://schemas.openxmlformats.org/presentationml/2006/ole">
            <p:oleObj spid="_x0000_s19463" name="Формула" r:id="rId12" imgW="120636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узел 3"/>
          <p:cNvSpPr/>
          <p:nvPr/>
        </p:nvSpPr>
        <p:spPr>
          <a:xfrm>
            <a:off x="8388350" y="333375"/>
            <a:ext cx="498475" cy="431800"/>
          </a:xfrm>
          <a:prstGeom prst="flowChartConnector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15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8443" name="TextBox 4"/>
          <p:cNvSpPr txBox="1">
            <a:spLocks noChangeArrowheads="1"/>
          </p:cNvSpPr>
          <p:nvPr/>
        </p:nvSpPr>
        <p:spPr bwMode="auto">
          <a:xfrm>
            <a:off x="468313" y="476250"/>
            <a:ext cx="8016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cs typeface="Arial" charset="0"/>
              </a:rPr>
              <a:t>Урок № 68-69 Интерференция света</a:t>
            </a:r>
          </a:p>
        </p:txBody>
      </p:sp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2843213" y="1916113"/>
          <a:ext cx="1808162" cy="1241425"/>
        </p:xfrm>
        <a:graphic>
          <a:graphicData uri="http://schemas.openxmlformats.org/presentationml/2006/ole">
            <p:oleObj spid="_x0000_s18435" name="Формула" r:id="rId4" imgW="850680" imgH="583920" progId="Equation.3">
              <p:embed/>
            </p:oleObj>
          </a:graphicData>
        </a:graphic>
      </p:graphicFrame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2555875" y="3500438"/>
          <a:ext cx="4049713" cy="1217612"/>
        </p:xfrm>
        <a:graphic>
          <a:graphicData uri="http://schemas.openxmlformats.org/presentationml/2006/ole">
            <p:oleObj spid="_x0000_s18436" name="Формула" r:id="rId5" imgW="2197080" imgH="660240" progId="Equation.3">
              <p:embed/>
            </p:oleObj>
          </a:graphicData>
        </a:graphic>
      </p:graphicFrame>
      <p:pic>
        <p:nvPicPr>
          <p:cNvPr id="1844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04025" y="1773238"/>
            <a:ext cx="1995488" cy="1595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445" name="Прямоугольник 15"/>
          <p:cNvSpPr>
            <a:spLocks noChangeArrowheads="1"/>
          </p:cNvSpPr>
          <p:nvPr/>
        </p:nvSpPr>
        <p:spPr bwMode="auto">
          <a:xfrm>
            <a:off x="1835150" y="5373688"/>
            <a:ext cx="73088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>
                <a:cs typeface="Arial" charset="0"/>
              </a:rPr>
              <a:t>Что представляет собой интерференционная картина, полученная от  зеркал Френеля, если источник света  излучает белый свет? </a:t>
            </a:r>
          </a:p>
        </p:txBody>
      </p:sp>
      <p:sp>
        <p:nvSpPr>
          <p:cNvPr id="18446" name="TextBox 13"/>
          <p:cNvSpPr txBox="1">
            <a:spLocks noChangeArrowheads="1"/>
          </p:cNvSpPr>
          <p:nvPr/>
        </p:nvSpPr>
        <p:spPr bwMode="auto">
          <a:xfrm>
            <a:off x="1476375" y="1196975"/>
            <a:ext cx="66865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solidFill>
                  <a:srgbClr val="C00000"/>
                </a:solidFill>
                <a:cs typeface="Arial" charset="0"/>
              </a:rPr>
              <a:t>Расстояние между мнимыми источниками</a:t>
            </a:r>
          </a:p>
        </p:txBody>
      </p:sp>
      <p:grpSp>
        <p:nvGrpSpPr>
          <p:cNvPr id="18447" name="Группа 17"/>
          <p:cNvGrpSpPr>
            <a:grpSpLocks/>
          </p:cNvGrpSpPr>
          <p:nvPr/>
        </p:nvGrpSpPr>
        <p:grpSpPr bwMode="auto">
          <a:xfrm>
            <a:off x="323850" y="1196975"/>
            <a:ext cx="1655763" cy="4464050"/>
            <a:chOff x="323528" y="1772816"/>
            <a:chExt cx="2160240" cy="4927370"/>
          </a:xfrm>
        </p:grpSpPr>
        <p:grpSp>
          <p:nvGrpSpPr>
            <p:cNvPr id="18450" name="Группа 12"/>
            <p:cNvGrpSpPr>
              <a:grpSpLocks/>
            </p:cNvGrpSpPr>
            <p:nvPr/>
          </p:nvGrpSpPr>
          <p:grpSpPr bwMode="auto">
            <a:xfrm>
              <a:off x="323528" y="1772816"/>
              <a:ext cx="2160240" cy="4927370"/>
              <a:chOff x="395536" y="1241330"/>
              <a:chExt cx="2232248" cy="5314840"/>
            </a:xfrm>
          </p:grpSpPr>
          <p:pic>
            <p:nvPicPr>
              <p:cNvPr id="18451" name="Picture 3" descr="C:\Program Files\Образовательные комплексы\Физика, 7-11 кл. Библиотека наглядных пособий\edu_phys\data\res\res2CDA337F-68EC-420E-B77A-DF675379CE21"/>
              <p:cNvPicPr>
                <a:picLocks noChangeAspect="1" noChangeArrowheads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t="22501" b="25000"/>
              <a:stretch>
                <a:fillRect/>
              </a:stretch>
            </p:blipFill>
            <p:spPr bwMode="auto">
              <a:xfrm rot="5400000">
                <a:off x="-1145760" y="2782626"/>
                <a:ext cx="5314840" cy="22322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18437" name="Object 5"/>
              <p:cNvGraphicFramePr>
                <a:graphicFrameLocks noChangeAspect="1"/>
              </p:cNvGraphicFramePr>
              <p:nvPr/>
            </p:nvGraphicFramePr>
            <p:xfrm>
              <a:off x="611560" y="2060848"/>
              <a:ext cx="216024" cy="297594"/>
            </p:xfrm>
            <a:graphic>
              <a:graphicData uri="http://schemas.openxmlformats.org/presentationml/2006/ole">
                <p:oleObj spid="_x0000_s18437" name="Формула" r:id="rId8" imgW="126720" imgH="139680" progId="Equation.3">
                  <p:embed/>
                </p:oleObj>
              </a:graphicData>
            </a:graphic>
          </p:graphicFrame>
          <p:graphicFrame>
            <p:nvGraphicFramePr>
              <p:cNvPr id="18438" name="Object 6"/>
              <p:cNvGraphicFramePr>
                <a:graphicFrameLocks noChangeAspect="1"/>
              </p:cNvGraphicFramePr>
              <p:nvPr/>
            </p:nvGraphicFramePr>
            <p:xfrm>
              <a:off x="683568" y="4077072"/>
              <a:ext cx="279524" cy="391334"/>
            </p:xfrm>
            <a:graphic>
              <a:graphicData uri="http://schemas.openxmlformats.org/presentationml/2006/ole">
                <p:oleObj spid="_x0000_s18438" name="Формула" r:id="rId9" imgW="126720" imgH="177480" progId="Equation.3">
                  <p:embed/>
                </p:oleObj>
              </a:graphicData>
            </a:graphic>
          </p:graphicFrame>
          <p:cxnSp>
            <p:nvCxnSpPr>
              <p:cNvPr id="12" name="Прямая со стрелкой 11"/>
              <p:cNvCxnSpPr/>
              <p:nvPr/>
            </p:nvCxnSpPr>
            <p:spPr>
              <a:xfrm>
                <a:off x="611699" y="1700614"/>
                <a:ext cx="0" cy="93557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 стрелкой 14"/>
              <p:cNvCxnSpPr/>
              <p:nvPr/>
            </p:nvCxnSpPr>
            <p:spPr>
              <a:xfrm>
                <a:off x="611699" y="2708014"/>
                <a:ext cx="0" cy="338509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18439" name="Object 7"/>
            <p:cNvGraphicFramePr>
              <a:graphicFrameLocks noChangeAspect="1"/>
            </p:cNvGraphicFramePr>
            <p:nvPr/>
          </p:nvGraphicFramePr>
          <p:xfrm>
            <a:off x="971600" y="3501008"/>
            <a:ext cx="209055" cy="275898"/>
          </p:xfrm>
          <a:graphic>
            <a:graphicData uri="http://schemas.openxmlformats.org/presentationml/2006/ole">
              <p:oleObj spid="_x0000_s18439" name="Формула" r:id="rId10" imgW="126720" imgH="139680" progId="Equation.3">
                <p:embed/>
              </p:oleObj>
            </a:graphicData>
          </a:graphic>
        </p:graphicFrame>
        <p:graphicFrame>
          <p:nvGraphicFramePr>
            <p:cNvPr id="18440" name="Object 8"/>
            <p:cNvGraphicFramePr>
              <a:graphicFrameLocks noChangeAspect="1"/>
            </p:cNvGraphicFramePr>
            <p:nvPr/>
          </p:nvGraphicFramePr>
          <p:xfrm>
            <a:off x="1403648" y="3501008"/>
            <a:ext cx="209550" cy="276225"/>
          </p:xfrm>
          <a:graphic>
            <a:graphicData uri="http://schemas.openxmlformats.org/presentationml/2006/ole">
              <p:oleObj spid="_x0000_s18440" name="Формула" r:id="rId11" imgW="126720" imgH="139680" progId="Equation.3">
                <p:embed/>
              </p:oleObj>
            </a:graphicData>
          </a:graphic>
        </p:graphicFrame>
      </p:grpSp>
      <p:pic>
        <p:nvPicPr>
          <p:cNvPr id="18448" name="Picture 2" descr="C:\Documents and Settings\User\Desktop\Анимации-4\dis16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50825" y="5661025"/>
            <a:ext cx="649288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9" name="Picture 2" descr="C:\Documents and Settings\User\Desktop\Анимации-4\11.gif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971550" y="6237288"/>
            <a:ext cx="2667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узел 3"/>
          <p:cNvSpPr/>
          <p:nvPr/>
        </p:nvSpPr>
        <p:spPr>
          <a:xfrm>
            <a:off x="8388350" y="285750"/>
            <a:ext cx="498475" cy="479425"/>
          </a:xfrm>
          <a:prstGeom prst="flowChartConnector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16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48136" name="TextBox 4"/>
          <p:cNvSpPr txBox="1">
            <a:spLocks noChangeArrowheads="1"/>
          </p:cNvSpPr>
          <p:nvPr/>
        </p:nvSpPr>
        <p:spPr bwMode="auto">
          <a:xfrm>
            <a:off x="468313" y="476250"/>
            <a:ext cx="8016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cs typeface="Arial" charset="0"/>
              </a:rPr>
              <a:t>Урок № 68-69 Интерференция света</a:t>
            </a:r>
          </a:p>
        </p:txBody>
      </p:sp>
      <p:sp>
        <p:nvSpPr>
          <p:cNvPr id="48137" name="TextBox 7"/>
          <p:cNvSpPr txBox="1">
            <a:spLocks noChangeArrowheads="1"/>
          </p:cNvSpPr>
          <p:nvPr/>
        </p:nvSpPr>
        <p:spPr bwMode="auto">
          <a:xfrm>
            <a:off x="179388" y="1196975"/>
            <a:ext cx="39798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73038"/>
            <a:r>
              <a:rPr lang="ru-RU" sz="2400" b="1">
                <a:solidFill>
                  <a:srgbClr val="C00000"/>
                </a:solidFill>
                <a:cs typeface="Arial" charset="0"/>
              </a:rPr>
              <a:t>Ключевая ситуация №1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388" y="2060575"/>
            <a:ext cx="8785225" cy="13684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8139" name="TextBox 10"/>
          <p:cNvSpPr txBox="1">
            <a:spLocks noChangeArrowheads="1"/>
          </p:cNvSpPr>
          <p:nvPr/>
        </p:nvSpPr>
        <p:spPr bwMode="auto">
          <a:xfrm>
            <a:off x="5292725" y="1052513"/>
            <a:ext cx="36718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cs typeface="Arial" charset="0"/>
              </a:rPr>
              <a:t>…При изучении наук задачи</a:t>
            </a:r>
            <a:br>
              <a:rPr lang="ru-RU" sz="2000" i="1">
                <a:cs typeface="Arial" charset="0"/>
              </a:rPr>
            </a:br>
            <a:r>
              <a:rPr lang="ru-RU" sz="2000" i="1">
                <a:cs typeface="Arial" charset="0"/>
              </a:rPr>
              <a:t>полезнее правил…</a:t>
            </a:r>
            <a:br>
              <a:rPr lang="ru-RU" sz="2000" i="1">
                <a:cs typeface="Arial" charset="0"/>
              </a:rPr>
            </a:br>
            <a:r>
              <a:rPr lang="ru-RU" sz="2000" i="1">
                <a:cs typeface="Arial" charset="0"/>
              </a:rPr>
              <a:t>                                  Ньютон</a:t>
            </a:r>
          </a:p>
        </p:txBody>
      </p:sp>
      <p:graphicFrame>
        <p:nvGraphicFramePr>
          <p:cNvPr id="48131" name="Object 3"/>
          <p:cNvGraphicFramePr>
            <a:graphicFrameLocks noChangeAspect="1"/>
          </p:cNvGraphicFramePr>
          <p:nvPr/>
        </p:nvGraphicFramePr>
        <p:xfrm>
          <a:off x="3276600" y="5516563"/>
          <a:ext cx="2825750" cy="849312"/>
        </p:xfrm>
        <a:graphic>
          <a:graphicData uri="http://schemas.openxmlformats.org/presentationml/2006/ole">
            <p:oleObj spid="_x0000_s48131" name="Формула" r:id="rId4" imgW="2197080" imgH="660240" progId="Equation.3">
              <p:embed/>
            </p:oleObj>
          </a:graphicData>
        </a:graphic>
      </p:graphicFrame>
      <p:sp>
        <p:nvSpPr>
          <p:cNvPr id="48140" name="Прямоугольник 11"/>
          <p:cNvSpPr>
            <a:spLocks noChangeArrowheads="1"/>
          </p:cNvSpPr>
          <p:nvPr/>
        </p:nvSpPr>
        <p:spPr bwMode="auto">
          <a:xfrm>
            <a:off x="323850" y="2060575"/>
            <a:ext cx="835183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73038" algn="just"/>
            <a:r>
              <a:rPr lang="ru-RU" sz="2000">
                <a:cs typeface="Arial" charset="0"/>
              </a:rPr>
              <a:t>В опыте с зеркалами Френеля расстояние между мнимыми изображениями источника света равно 0,5 мм, расстояние от них до экрана равно 5 м. В жёлтом свете ширина интерференционных полос равна 6 мм. Определите длину волны жёлтого света</a:t>
            </a:r>
          </a:p>
        </p:txBody>
      </p:sp>
      <p:pic>
        <p:nvPicPr>
          <p:cNvPr id="48141" name="Picture 4" descr="Картинка 3 из 194"/>
          <p:cNvPicPr>
            <a:picLocks noChangeAspect="1" noChangeArrowheads="1"/>
          </p:cNvPicPr>
          <p:nvPr/>
        </p:nvPicPr>
        <p:blipFill>
          <a:blip r:embed="rId5"/>
          <a:srcRect b="6229"/>
          <a:stretch>
            <a:fillRect/>
          </a:stretch>
        </p:blipFill>
        <p:spPr bwMode="auto">
          <a:xfrm>
            <a:off x="6338888" y="4437063"/>
            <a:ext cx="258127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8142" name="Группа 23"/>
          <p:cNvGrpSpPr>
            <a:grpSpLocks/>
          </p:cNvGrpSpPr>
          <p:nvPr/>
        </p:nvGrpSpPr>
        <p:grpSpPr bwMode="auto">
          <a:xfrm>
            <a:off x="250825" y="3789363"/>
            <a:ext cx="1873250" cy="1943100"/>
            <a:chOff x="251520" y="3789040"/>
            <a:chExt cx="1872208" cy="1944216"/>
          </a:xfrm>
        </p:grpSpPr>
        <p:graphicFrame>
          <p:nvGraphicFramePr>
            <p:cNvPr id="48132" name="Object 4"/>
            <p:cNvGraphicFramePr>
              <a:graphicFrameLocks noChangeAspect="1"/>
            </p:cNvGraphicFramePr>
            <p:nvPr/>
          </p:nvGraphicFramePr>
          <p:xfrm>
            <a:off x="323528" y="3789040"/>
            <a:ext cx="1441778" cy="1944216"/>
          </p:xfrm>
          <a:graphic>
            <a:graphicData uri="http://schemas.openxmlformats.org/presentationml/2006/ole">
              <p:oleObj spid="_x0000_s48132" name="Формула" r:id="rId6" imgW="838080" imgH="1130040" progId="Equation.3">
                <p:embed/>
              </p:oleObj>
            </a:graphicData>
          </a:graphic>
        </p:graphicFrame>
        <p:cxnSp>
          <p:nvCxnSpPr>
            <p:cNvPr id="15" name="Прямая соединительная линия 14"/>
            <p:cNvCxnSpPr/>
            <p:nvPr/>
          </p:nvCxnSpPr>
          <p:spPr>
            <a:xfrm>
              <a:off x="251520" y="5372686"/>
              <a:ext cx="187220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1907948" y="3789040"/>
              <a:ext cx="0" cy="179967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5" name="Object 5"/>
          <p:cNvGraphicFramePr>
            <a:graphicFrameLocks noChangeAspect="1"/>
          </p:cNvGraphicFramePr>
          <p:nvPr/>
        </p:nvGraphicFramePr>
        <p:xfrm>
          <a:off x="2124075" y="3573463"/>
          <a:ext cx="4887913" cy="1655762"/>
        </p:xfrm>
        <a:graphic>
          <a:graphicData uri="http://schemas.openxmlformats.org/presentationml/2006/ole">
            <p:oleObj spid="_x0000_s48133" name="Формула" r:id="rId7" imgW="3073320" imgH="1041120" progId="Equation.3">
              <p:embed/>
            </p:oleObj>
          </a:graphicData>
        </a:graphic>
      </p:graphicFrame>
      <p:sp>
        <p:nvSpPr>
          <p:cNvPr id="26" name="Блок-схема: узел 25"/>
          <p:cNvSpPr/>
          <p:nvPr/>
        </p:nvSpPr>
        <p:spPr>
          <a:xfrm>
            <a:off x="4284663" y="1196975"/>
            <a:ext cx="457200" cy="457200"/>
          </a:xfrm>
          <a:prstGeom prst="flowChartConnector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узел 3"/>
          <p:cNvSpPr/>
          <p:nvPr/>
        </p:nvSpPr>
        <p:spPr>
          <a:xfrm>
            <a:off x="8388350" y="285750"/>
            <a:ext cx="498475" cy="479425"/>
          </a:xfrm>
          <a:prstGeom prst="flowChartConnector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17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49160" name="TextBox 4"/>
          <p:cNvSpPr txBox="1">
            <a:spLocks noChangeArrowheads="1"/>
          </p:cNvSpPr>
          <p:nvPr/>
        </p:nvSpPr>
        <p:spPr bwMode="auto">
          <a:xfrm>
            <a:off x="468313" y="476250"/>
            <a:ext cx="8016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cs typeface="Arial" charset="0"/>
              </a:rPr>
              <a:t>Урок № 68-69 Интерференция света</a:t>
            </a:r>
          </a:p>
        </p:txBody>
      </p:sp>
      <p:sp>
        <p:nvSpPr>
          <p:cNvPr id="49161" name="TextBox 7"/>
          <p:cNvSpPr txBox="1">
            <a:spLocks noChangeArrowheads="1"/>
          </p:cNvSpPr>
          <p:nvPr/>
        </p:nvSpPr>
        <p:spPr bwMode="auto">
          <a:xfrm>
            <a:off x="179388" y="1196975"/>
            <a:ext cx="39798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73038"/>
            <a:r>
              <a:rPr lang="ru-RU" sz="2400" b="1">
                <a:solidFill>
                  <a:srgbClr val="C00000"/>
                </a:solidFill>
                <a:cs typeface="Arial" charset="0"/>
              </a:rPr>
              <a:t>Ключевая ситуация №2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388" y="2060575"/>
            <a:ext cx="8785225" cy="19446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9163" name="TextBox 10"/>
          <p:cNvSpPr txBox="1">
            <a:spLocks noChangeArrowheads="1"/>
          </p:cNvSpPr>
          <p:nvPr/>
        </p:nvSpPr>
        <p:spPr bwMode="auto">
          <a:xfrm>
            <a:off x="5219700" y="1052513"/>
            <a:ext cx="37449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cs typeface="Arial" charset="0"/>
              </a:rPr>
              <a:t>…При изучении наук задачи</a:t>
            </a:r>
            <a:br>
              <a:rPr lang="ru-RU" sz="2000" i="1">
                <a:cs typeface="Arial" charset="0"/>
              </a:rPr>
            </a:br>
            <a:r>
              <a:rPr lang="ru-RU" sz="2000" i="1">
                <a:cs typeface="Arial" charset="0"/>
              </a:rPr>
              <a:t>полезнее правил…</a:t>
            </a:r>
            <a:br>
              <a:rPr lang="ru-RU" sz="2000" i="1">
                <a:cs typeface="Arial" charset="0"/>
              </a:rPr>
            </a:br>
            <a:r>
              <a:rPr lang="ru-RU" sz="2000" i="1">
                <a:cs typeface="Arial" charset="0"/>
              </a:rPr>
              <a:t>                                  Ньютон</a:t>
            </a:r>
          </a:p>
        </p:txBody>
      </p:sp>
      <p:graphicFrame>
        <p:nvGraphicFramePr>
          <p:cNvPr id="48131" name="Object 3"/>
          <p:cNvGraphicFramePr>
            <a:graphicFrameLocks noChangeAspect="1"/>
          </p:cNvGraphicFramePr>
          <p:nvPr/>
        </p:nvGraphicFramePr>
        <p:xfrm>
          <a:off x="5435600" y="5805488"/>
          <a:ext cx="2611438" cy="784225"/>
        </p:xfrm>
        <a:graphic>
          <a:graphicData uri="http://schemas.openxmlformats.org/presentationml/2006/ole">
            <p:oleObj spid="_x0000_s49154" name="Формула" r:id="rId4" imgW="2197080" imgH="660240" progId="Equation.3">
              <p:embed/>
            </p:oleObj>
          </a:graphicData>
        </a:graphic>
      </p:graphicFrame>
      <p:sp>
        <p:nvSpPr>
          <p:cNvPr id="49164" name="TextBox 9"/>
          <p:cNvSpPr txBox="1">
            <a:spLocks noChangeArrowheads="1"/>
          </p:cNvSpPr>
          <p:nvPr/>
        </p:nvSpPr>
        <p:spPr bwMode="auto">
          <a:xfrm>
            <a:off x="250825" y="2060575"/>
            <a:ext cx="8497888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73038" algn="just"/>
            <a:r>
              <a:rPr lang="ru-RU" sz="2000">
                <a:cs typeface="Arial" charset="0"/>
              </a:rPr>
              <a:t>Два плоских зеркала образуют двугранный угол </a:t>
            </a:r>
            <a:r>
              <a:rPr lang="el-GR" sz="2000">
                <a:cs typeface="Arial" charset="0"/>
              </a:rPr>
              <a:t>β</a:t>
            </a:r>
            <a:r>
              <a:rPr lang="ru-RU" sz="2000">
                <a:cs typeface="Arial" charset="0"/>
              </a:rPr>
              <a:t> =179,5°. На одинаковых расстояниях 10 см от каждого из зеркал расположен точечный источник монохроматического света с длиной волны 600 нм. Определите расстояние между серединами соседних светлых интерференционных полос на экране, расположенном на расстоянии</a:t>
            </a:r>
            <a:br>
              <a:rPr lang="ru-RU" sz="2000">
                <a:cs typeface="Arial" charset="0"/>
              </a:rPr>
            </a:br>
            <a:r>
              <a:rPr lang="ru-RU" sz="2000">
                <a:cs typeface="Arial" charset="0"/>
              </a:rPr>
              <a:t>3 м от линии пересечения зеркал</a:t>
            </a:r>
          </a:p>
        </p:txBody>
      </p:sp>
      <p:pic>
        <p:nvPicPr>
          <p:cNvPr id="49165" name="Picture 3" descr="C:\Users\галя\Desktop\иллюстрации-1\avatar-2821.jpg">
            <a:hlinkClick r:id="rId5" action="ppaction://hlinksldjump" tooltip="назад"/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5FBF9"/>
              </a:clrFrom>
              <a:clrTo>
                <a:srgbClr val="F5FB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8350" y="602138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6" name="Picture 4" descr="Картинка 3 из 194"/>
          <p:cNvPicPr>
            <a:picLocks noChangeAspect="1" noChangeArrowheads="1"/>
          </p:cNvPicPr>
          <p:nvPr/>
        </p:nvPicPr>
        <p:blipFill>
          <a:blip r:embed="rId7"/>
          <a:srcRect b="6229"/>
          <a:stretch>
            <a:fillRect/>
          </a:stretch>
        </p:blipFill>
        <p:spPr bwMode="auto">
          <a:xfrm>
            <a:off x="6804025" y="3933825"/>
            <a:ext cx="213677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2339975" y="5949950"/>
          <a:ext cx="2727325" cy="609600"/>
        </p:xfrm>
        <a:graphic>
          <a:graphicData uri="http://schemas.openxmlformats.org/presentationml/2006/ole">
            <p:oleObj spid="_x0000_s49156" name="Формула" r:id="rId8" imgW="1765080" imgH="393480" progId="Equation.3">
              <p:embed/>
            </p:oleObj>
          </a:graphicData>
        </a:graphic>
      </p:graphicFrame>
      <p:grpSp>
        <p:nvGrpSpPr>
          <p:cNvPr id="49167" name="Группа 16"/>
          <p:cNvGrpSpPr>
            <a:grpSpLocks/>
          </p:cNvGrpSpPr>
          <p:nvPr/>
        </p:nvGrpSpPr>
        <p:grpSpPr bwMode="auto">
          <a:xfrm>
            <a:off x="179388" y="4076700"/>
            <a:ext cx="1800225" cy="2305050"/>
            <a:chOff x="323528" y="4077072"/>
            <a:chExt cx="1728192" cy="2414615"/>
          </a:xfrm>
        </p:grpSpPr>
        <p:graphicFrame>
          <p:nvGraphicFramePr>
            <p:cNvPr id="49155" name="Object 3"/>
            <p:cNvGraphicFramePr>
              <a:graphicFrameLocks noChangeAspect="1"/>
            </p:cNvGraphicFramePr>
            <p:nvPr/>
          </p:nvGraphicFramePr>
          <p:xfrm>
            <a:off x="395536" y="4077072"/>
            <a:ext cx="1485917" cy="2414615"/>
          </p:xfrm>
          <a:graphic>
            <a:graphicData uri="http://schemas.openxmlformats.org/presentationml/2006/ole">
              <p:oleObj spid="_x0000_s49155" name="Формула" r:id="rId9" imgW="812520" imgH="1320480" progId="Equation.3">
                <p:embed/>
              </p:oleObj>
            </a:graphicData>
          </a:graphic>
        </p:graphicFrame>
        <p:cxnSp>
          <p:nvCxnSpPr>
            <p:cNvPr id="14" name="Прямая соединительная линия 13"/>
            <p:cNvCxnSpPr/>
            <p:nvPr/>
          </p:nvCxnSpPr>
          <p:spPr>
            <a:xfrm>
              <a:off x="323528" y="6165747"/>
              <a:ext cx="172819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1980093" y="4293257"/>
              <a:ext cx="0" cy="20886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9157" name="Object 5"/>
          <p:cNvGraphicFramePr>
            <a:graphicFrameLocks noChangeAspect="1"/>
          </p:cNvGraphicFramePr>
          <p:nvPr/>
        </p:nvGraphicFramePr>
        <p:xfrm>
          <a:off x="2051050" y="4076700"/>
          <a:ext cx="4826000" cy="1657350"/>
        </p:xfrm>
        <a:graphic>
          <a:graphicData uri="http://schemas.openxmlformats.org/presentationml/2006/ole">
            <p:oleObj spid="_x0000_s49157" name="Формула" r:id="rId10" imgW="3035160" imgH="1041120" progId="Equation.3">
              <p:embed/>
            </p:oleObj>
          </a:graphicData>
        </a:graphic>
      </p:graphicFrame>
      <p:sp>
        <p:nvSpPr>
          <p:cNvPr id="19" name="Блок-схема: узел 18"/>
          <p:cNvSpPr/>
          <p:nvPr/>
        </p:nvSpPr>
        <p:spPr>
          <a:xfrm>
            <a:off x="4284663" y="1196975"/>
            <a:ext cx="457200" cy="457200"/>
          </a:xfrm>
          <a:prstGeom prst="flowChartConnector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узел 3"/>
          <p:cNvSpPr/>
          <p:nvPr/>
        </p:nvSpPr>
        <p:spPr>
          <a:xfrm>
            <a:off x="8388350" y="285750"/>
            <a:ext cx="498475" cy="479425"/>
          </a:xfrm>
          <a:prstGeom prst="flowChartConnector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18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7417" name="TextBox 4"/>
          <p:cNvSpPr txBox="1">
            <a:spLocks noChangeArrowheads="1"/>
          </p:cNvSpPr>
          <p:nvPr/>
        </p:nvSpPr>
        <p:spPr bwMode="auto">
          <a:xfrm>
            <a:off x="468313" y="476250"/>
            <a:ext cx="8016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cs typeface="Arial" charset="0"/>
              </a:rPr>
              <a:t>Урок № 68-69 Интерференция света</a:t>
            </a:r>
          </a:p>
        </p:txBody>
      </p:sp>
      <p:sp>
        <p:nvSpPr>
          <p:cNvPr id="17418" name="TextBox 8"/>
          <p:cNvSpPr txBox="1">
            <a:spLocks noChangeArrowheads="1"/>
          </p:cNvSpPr>
          <p:nvPr/>
        </p:nvSpPr>
        <p:spPr bwMode="auto">
          <a:xfrm>
            <a:off x="250825" y="1268413"/>
            <a:ext cx="33131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73038"/>
            <a:r>
              <a:rPr lang="ru-RU" sz="2400" b="1">
                <a:solidFill>
                  <a:srgbClr val="C00000"/>
                </a:solidFill>
                <a:cs typeface="Arial" charset="0"/>
              </a:rPr>
              <a:t>Бипризма Френеля</a:t>
            </a:r>
          </a:p>
        </p:txBody>
      </p:sp>
      <p:pic>
        <p:nvPicPr>
          <p:cNvPr id="17410" name="Picture 2" descr="Картинка 18 из 1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24750" y="3213100"/>
            <a:ext cx="1346200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7412" name="Picture 4" descr="Картинка 42 из 1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9388" y="1844675"/>
            <a:ext cx="2563812" cy="1552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421" name="TextBox 14"/>
          <p:cNvSpPr txBox="1">
            <a:spLocks noChangeArrowheads="1"/>
          </p:cNvSpPr>
          <p:nvPr/>
        </p:nvSpPr>
        <p:spPr bwMode="auto">
          <a:xfrm>
            <a:off x="2771775" y="1700213"/>
            <a:ext cx="6196013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ru-RU" sz="2400">
                <a:cs typeface="Arial" charset="0"/>
              </a:rPr>
              <a:t>В качестве двух когерентных источников</a:t>
            </a:r>
            <a:br>
              <a:rPr lang="ru-RU" sz="2400">
                <a:cs typeface="Arial" charset="0"/>
              </a:rPr>
            </a:br>
            <a:r>
              <a:rPr lang="ru-RU" sz="2400">
                <a:cs typeface="Arial" charset="0"/>
              </a:rPr>
              <a:t>используются два изображения одного и</a:t>
            </a:r>
            <a:br>
              <a:rPr lang="ru-RU" sz="2400">
                <a:cs typeface="Arial" charset="0"/>
              </a:rPr>
            </a:br>
            <a:r>
              <a:rPr lang="ru-RU" sz="2400">
                <a:cs typeface="Arial" charset="0"/>
              </a:rPr>
              <a:t>того же действительного источника света</a:t>
            </a:r>
            <a:br>
              <a:rPr lang="ru-RU" sz="2400">
                <a:cs typeface="Arial" charset="0"/>
              </a:rPr>
            </a:br>
            <a:r>
              <a:rPr lang="ru-RU" sz="2400">
                <a:cs typeface="Arial" charset="0"/>
              </a:rPr>
              <a:t>в результате преломления света в обеих</a:t>
            </a:r>
            <a:br>
              <a:rPr lang="ru-RU" sz="2400">
                <a:cs typeface="Arial" charset="0"/>
              </a:rPr>
            </a:br>
            <a:r>
              <a:rPr lang="ru-RU" sz="2400">
                <a:cs typeface="Arial" charset="0"/>
              </a:rPr>
              <a:t>призмах </a:t>
            </a:r>
          </a:p>
        </p:txBody>
      </p:sp>
      <p:pic>
        <p:nvPicPr>
          <p:cNvPr id="16" name="Picture 2" descr="http://fizportal.ru/k/166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68538" y="3644900"/>
            <a:ext cx="3054350" cy="1728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423" name="Rectangle 7"/>
          <p:cNvSpPr>
            <a:spLocks noChangeArrowheads="1"/>
          </p:cNvSpPr>
          <p:nvPr/>
        </p:nvSpPr>
        <p:spPr bwMode="auto">
          <a:xfrm>
            <a:off x="179388" y="5497513"/>
            <a:ext cx="89646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173038"/>
            <a:r>
              <a:rPr lang="ru-RU" sz="2400" b="1" i="1">
                <a:ea typeface="Times New Roman" pitchFamily="18" charset="0"/>
                <a:cs typeface="Arial" charset="0"/>
              </a:rPr>
              <a:t>Бипризма Френеля </a:t>
            </a:r>
            <a:r>
              <a:rPr lang="ru-RU" sz="2400" i="1">
                <a:ea typeface="Times New Roman" pitchFamily="18" charset="0"/>
                <a:cs typeface="Arial" charset="0"/>
              </a:rPr>
              <a:t>состоит из двух одинаковых, сложенных основаниями призм с малыми преломляющими углами (порядка нескольких минут) </a:t>
            </a:r>
          </a:p>
        </p:txBody>
      </p:sp>
      <p:graphicFrame>
        <p:nvGraphicFramePr>
          <p:cNvPr id="17414" name="Object 6"/>
          <p:cNvGraphicFramePr>
            <a:graphicFrameLocks noChangeAspect="1"/>
          </p:cNvGraphicFramePr>
          <p:nvPr/>
        </p:nvGraphicFramePr>
        <p:xfrm>
          <a:off x="0" y="457200"/>
          <a:ext cx="142875" cy="180975"/>
        </p:xfrm>
        <a:graphic>
          <a:graphicData uri="http://schemas.openxmlformats.org/presentationml/2006/ole">
            <p:oleObj spid="_x0000_s17414" name="Формула" r:id="rId8" imgW="139579" imgH="177646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Картинка 5 из 2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644900"/>
            <a:ext cx="2127250" cy="2085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Блок-схема: узел 3"/>
          <p:cNvSpPr/>
          <p:nvPr/>
        </p:nvSpPr>
        <p:spPr>
          <a:xfrm>
            <a:off x="8429625" y="285750"/>
            <a:ext cx="457200" cy="457200"/>
          </a:xfrm>
          <a:prstGeom prst="flowChartConnector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468313" y="476250"/>
            <a:ext cx="8016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cs typeface="Arial" charset="0"/>
              </a:rPr>
              <a:t>Урок № 68-69 Интерференция света</a:t>
            </a:r>
          </a:p>
        </p:txBody>
      </p:sp>
      <p:sp>
        <p:nvSpPr>
          <p:cNvPr id="16389" name="TextBox 5"/>
          <p:cNvSpPr txBox="1">
            <a:spLocks noChangeArrowheads="1"/>
          </p:cNvSpPr>
          <p:nvPr/>
        </p:nvSpPr>
        <p:spPr bwMode="auto">
          <a:xfrm>
            <a:off x="323850" y="1700213"/>
            <a:ext cx="6961188" cy="200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cs typeface="Arial" charset="0"/>
              </a:rPr>
              <a:t>    </a:t>
            </a:r>
            <a:r>
              <a:rPr lang="ru-RU" sz="2800">
                <a:cs typeface="Arial" charset="0"/>
              </a:rPr>
              <a:t>План урока</a:t>
            </a:r>
            <a:br>
              <a:rPr lang="ru-RU" sz="2800">
                <a:cs typeface="Arial" charset="0"/>
              </a:rPr>
            </a:br>
            <a:r>
              <a:rPr lang="ru-RU" sz="2400">
                <a:cs typeface="Arial" charset="0"/>
              </a:rPr>
              <a:t>1.</a:t>
            </a:r>
            <a:r>
              <a:rPr lang="en-US" sz="2400">
                <a:cs typeface="Arial" charset="0"/>
              </a:rPr>
              <a:t> </a:t>
            </a:r>
            <a:r>
              <a:rPr lang="ru-RU" sz="2400">
                <a:cs typeface="Arial" charset="0"/>
              </a:rPr>
              <a:t>Способы получения когерентных источников</a:t>
            </a:r>
            <a:br>
              <a:rPr lang="ru-RU" sz="2400">
                <a:cs typeface="Arial" charset="0"/>
              </a:rPr>
            </a:br>
            <a:r>
              <a:rPr lang="ru-RU" sz="2400">
                <a:cs typeface="Arial" charset="0"/>
              </a:rPr>
              <a:t>2.</a:t>
            </a:r>
            <a:r>
              <a:rPr lang="en-US" sz="2400">
                <a:cs typeface="Arial" charset="0"/>
              </a:rPr>
              <a:t> </a:t>
            </a:r>
            <a:r>
              <a:rPr lang="ru-RU" sz="2400">
                <a:cs typeface="Arial" charset="0"/>
              </a:rPr>
              <a:t>Расчет интерференционных картин</a:t>
            </a:r>
            <a:br>
              <a:rPr lang="ru-RU" sz="2400">
                <a:cs typeface="Arial" charset="0"/>
              </a:rPr>
            </a:br>
            <a:r>
              <a:rPr lang="ru-RU" sz="2400">
                <a:cs typeface="Arial" charset="0"/>
              </a:rPr>
              <a:t>3.</a:t>
            </a:r>
            <a:r>
              <a:rPr lang="en-US" sz="2400">
                <a:cs typeface="Arial" charset="0"/>
              </a:rPr>
              <a:t> </a:t>
            </a:r>
            <a:r>
              <a:rPr lang="ru-RU" sz="2400">
                <a:cs typeface="Arial" charset="0"/>
              </a:rPr>
              <a:t>Цвета тонких пленок</a:t>
            </a:r>
            <a:br>
              <a:rPr lang="ru-RU" sz="2400">
                <a:cs typeface="Arial" charset="0"/>
              </a:rPr>
            </a:br>
            <a:r>
              <a:rPr lang="ru-RU" sz="2400">
                <a:cs typeface="Arial" charset="0"/>
              </a:rPr>
              <a:t>4.</a:t>
            </a:r>
            <a:r>
              <a:rPr lang="en-US" sz="2400">
                <a:cs typeface="Arial" charset="0"/>
              </a:rPr>
              <a:t> </a:t>
            </a:r>
            <a:r>
              <a:rPr lang="ru-RU" sz="2400">
                <a:cs typeface="Arial" charset="0"/>
              </a:rPr>
              <a:t>Применение интерференции в технике</a:t>
            </a:r>
          </a:p>
        </p:txBody>
      </p:sp>
      <p:sp>
        <p:nvSpPr>
          <p:cNvPr id="16390" name="TextBox 6"/>
          <p:cNvSpPr txBox="1">
            <a:spLocks noChangeArrowheads="1"/>
          </p:cNvSpPr>
          <p:nvPr/>
        </p:nvSpPr>
        <p:spPr bwMode="auto">
          <a:xfrm>
            <a:off x="250825" y="5661025"/>
            <a:ext cx="90582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cs typeface="Arial" charset="0"/>
              </a:rPr>
              <a:t>Ключевые слова: </a:t>
            </a:r>
            <a:r>
              <a:rPr lang="ru-RU" sz="2400">
                <a:cs typeface="Arial" charset="0"/>
              </a:rPr>
              <a:t>когерентные волны, интерференционная</a:t>
            </a:r>
            <a:br>
              <a:rPr lang="ru-RU" sz="2400">
                <a:cs typeface="Arial" charset="0"/>
              </a:rPr>
            </a:br>
            <a:r>
              <a:rPr lang="ru-RU" sz="2400">
                <a:cs typeface="Arial" charset="0"/>
              </a:rPr>
              <a:t>картина, просветление оптики</a:t>
            </a:r>
          </a:p>
        </p:txBody>
      </p:sp>
      <p:sp>
        <p:nvSpPr>
          <p:cNvPr id="16391" name="Прямоугольник 7"/>
          <p:cNvSpPr>
            <a:spLocks noChangeArrowheads="1"/>
          </p:cNvSpPr>
          <p:nvPr/>
        </p:nvSpPr>
        <p:spPr bwMode="auto">
          <a:xfrm>
            <a:off x="4572000" y="1196975"/>
            <a:ext cx="43211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cs typeface="Arial" charset="0"/>
              </a:rPr>
              <a:t>Мыльный пузырь, пожалуй,</a:t>
            </a:r>
            <a:br>
              <a:rPr lang="ru-RU" sz="2000" i="1">
                <a:cs typeface="Arial" charset="0"/>
              </a:rPr>
            </a:br>
            <a:r>
              <a:rPr lang="ru-RU" sz="2000" i="1">
                <a:cs typeface="Arial" charset="0"/>
              </a:rPr>
              <a:t>самое изысканное чудо природы.</a:t>
            </a:r>
            <a:br>
              <a:rPr lang="ru-RU" sz="2000" i="1">
                <a:cs typeface="Arial" charset="0"/>
              </a:rPr>
            </a:br>
            <a:r>
              <a:rPr lang="ru-RU" sz="2000" i="1">
                <a:cs typeface="Arial" charset="0"/>
              </a:rPr>
              <a:t>                                         Марк Твен</a:t>
            </a:r>
          </a:p>
        </p:txBody>
      </p:sp>
      <p:pic>
        <p:nvPicPr>
          <p:cNvPr id="16" name="Picture 14" descr="http://www.news-kvartal.ru/wp-content/uploads/2009/12/puziriki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3663" y="2636838"/>
            <a:ext cx="2305050" cy="1944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2" descr="http://4.bp.blogspot.com/_a_d_RLYTlcQ/THzbQnnT_4I/AAAAAAAAAsM/louTI_-k0c4/s320/interferenciy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43663" y="2636838"/>
            <a:ext cx="2305050" cy="1944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4" descr="http://t1.gstatic.com/images?q=tbn:XRaJlENXhJgSTM"/>
          <p:cNvPicPr>
            <a:picLocks noChangeAspect="1" noChangeArrowheads="1"/>
          </p:cNvPicPr>
          <p:nvPr/>
        </p:nvPicPr>
        <p:blipFill>
          <a:blip r:embed="rId6"/>
          <a:srcRect l="11111" r="2778"/>
          <a:stretch>
            <a:fillRect/>
          </a:stretch>
        </p:blipFill>
        <p:spPr bwMode="auto">
          <a:xfrm>
            <a:off x="6443663" y="2636838"/>
            <a:ext cx="2305050" cy="1944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3" descr="Картинка 52 из 11124"/>
          <p:cNvPicPr>
            <a:picLocks noChangeAspect="1" noChangeArrowheads="1"/>
          </p:cNvPicPr>
          <p:nvPr/>
        </p:nvPicPr>
        <p:blipFill>
          <a:blip r:embed="rId7"/>
          <a:srcRect r="11111"/>
          <a:stretch>
            <a:fillRect/>
          </a:stretch>
        </p:blipFill>
        <p:spPr bwMode="auto">
          <a:xfrm>
            <a:off x="6443663" y="2636838"/>
            <a:ext cx="2305050" cy="1944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4" descr="Картинка 29 из 80071">
            <a:hlinkClick r:id="rId8" action="ppaction://hlinksldjump" tooltip="Мыльные пузыри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43663" y="2636838"/>
            <a:ext cx="2305050" cy="1944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2" descr="Картинка 15 из 74045"/>
          <p:cNvPicPr>
            <a:picLocks noChangeAspect="1" noChangeArrowheads="1"/>
          </p:cNvPicPr>
          <p:nvPr/>
        </p:nvPicPr>
        <p:blipFill>
          <a:blip r:embed="rId10"/>
          <a:srcRect l="6655" t="3635" r="6830" b="5482"/>
          <a:stretch>
            <a:fillRect/>
          </a:stretch>
        </p:blipFill>
        <p:spPr bwMode="auto">
          <a:xfrm>
            <a:off x="6443663" y="2636838"/>
            <a:ext cx="2387600" cy="2087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узел 3"/>
          <p:cNvSpPr/>
          <p:nvPr/>
        </p:nvSpPr>
        <p:spPr>
          <a:xfrm>
            <a:off x="8388350" y="285750"/>
            <a:ext cx="498475" cy="479425"/>
          </a:xfrm>
          <a:prstGeom prst="flowChartConnector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19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67595" name="TextBox 4"/>
          <p:cNvSpPr txBox="1">
            <a:spLocks noChangeArrowheads="1"/>
          </p:cNvSpPr>
          <p:nvPr/>
        </p:nvSpPr>
        <p:spPr bwMode="auto">
          <a:xfrm>
            <a:off x="468313" y="476250"/>
            <a:ext cx="8016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cs typeface="Arial" charset="0"/>
              </a:rPr>
              <a:t>Урок № 68-69 Интерференция света</a:t>
            </a:r>
          </a:p>
        </p:txBody>
      </p:sp>
      <p:pic>
        <p:nvPicPr>
          <p:cNvPr id="67596" name="Picture 2" descr="Картинка 2 из 35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4988" y="1628775"/>
            <a:ext cx="2403475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7" name="TextBox 6"/>
          <p:cNvSpPr txBox="1">
            <a:spLocks noChangeArrowheads="1"/>
          </p:cNvSpPr>
          <p:nvPr/>
        </p:nvSpPr>
        <p:spPr bwMode="auto">
          <a:xfrm>
            <a:off x="179388" y="1196975"/>
            <a:ext cx="8623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solidFill>
                  <a:srgbClr val="C00000"/>
                </a:solidFill>
                <a:cs typeface="Arial" charset="0"/>
              </a:rPr>
              <a:t>Расчет интерференционной картины в опыте Френеля</a:t>
            </a:r>
          </a:p>
        </p:txBody>
      </p:sp>
      <p:grpSp>
        <p:nvGrpSpPr>
          <p:cNvPr id="67598" name="Группа 7"/>
          <p:cNvGrpSpPr>
            <a:grpSpLocks/>
          </p:cNvGrpSpPr>
          <p:nvPr/>
        </p:nvGrpSpPr>
        <p:grpSpPr bwMode="auto">
          <a:xfrm>
            <a:off x="5364163" y="1484313"/>
            <a:ext cx="3455987" cy="4537075"/>
            <a:chOff x="5364088" y="1916832"/>
            <a:chExt cx="3456384" cy="4536506"/>
          </a:xfrm>
        </p:grpSpPr>
        <p:grpSp>
          <p:nvGrpSpPr>
            <p:cNvPr id="67602" name="Группа 7"/>
            <p:cNvGrpSpPr>
              <a:grpSpLocks/>
            </p:cNvGrpSpPr>
            <p:nvPr/>
          </p:nvGrpSpPr>
          <p:grpSpPr bwMode="auto">
            <a:xfrm>
              <a:off x="5364088" y="1916832"/>
              <a:ext cx="3456384" cy="4536506"/>
              <a:chOff x="251520" y="1772816"/>
              <a:chExt cx="3456384" cy="4536506"/>
            </a:xfrm>
          </p:grpSpPr>
          <p:pic>
            <p:nvPicPr>
              <p:cNvPr id="67603" name="Picture 2" descr="Картинка 18 из 2224"/>
              <p:cNvPicPr>
                <a:picLocks noChangeAspect="1" noChangeArrowheads="1"/>
              </p:cNvPicPr>
              <p:nvPr/>
            </p:nvPicPr>
            <p:blipFill>
              <a:blip r:embed="rId6"/>
              <a:srcRect l="76604" t="1459" r="1077" b="13934"/>
              <a:stretch>
                <a:fillRect/>
              </a:stretch>
            </p:blipFill>
            <p:spPr bwMode="auto">
              <a:xfrm rot="5400000">
                <a:off x="1712035" y="4416757"/>
                <a:ext cx="535349" cy="2448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67604" name="Группа 46"/>
              <p:cNvGrpSpPr>
                <a:grpSpLocks/>
              </p:cNvGrpSpPr>
              <p:nvPr/>
            </p:nvGrpSpPr>
            <p:grpSpPr bwMode="auto">
              <a:xfrm>
                <a:off x="251520" y="1772816"/>
                <a:ext cx="3456384" cy="4536506"/>
                <a:chOff x="395536" y="1628800"/>
                <a:chExt cx="3456384" cy="4536506"/>
              </a:xfrm>
            </p:grpSpPr>
            <p:sp>
              <p:nvSpPr>
                <p:cNvPr id="16" name="5-конечная звезда 15"/>
                <p:cNvSpPr/>
                <p:nvPr/>
              </p:nvSpPr>
              <p:spPr>
                <a:xfrm>
                  <a:off x="2411893" y="1916101"/>
                  <a:ext cx="266731" cy="144445"/>
                </a:xfrm>
                <a:prstGeom prst="star5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17" name="5-конечная звезда 16"/>
                <p:cNvSpPr/>
                <p:nvPr/>
              </p:nvSpPr>
              <p:spPr>
                <a:xfrm>
                  <a:off x="1548193" y="1916101"/>
                  <a:ext cx="265142" cy="144445"/>
                </a:xfrm>
                <a:prstGeom prst="star5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grpSp>
              <p:nvGrpSpPr>
                <p:cNvPr id="67607" name="Группа 45"/>
                <p:cNvGrpSpPr>
                  <a:grpSpLocks/>
                </p:cNvGrpSpPr>
                <p:nvPr/>
              </p:nvGrpSpPr>
              <p:grpSpPr bwMode="auto">
                <a:xfrm>
                  <a:off x="395536" y="1628800"/>
                  <a:ext cx="3456384" cy="4536506"/>
                  <a:chOff x="395536" y="1628800"/>
                  <a:chExt cx="3456384" cy="4536506"/>
                </a:xfrm>
              </p:grpSpPr>
              <p:grpSp>
                <p:nvGrpSpPr>
                  <p:cNvPr id="67608" name="Группа 5"/>
                  <p:cNvGrpSpPr>
                    <a:grpSpLocks/>
                  </p:cNvGrpSpPr>
                  <p:nvPr/>
                </p:nvGrpSpPr>
                <p:grpSpPr bwMode="auto">
                  <a:xfrm>
                    <a:off x="395536" y="1628800"/>
                    <a:ext cx="3456384" cy="4536506"/>
                    <a:chOff x="214282" y="1611094"/>
                    <a:chExt cx="2286016" cy="3494017"/>
                  </a:xfrm>
                </p:grpSpPr>
                <p:cxnSp>
                  <p:nvCxnSpPr>
                    <p:cNvPr id="24" name="Прямая соединительная линия 6"/>
                    <p:cNvCxnSpPr/>
                    <p:nvPr/>
                  </p:nvCxnSpPr>
                  <p:spPr>
                    <a:xfrm>
                      <a:off x="214282" y="4642991"/>
                      <a:ext cx="2286016" cy="2445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" name="Прямая соединительная линия 7"/>
                    <p:cNvCxnSpPr/>
                    <p:nvPr/>
                  </p:nvCxnSpPr>
                  <p:spPr>
                    <a:xfrm rot="5400000">
                      <a:off x="-260107" y="3305439"/>
                      <a:ext cx="2668803" cy="630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  <a:prstDash val="lg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" name="Прямая соединительная линия 25"/>
                    <p:cNvCxnSpPr/>
                    <p:nvPr/>
                  </p:nvCxnSpPr>
                  <p:spPr>
                    <a:xfrm flipH="1">
                      <a:off x="1643436" y="1999861"/>
                      <a:ext cx="8401" cy="2637017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  <a:prstDash val="lg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" name="Прямая соединительная линия 26"/>
                    <p:cNvCxnSpPr/>
                    <p:nvPr/>
                  </p:nvCxnSpPr>
                  <p:spPr>
                    <a:xfrm>
                      <a:off x="1071144" y="1888610"/>
                      <a:ext cx="1072128" cy="2754381"/>
                    </a:xfrm>
                    <a:prstGeom prst="line">
                      <a:avLst/>
                    </a:prstGeom>
                    <a:ln w="38100">
                      <a:solidFill>
                        <a:srgbClr val="C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" name="Прямая соединительная линия 27"/>
                    <p:cNvCxnSpPr/>
                    <p:nvPr/>
                  </p:nvCxnSpPr>
                  <p:spPr>
                    <a:xfrm>
                      <a:off x="1643436" y="1888610"/>
                      <a:ext cx="499836" cy="2754381"/>
                    </a:xfrm>
                    <a:prstGeom prst="line">
                      <a:avLst/>
                    </a:prstGeom>
                    <a:ln w="38100">
                      <a:solidFill>
                        <a:srgbClr val="C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67616" name="TextBox 2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000232" y="4643446"/>
                      <a:ext cx="370614" cy="46166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ru-RU" sz="2400">
                          <a:latin typeface="Franklin Gothic Medium" pitchFamily="34" charset="0"/>
                        </a:rPr>
                        <a:t>А</a:t>
                      </a:r>
                    </a:p>
                  </p:txBody>
                </p:sp>
                <p:sp>
                  <p:nvSpPr>
                    <p:cNvPr id="67617" name="TextBox 2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214414" y="4495043"/>
                      <a:ext cx="373820" cy="52322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ru-RU" sz="2800">
                          <a:latin typeface="Franklin Gothic Medium" pitchFamily="34" charset="0"/>
                        </a:rPr>
                        <a:t>о</a:t>
                      </a:r>
                    </a:p>
                  </p:txBody>
                </p:sp>
                <p:cxnSp>
                  <p:nvCxnSpPr>
                    <p:cNvPr id="31" name="Прямая со стрелкой 30"/>
                    <p:cNvCxnSpPr/>
                    <p:nvPr/>
                  </p:nvCxnSpPr>
                  <p:spPr>
                    <a:xfrm flipV="1">
                      <a:off x="1357815" y="4716344"/>
                      <a:ext cx="785457" cy="0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headEnd type="arrow"/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67619" name="TextBox 3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571604" y="4643446"/>
                      <a:ext cx="320922" cy="46166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ru-RU" sz="2400">
                          <a:latin typeface="Franklin Gothic Medium" pitchFamily="34" charset="0"/>
                        </a:rPr>
                        <a:t>х</a:t>
                      </a:r>
                    </a:p>
                  </p:txBody>
                </p:sp>
                <p:sp>
                  <p:nvSpPr>
                    <p:cNvPr id="67620" name="TextBox 3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81037" y="1611095"/>
                      <a:ext cx="369012" cy="3693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>
                          <a:latin typeface="Calibri" pitchFamily="34" charset="0"/>
                        </a:rPr>
                        <a:t>S</a:t>
                      </a:r>
                      <a:r>
                        <a:rPr lang="en-US" baseline="-25000">
                          <a:latin typeface="Calibri" pitchFamily="34" charset="0"/>
                        </a:rPr>
                        <a:t>2</a:t>
                      </a:r>
                      <a:endParaRPr lang="ru-RU" baseline="-2500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67621" name="TextBox 3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595417" y="1611094"/>
                      <a:ext cx="369012" cy="3693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>
                          <a:latin typeface="Calibri" pitchFamily="34" charset="0"/>
                        </a:rPr>
                        <a:t>S</a:t>
                      </a:r>
                      <a:r>
                        <a:rPr lang="en-US" baseline="-25000">
                          <a:latin typeface="Calibri" pitchFamily="34" charset="0"/>
                        </a:rPr>
                        <a:t>1</a:t>
                      </a:r>
                      <a:endParaRPr lang="ru-RU" baseline="-25000">
                        <a:latin typeface="Calibri" pitchFamily="34" charset="0"/>
                      </a:endParaRPr>
                    </a:p>
                  </p:txBody>
                </p:sp>
                <p:cxnSp>
                  <p:nvCxnSpPr>
                    <p:cNvPr id="35" name="Прямая соединительная линия 34"/>
                    <p:cNvCxnSpPr/>
                    <p:nvPr/>
                  </p:nvCxnSpPr>
                  <p:spPr>
                    <a:xfrm flipH="1">
                      <a:off x="1166701" y="1888610"/>
                      <a:ext cx="469384" cy="229837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  <a:prstDash val="lg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0" name="Прямая соединительная линия 19"/>
                  <p:cNvCxnSpPr/>
                  <p:nvPr/>
                </p:nvCxnSpPr>
                <p:spPr>
                  <a:xfrm>
                    <a:off x="2124522" y="1989117"/>
                    <a:ext cx="0" cy="3609522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prstDash val="lg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Прямая со стрелкой 20"/>
                  <p:cNvCxnSpPr/>
                  <p:nvPr/>
                </p:nvCxnSpPr>
                <p:spPr>
                  <a:xfrm>
                    <a:off x="1691085" y="1916101"/>
                    <a:ext cx="889102" cy="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headEnd type="arrow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aphicFrame>
                <p:nvGraphicFramePr>
                  <p:cNvPr id="67585" name="Object 1"/>
                  <p:cNvGraphicFramePr>
                    <a:graphicFrameLocks noChangeAspect="1"/>
                  </p:cNvGraphicFramePr>
                  <p:nvPr/>
                </p:nvGraphicFramePr>
                <p:xfrm>
                  <a:off x="1403648" y="2204864"/>
                  <a:ext cx="299463" cy="232916"/>
                </p:xfrm>
                <a:graphic>
                  <a:graphicData uri="http://schemas.openxmlformats.org/presentationml/2006/ole">
                    <p:oleObj spid="_x0000_s67585" name="Формула" r:id="rId7" imgW="228600" imgH="177480" progId="Equation.3">
                      <p:embed/>
                    </p:oleObj>
                  </a:graphicData>
                </a:graphic>
              </p:graphicFrame>
              <p:graphicFrame>
                <p:nvGraphicFramePr>
                  <p:cNvPr id="67586" name="Object 2"/>
                  <p:cNvGraphicFramePr>
                    <a:graphicFrameLocks noChangeAspect="1"/>
                  </p:cNvGraphicFramePr>
                  <p:nvPr/>
                </p:nvGraphicFramePr>
                <p:xfrm>
                  <a:off x="1979712" y="1628800"/>
                  <a:ext cx="213866" cy="272193"/>
                </p:xfrm>
                <a:graphic>
                  <a:graphicData uri="http://schemas.openxmlformats.org/presentationml/2006/ole">
                    <p:oleObj spid="_x0000_s67586" name="Формула" r:id="rId8" imgW="139680" imgH="177480" progId="Equation.3">
                      <p:embed/>
                    </p:oleObj>
                  </a:graphicData>
                </a:graphic>
              </p:graphicFrame>
            </p:grpSp>
          </p:grpSp>
        </p:grpSp>
        <p:graphicFrame>
          <p:nvGraphicFramePr>
            <p:cNvPr id="67587" name="Object 3"/>
            <p:cNvGraphicFramePr>
              <a:graphicFrameLocks noChangeAspect="1"/>
            </p:cNvGraphicFramePr>
            <p:nvPr/>
          </p:nvGraphicFramePr>
          <p:xfrm>
            <a:off x="6516216" y="4941168"/>
            <a:ext cx="1152128" cy="376932"/>
          </p:xfrm>
          <a:graphic>
            <a:graphicData uri="http://schemas.openxmlformats.org/presentationml/2006/ole">
              <p:oleObj spid="_x0000_s67587" name="Формула" r:id="rId9" imgW="533160" imgH="177480" progId="Equation.3">
                <p:embed/>
              </p:oleObj>
            </a:graphicData>
          </a:graphic>
        </p:graphicFrame>
        <p:graphicFrame>
          <p:nvGraphicFramePr>
            <p:cNvPr id="67588" name="Object 4"/>
            <p:cNvGraphicFramePr>
              <a:graphicFrameLocks noChangeAspect="1"/>
            </p:cNvGraphicFramePr>
            <p:nvPr/>
          </p:nvGraphicFramePr>
          <p:xfrm>
            <a:off x="7092280" y="3861048"/>
            <a:ext cx="244475" cy="379413"/>
          </p:xfrm>
          <a:graphic>
            <a:graphicData uri="http://schemas.openxmlformats.org/presentationml/2006/ole">
              <p:oleObj spid="_x0000_s67588" name="Формула" r:id="rId10" imgW="139680" imgH="215640" progId="Equation.3">
                <p:embed/>
              </p:oleObj>
            </a:graphicData>
          </a:graphic>
        </p:graphicFrame>
        <p:graphicFrame>
          <p:nvGraphicFramePr>
            <p:cNvPr id="67589" name="Object 5"/>
            <p:cNvGraphicFramePr>
              <a:graphicFrameLocks noChangeAspect="1"/>
            </p:cNvGraphicFramePr>
            <p:nvPr/>
          </p:nvGraphicFramePr>
          <p:xfrm>
            <a:off x="7956376" y="3573016"/>
            <a:ext cx="201612" cy="379413"/>
          </p:xfrm>
          <a:graphic>
            <a:graphicData uri="http://schemas.openxmlformats.org/presentationml/2006/ole">
              <p:oleObj spid="_x0000_s67589" name="Формула" r:id="rId11" imgW="114120" imgH="215640" progId="Equation.3">
                <p:embed/>
              </p:oleObj>
            </a:graphicData>
          </a:graphic>
        </p:graphicFrame>
      </p:grpSp>
      <p:graphicFrame>
        <p:nvGraphicFramePr>
          <p:cNvPr id="67590" name="Object 6"/>
          <p:cNvGraphicFramePr>
            <a:graphicFrameLocks noChangeAspect="1"/>
          </p:cNvGraphicFramePr>
          <p:nvPr/>
        </p:nvGraphicFramePr>
        <p:xfrm>
          <a:off x="3348038" y="4868863"/>
          <a:ext cx="2160587" cy="517525"/>
        </p:xfrm>
        <a:graphic>
          <a:graphicData uri="http://schemas.openxmlformats.org/presentationml/2006/ole">
            <p:oleObj spid="_x0000_s67590" name="Формула" r:id="rId12" imgW="901440" imgH="215640" progId="Equation.3">
              <p:embed/>
            </p:oleObj>
          </a:graphicData>
        </a:graphic>
      </p:graphicFrame>
      <p:graphicFrame>
        <p:nvGraphicFramePr>
          <p:cNvPr id="67591" name="Object 7"/>
          <p:cNvGraphicFramePr>
            <a:graphicFrameLocks noChangeAspect="1"/>
          </p:cNvGraphicFramePr>
          <p:nvPr/>
        </p:nvGraphicFramePr>
        <p:xfrm>
          <a:off x="3203575" y="1916113"/>
          <a:ext cx="2592388" cy="1657350"/>
        </p:xfrm>
        <a:graphic>
          <a:graphicData uri="http://schemas.openxmlformats.org/presentationml/2006/ole">
            <p:oleObj spid="_x0000_s67591" name="Формула" r:id="rId13" imgW="1511280" imgH="965160" progId="Equation.3">
              <p:embed/>
            </p:oleObj>
          </a:graphicData>
        </a:graphic>
      </p:graphicFrame>
      <p:graphicFrame>
        <p:nvGraphicFramePr>
          <p:cNvPr id="67592" name="Object 8"/>
          <p:cNvGraphicFramePr>
            <a:graphicFrameLocks noChangeAspect="1"/>
          </p:cNvGraphicFramePr>
          <p:nvPr/>
        </p:nvGraphicFramePr>
        <p:xfrm>
          <a:off x="3203575" y="3789363"/>
          <a:ext cx="2562225" cy="835025"/>
        </p:xfrm>
        <a:graphic>
          <a:graphicData uri="http://schemas.openxmlformats.org/presentationml/2006/ole">
            <p:oleObj spid="_x0000_s67592" name="Формула" r:id="rId14" imgW="1206360" imgH="393480" progId="Equation.3">
              <p:embed/>
            </p:oleObj>
          </a:graphicData>
        </a:graphic>
      </p:graphicFrame>
      <p:sp>
        <p:nvSpPr>
          <p:cNvPr id="67599" name="TextBox 37"/>
          <p:cNvSpPr txBox="1">
            <a:spLocks noChangeArrowheads="1"/>
          </p:cNvSpPr>
          <p:nvPr/>
        </p:nvSpPr>
        <p:spPr bwMode="auto">
          <a:xfrm>
            <a:off x="1619250" y="5719763"/>
            <a:ext cx="7346950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>
                <a:cs typeface="Arial" charset="0"/>
              </a:rPr>
              <a:t>Что произойдет, если одну половину бипризмы прикрыть непрозрачным экраном?</a:t>
            </a:r>
            <a:r>
              <a:rPr lang="ru-RU" sz="2000">
                <a:cs typeface="Arial" charset="0"/>
              </a:rPr>
              <a:t/>
            </a:r>
            <a:br>
              <a:rPr lang="ru-RU" sz="2000">
                <a:cs typeface="Arial" charset="0"/>
              </a:rPr>
            </a:br>
            <a:endParaRPr lang="ru-RU" sz="2000">
              <a:cs typeface="Arial" charset="0"/>
            </a:endParaRPr>
          </a:p>
        </p:txBody>
      </p:sp>
      <p:pic>
        <p:nvPicPr>
          <p:cNvPr id="67600" name="Picture 2" descr="C:\Documents and Settings\User\Desktop\Анимации-4\dis16.gif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23850" y="5805488"/>
            <a:ext cx="6477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01" name="Picture 2" descr="C:\Documents and Settings\User\Desktop\Анимации-4\11.gif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971550" y="6237288"/>
            <a:ext cx="2667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узел 3"/>
          <p:cNvSpPr/>
          <p:nvPr/>
        </p:nvSpPr>
        <p:spPr>
          <a:xfrm>
            <a:off x="8316913" y="285750"/>
            <a:ext cx="569912" cy="550863"/>
          </a:xfrm>
          <a:prstGeom prst="flowChartConnector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20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1688" name="TextBox 4"/>
          <p:cNvSpPr txBox="1">
            <a:spLocks noChangeArrowheads="1"/>
          </p:cNvSpPr>
          <p:nvPr/>
        </p:nvSpPr>
        <p:spPr bwMode="auto">
          <a:xfrm>
            <a:off x="468313" y="476250"/>
            <a:ext cx="8016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cs typeface="Arial" charset="0"/>
              </a:rPr>
              <a:t>Урок № 68-69 Интерференция света</a:t>
            </a:r>
          </a:p>
        </p:txBody>
      </p:sp>
      <p:sp>
        <p:nvSpPr>
          <p:cNvPr id="71689" name="TextBox 7"/>
          <p:cNvSpPr txBox="1">
            <a:spLocks noChangeArrowheads="1"/>
          </p:cNvSpPr>
          <p:nvPr/>
        </p:nvSpPr>
        <p:spPr bwMode="auto">
          <a:xfrm>
            <a:off x="179388" y="1196975"/>
            <a:ext cx="39798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73038"/>
            <a:r>
              <a:rPr lang="ru-RU" sz="2400" b="1">
                <a:solidFill>
                  <a:srgbClr val="C00000"/>
                </a:solidFill>
                <a:cs typeface="Arial" charset="0"/>
              </a:rPr>
              <a:t>Ключевая ситуация №1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388" y="2060575"/>
            <a:ext cx="8785225" cy="15843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1691" name="TextBox 10"/>
          <p:cNvSpPr txBox="1">
            <a:spLocks noChangeArrowheads="1"/>
          </p:cNvSpPr>
          <p:nvPr/>
        </p:nvSpPr>
        <p:spPr bwMode="auto">
          <a:xfrm>
            <a:off x="5219700" y="1052513"/>
            <a:ext cx="37449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cs typeface="Arial" charset="0"/>
              </a:rPr>
              <a:t>…При изучении наук задачи</a:t>
            </a:r>
            <a:br>
              <a:rPr lang="ru-RU" sz="2000" i="1">
                <a:cs typeface="Arial" charset="0"/>
              </a:rPr>
            </a:br>
            <a:r>
              <a:rPr lang="ru-RU" sz="2000" i="1">
                <a:cs typeface="Arial" charset="0"/>
              </a:rPr>
              <a:t>полезнее правил…</a:t>
            </a:r>
            <a:br>
              <a:rPr lang="ru-RU" sz="2000" i="1">
                <a:cs typeface="Arial" charset="0"/>
              </a:rPr>
            </a:br>
            <a:r>
              <a:rPr lang="ru-RU" sz="2000" i="1">
                <a:cs typeface="Arial" charset="0"/>
              </a:rPr>
              <a:t>                                   Ньютон</a:t>
            </a:r>
          </a:p>
        </p:txBody>
      </p:sp>
      <p:graphicFrame>
        <p:nvGraphicFramePr>
          <p:cNvPr id="71683" name="Object 3"/>
          <p:cNvGraphicFramePr>
            <a:graphicFrameLocks noChangeAspect="1"/>
          </p:cNvGraphicFramePr>
          <p:nvPr/>
        </p:nvGraphicFramePr>
        <p:xfrm>
          <a:off x="2987675" y="5516563"/>
          <a:ext cx="2855913" cy="830262"/>
        </p:xfrm>
        <a:graphic>
          <a:graphicData uri="http://schemas.openxmlformats.org/presentationml/2006/ole">
            <p:oleObj spid="_x0000_s71683" name="Формула" r:id="rId4" imgW="2273040" imgH="660240" progId="Equation.3">
              <p:embed/>
            </p:oleObj>
          </a:graphicData>
        </a:graphic>
      </p:graphicFrame>
      <p:sp>
        <p:nvSpPr>
          <p:cNvPr id="71692" name="TextBox 13"/>
          <p:cNvSpPr txBox="1">
            <a:spLocks noChangeArrowheads="1"/>
          </p:cNvSpPr>
          <p:nvPr/>
        </p:nvSpPr>
        <p:spPr bwMode="auto">
          <a:xfrm>
            <a:off x="323850" y="2060575"/>
            <a:ext cx="84963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73038" algn="just"/>
            <a:r>
              <a:rPr lang="ru-RU" sz="2000">
                <a:cs typeface="Arial" charset="0"/>
              </a:rPr>
              <a:t>С помощью бипризмы Френеля получены два мнимых источника монохроматического света с длиной волны 560 нм. Их расстояние от экрана 3,2м. Минимум второго порядка располагается на расстоянии 28 мм от главного максимума. Определите расстояние между мнимыми источниками света</a:t>
            </a:r>
          </a:p>
        </p:txBody>
      </p:sp>
      <p:pic>
        <p:nvPicPr>
          <p:cNvPr id="71693" name="Picture 2" descr="Картинка 2 из 35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00788" y="4941888"/>
            <a:ext cx="2528887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Блок-схема: узел 11"/>
          <p:cNvSpPr/>
          <p:nvPr/>
        </p:nvSpPr>
        <p:spPr>
          <a:xfrm>
            <a:off x="4067175" y="1196975"/>
            <a:ext cx="457200" cy="457200"/>
          </a:xfrm>
          <a:prstGeom prst="flowChartConnector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1695" name="Группа 20"/>
          <p:cNvGrpSpPr>
            <a:grpSpLocks/>
          </p:cNvGrpSpPr>
          <p:nvPr/>
        </p:nvGrpSpPr>
        <p:grpSpPr bwMode="auto">
          <a:xfrm>
            <a:off x="250825" y="3860800"/>
            <a:ext cx="2017713" cy="2160588"/>
            <a:chOff x="251520" y="3861048"/>
            <a:chExt cx="2088232" cy="2304256"/>
          </a:xfrm>
        </p:grpSpPr>
        <p:graphicFrame>
          <p:nvGraphicFramePr>
            <p:cNvPr id="71684" name="Object 4"/>
            <p:cNvGraphicFramePr>
              <a:graphicFrameLocks noChangeAspect="1"/>
            </p:cNvGraphicFramePr>
            <p:nvPr/>
          </p:nvGraphicFramePr>
          <p:xfrm>
            <a:off x="323528" y="3861048"/>
            <a:ext cx="1565155" cy="2304256"/>
          </p:xfrm>
          <a:graphic>
            <a:graphicData uri="http://schemas.openxmlformats.org/presentationml/2006/ole">
              <p:oleObj spid="_x0000_s71684" name="Формула" r:id="rId6" imgW="914400" imgH="1346040" progId="Equation.3">
                <p:embed/>
              </p:oleObj>
            </a:graphicData>
          </a:graphic>
        </p:graphicFrame>
        <p:cxnSp>
          <p:nvCxnSpPr>
            <p:cNvPr id="16" name="Прямая соединительная линия 15"/>
            <p:cNvCxnSpPr/>
            <p:nvPr/>
          </p:nvCxnSpPr>
          <p:spPr>
            <a:xfrm>
              <a:off x="251520" y="5804682"/>
              <a:ext cx="20882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1979938" y="3933850"/>
              <a:ext cx="0" cy="208754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2" name="Object 5"/>
          <p:cNvGraphicFramePr>
            <a:graphicFrameLocks noChangeAspect="1"/>
          </p:cNvGraphicFramePr>
          <p:nvPr/>
        </p:nvGraphicFramePr>
        <p:xfrm>
          <a:off x="2195513" y="4076700"/>
          <a:ext cx="4978400" cy="1008063"/>
        </p:xfrm>
        <a:graphic>
          <a:graphicData uri="http://schemas.openxmlformats.org/presentationml/2006/ole">
            <p:oleObj spid="_x0000_s71685" name="Формула" r:id="rId7" imgW="3009600" imgH="609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узел 3"/>
          <p:cNvSpPr/>
          <p:nvPr/>
        </p:nvSpPr>
        <p:spPr>
          <a:xfrm>
            <a:off x="8316913" y="285750"/>
            <a:ext cx="569912" cy="550863"/>
          </a:xfrm>
          <a:prstGeom prst="flowChartConnector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21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2711" name="TextBox 4"/>
          <p:cNvSpPr txBox="1">
            <a:spLocks noChangeArrowheads="1"/>
          </p:cNvSpPr>
          <p:nvPr/>
        </p:nvSpPr>
        <p:spPr bwMode="auto">
          <a:xfrm>
            <a:off x="468313" y="476250"/>
            <a:ext cx="8016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cs typeface="Arial" charset="0"/>
              </a:rPr>
              <a:t>Урок № 68-69 Интерференция света</a:t>
            </a:r>
          </a:p>
        </p:txBody>
      </p:sp>
      <p:sp>
        <p:nvSpPr>
          <p:cNvPr id="72712" name="TextBox 7"/>
          <p:cNvSpPr txBox="1">
            <a:spLocks noChangeArrowheads="1"/>
          </p:cNvSpPr>
          <p:nvPr/>
        </p:nvSpPr>
        <p:spPr bwMode="auto">
          <a:xfrm>
            <a:off x="179388" y="1196975"/>
            <a:ext cx="39798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73038"/>
            <a:r>
              <a:rPr lang="ru-RU" sz="2400" b="1">
                <a:solidFill>
                  <a:srgbClr val="C00000"/>
                </a:solidFill>
                <a:cs typeface="Arial" charset="0"/>
              </a:rPr>
              <a:t>Ключевая ситуация №2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388" y="2060575"/>
            <a:ext cx="8785225" cy="18732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2714" name="TextBox 10"/>
          <p:cNvSpPr txBox="1">
            <a:spLocks noChangeArrowheads="1"/>
          </p:cNvSpPr>
          <p:nvPr/>
        </p:nvSpPr>
        <p:spPr bwMode="auto">
          <a:xfrm>
            <a:off x="5219700" y="1052513"/>
            <a:ext cx="37449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cs typeface="Arial" charset="0"/>
              </a:rPr>
              <a:t>…При изучении наук задачи</a:t>
            </a:r>
            <a:br>
              <a:rPr lang="ru-RU" sz="2000" i="1">
                <a:cs typeface="Arial" charset="0"/>
              </a:rPr>
            </a:br>
            <a:r>
              <a:rPr lang="ru-RU" sz="2000" i="1">
                <a:cs typeface="Arial" charset="0"/>
              </a:rPr>
              <a:t>полезнее правил…</a:t>
            </a:r>
            <a:br>
              <a:rPr lang="ru-RU" sz="2000" i="1">
                <a:cs typeface="Arial" charset="0"/>
              </a:rPr>
            </a:br>
            <a:r>
              <a:rPr lang="ru-RU" sz="2000" i="1">
                <a:cs typeface="Arial" charset="0"/>
              </a:rPr>
              <a:t>                                   Ньютон</a:t>
            </a:r>
          </a:p>
        </p:txBody>
      </p:sp>
      <p:graphicFrame>
        <p:nvGraphicFramePr>
          <p:cNvPr id="71683" name="Object 3"/>
          <p:cNvGraphicFramePr>
            <a:graphicFrameLocks noChangeAspect="1"/>
          </p:cNvGraphicFramePr>
          <p:nvPr/>
        </p:nvGraphicFramePr>
        <p:xfrm>
          <a:off x="5364163" y="5661025"/>
          <a:ext cx="2976562" cy="863600"/>
        </p:xfrm>
        <a:graphic>
          <a:graphicData uri="http://schemas.openxmlformats.org/presentationml/2006/ole">
            <p:oleObj spid="_x0000_s72706" name="Формула" r:id="rId5" imgW="2273040" imgH="660240" progId="Equation.3">
              <p:embed/>
            </p:oleObj>
          </a:graphicData>
        </a:graphic>
      </p:graphicFrame>
      <p:sp>
        <p:nvSpPr>
          <p:cNvPr id="72715" name="Прямоугольник 9"/>
          <p:cNvSpPr>
            <a:spLocks noChangeArrowheads="1"/>
          </p:cNvSpPr>
          <p:nvPr/>
        </p:nvSpPr>
        <p:spPr bwMode="auto">
          <a:xfrm>
            <a:off x="179388" y="2060575"/>
            <a:ext cx="8748712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73038" algn="just"/>
            <a:r>
              <a:rPr lang="ru-RU" sz="2000">
                <a:cs typeface="Arial" charset="0"/>
              </a:rPr>
              <a:t>На бипризму Френеля падает свет от источника </a:t>
            </a:r>
            <a:r>
              <a:rPr lang="en-US" sz="2000">
                <a:cs typeface="Arial" charset="0"/>
              </a:rPr>
              <a:t>S</a:t>
            </a:r>
            <a:r>
              <a:rPr lang="ru-RU" sz="2000">
                <a:cs typeface="Arial" charset="0"/>
              </a:rPr>
              <a:t>. Расстояние между соседними интерференционными полосами равно 1,5 мм. Определите длину волны монохроматического света, если расстояние от источника до призмы 1 м, а от призмы до экрана 4 м. Преломляющий угол призмы 0,002 рад. Стекло из которого изготовлена бипризма, имеет показатель преломления 1,5</a:t>
            </a:r>
          </a:p>
        </p:txBody>
      </p:sp>
      <p:pic>
        <p:nvPicPr>
          <p:cNvPr id="72716" name="Picture 3" descr="C:\Users\галя\Desktop\иллюстрации-1\avatar-2821.jpg">
            <a:hlinkClick r:id="rId6" action="ppaction://hlinksldjump" tooltip="назад"/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DFBFC"/>
              </a:clrFrom>
              <a:clrTo>
                <a:srgbClr val="FDFB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8350" y="602138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7" name="Picture 2" descr="Картинка 2 из 35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488" y="3873500"/>
            <a:ext cx="203358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Блок-схема: узел 12"/>
          <p:cNvSpPr/>
          <p:nvPr/>
        </p:nvSpPr>
        <p:spPr>
          <a:xfrm>
            <a:off x="4067175" y="1125538"/>
            <a:ext cx="457200" cy="457200"/>
          </a:xfrm>
          <a:prstGeom prst="flowChartConnector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2719" name="Группа 19"/>
          <p:cNvGrpSpPr>
            <a:grpSpLocks/>
          </p:cNvGrpSpPr>
          <p:nvPr/>
        </p:nvGrpSpPr>
        <p:grpSpPr bwMode="auto">
          <a:xfrm>
            <a:off x="250825" y="3933825"/>
            <a:ext cx="2017713" cy="2447925"/>
            <a:chOff x="251520" y="3933293"/>
            <a:chExt cx="2088232" cy="2716212"/>
          </a:xfrm>
        </p:grpSpPr>
        <p:graphicFrame>
          <p:nvGraphicFramePr>
            <p:cNvPr id="72707" name="Object 3"/>
            <p:cNvGraphicFramePr>
              <a:graphicFrameLocks noChangeAspect="1"/>
            </p:cNvGraphicFramePr>
            <p:nvPr/>
          </p:nvGraphicFramePr>
          <p:xfrm>
            <a:off x="251520" y="3933293"/>
            <a:ext cx="1589087" cy="2716212"/>
          </p:xfrm>
          <a:graphic>
            <a:graphicData uri="http://schemas.openxmlformats.org/presentationml/2006/ole">
              <p:oleObj spid="_x0000_s72707" name="Формула" r:id="rId9" imgW="914400" imgH="1562040" progId="Equation.3">
                <p:embed/>
              </p:oleObj>
            </a:graphicData>
          </a:graphic>
        </p:graphicFrame>
        <p:cxnSp>
          <p:nvCxnSpPr>
            <p:cNvPr id="16" name="Прямая соединительная линия 15"/>
            <p:cNvCxnSpPr/>
            <p:nvPr/>
          </p:nvCxnSpPr>
          <p:spPr>
            <a:xfrm>
              <a:off x="251520" y="6309539"/>
              <a:ext cx="20882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2124521" y="4149956"/>
              <a:ext cx="0" cy="244670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72708" name="Object 4"/>
          <p:cNvGraphicFramePr>
            <a:graphicFrameLocks noChangeAspect="1"/>
          </p:cNvGraphicFramePr>
          <p:nvPr/>
        </p:nvGraphicFramePr>
        <p:xfrm>
          <a:off x="2339975" y="3933825"/>
          <a:ext cx="4516438" cy="2611438"/>
        </p:xfrm>
        <a:graphic>
          <a:graphicData uri="http://schemas.openxmlformats.org/presentationml/2006/ole">
            <p:oleObj spid="_x0000_s72708" name="Формула" r:id="rId10" imgW="2679480" imgH="15490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узел 3"/>
          <p:cNvSpPr/>
          <p:nvPr/>
        </p:nvSpPr>
        <p:spPr>
          <a:xfrm>
            <a:off x="8316913" y="285750"/>
            <a:ext cx="569912" cy="550863"/>
          </a:xfrm>
          <a:prstGeom prst="flowChartConnector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22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163" name="TextBox 4"/>
          <p:cNvSpPr txBox="1">
            <a:spLocks noChangeArrowheads="1"/>
          </p:cNvSpPr>
          <p:nvPr/>
        </p:nvSpPr>
        <p:spPr bwMode="auto">
          <a:xfrm>
            <a:off x="468313" y="476250"/>
            <a:ext cx="8016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cs typeface="Arial" charset="0"/>
              </a:rPr>
              <a:t>Урок № 68-69 Интерференция света</a:t>
            </a:r>
          </a:p>
        </p:txBody>
      </p:sp>
      <p:sp>
        <p:nvSpPr>
          <p:cNvPr id="92164" name="Rectangle 1"/>
          <p:cNvSpPr>
            <a:spLocks noChangeArrowheads="1"/>
          </p:cNvSpPr>
          <p:nvPr/>
        </p:nvSpPr>
        <p:spPr bwMode="auto">
          <a:xfrm>
            <a:off x="3132138" y="1700213"/>
            <a:ext cx="5472112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696" tIns="17457" rIns="12696" bIns="17457" anchor="ctr">
            <a:spAutoFit/>
          </a:bodyPr>
          <a:lstStyle/>
          <a:p>
            <a:r>
              <a:rPr lang="ru-RU" sz="2400">
                <a:cs typeface="Arial" charset="0"/>
              </a:rPr>
              <a:t>В опыте, предложенном Хемфри Ллойдом, когерентными источниками служат сам источник и его мнимое изображение</a:t>
            </a:r>
            <a:br>
              <a:rPr lang="ru-RU" sz="2400">
                <a:cs typeface="Arial" charset="0"/>
              </a:rPr>
            </a:br>
            <a:endParaRPr lang="ru-RU" sz="2400">
              <a:cs typeface="Arial" charset="0"/>
            </a:endParaRPr>
          </a:p>
        </p:txBody>
      </p:sp>
      <p:pic>
        <p:nvPicPr>
          <p:cNvPr id="62468" name="Picture 4" descr="http://nika-fizika.narod.ru/20_0.h8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44675"/>
            <a:ext cx="2233613" cy="116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2166" name="TextBox 9"/>
          <p:cNvSpPr txBox="1">
            <a:spLocks noChangeArrowheads="1"/>
          </p:cNvSpPr>
          <p:nvPr/>
        </p:nvSpPr>
        <p:spPr bwMode="auto">
          <a:xfrm>
            <a:off x="347663" y="5229225"/>
            <a:ext cx="87963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i="1">
                <a:cs typeface="Arial" charset="0"/>
              </a:rPr>
              <a:t>При отражении от зеркала возникает дополнительная</a:t>
            </a:r>
            <a:br>
              <a:rPr lang="ru-RU" sz="2400" i="1">
                <a:cs typeface="Arial" charset="0"/>
              </a:rPr>
            </a:br>
            <a:r>
              <a:rPr lang="ru-RU" sz="2400" i="1">
                <a:cs typeface="Arial" charset="0"/>
              </a:rPr>
              <a:t>разность хода лучей </a:t>
            </a:r>
            <a:r>
              <a:rPr lang="el-GR" sz="2400" b="1" i="1">
                <a:cs typeface="Arial" charset="0"/>
              </a:rPr>
              <a:t>λ</a:t>
            </a:r>
            <a:r>
              <a:rPr lang="ru-RU" sz="2400" b="1" i="1">
                <a:cs typeface="Arial" charset="0"/>
              </a:rPr>
              <a:t>/2</a:t>
            </a:r>
            <a:r>
              <a:rPr lang="ru-RU" sz="2400" i="1">
                <a:cs typeface="Arial" charset="0"/>
              </a:rPr>
              <a:t>, обусловленная изменением фазы</a:t>
            </a:r>
            <a:br>
              <a:rPr lang="ru-RU" sz="2400" i="1">
                <a:cs typeface="Arial" charset="0"/>
              </a:rPr>
            </a:br>
            <a:r>
              <a:rPr lang="ru-RU" sz="2400" i="1">
                <a:cs typeface="Arial" charset="0"/>
              </a:rPr>
              <a:t>колебаний на </a:t>
            </a:r>
            <a:r>
              <a:rPr lang="el-GR" sz="2400" b="1" i="1">
                <a:cs typeface="Arial" charset="0"/>
              </a:rPr>
              <a:t>π</a:t>
            </a:r>
            <a:r>
              <a:rPr lang="ru-RU" sz="2400" i="1">
                <a:cs typeface="Arial" charset="0"/>
              </a:rPr>
              <a:t> при отражении от более плотной среды</a:t>
            </a:r>
          </a:p>
        </p:txBody>
      </p:sp>
      <p:sp>
        <p:nvSpPr>
          <p:cNvPr id="92167" name="TextBox 12"/>
          <p:cNvSpPr txBox="1">
            <a:spLocks noChangeArrowheads="1"/>
          </p:cNvSpPr>
          <p:nvPr/>
        </p:nvSpPr>
        <p:spPr bwMode="auto">
          <a:xfrm>
            <a:off x="395288" y="3644900"/>
            <a:ext cx="486886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i="1">
                <a:cs typeface="Arial" charset="0"/>
              </a:rPr>
              <a:t>Когерентные источники </a:t>
            </a:r>
            <a:r>
              <a:rPr lang="en-US" sz="2400" i="1">
                <a:cs typeface="Arial" charset="0"/>
              </a:rPr>
              <a:t>S </a:t>
            </a:r>
            <a:r>
              <a:rPr lang="ru-RU" sz="2400" i="1">
                <a:cs typeface="Arial" charset="0"/>
              </a:rPr>
              <a:t>и</a:t>
            </a:r>
            <a:r>
              <a:rPr lang="en-US" sz="2400" i="1">
                <a:cs typeface="Arial" charset="0"/>
              </a:rPr>
              <a:t> S</a:t>
            </a:r>
            <a:r>
              <a:rPr lang="en-US" sz="2400" i="1" baseline="-25000">
                <a:cs typeface="Arial" charset="0"/>
              </a:rPr>
              <a:t>1</a:t>
            </a:r>
            <a:r>
              <a:rPr lang="ru-RU" sz="2400" i="1">
                <a:cs typeface="Arial" charset="0"/>
              </a:rPr>
              <a:t> </a:t>
            </a:r>
            <a:br>
              <a:rPr lang="ru-RU" sz="2400" i="1">
                <a:cs typeface="Arial" charset="0"/>
              </a:rPr>
            </a:br>
            <a:r>
              <a:rPr lang="ru-RU" sz="2400" i="1">
                <a:cs typeface="Arial" charset="0"/>
              </a:rPr>
              <a:t>являются противофазными!</a:t>
            </a:r>
          </a:p>
        </p:txBody>
      </p:sp>
      <p:pic>
        <p:nvPicPr>
          <p:cNvPr id="12" name="Picture 1" descr="Рис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2725" y="3284538"/>
            <a:ext cx="3600450" cy="1530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2169" name="TextBox 13"/>
          <p:cNvSpPr txBox="1">
            <a:spLocks noChangeArrowheads="1"/>
          </p:cNvSpPr>
          <p:nvPr/>
        </p:nvSpPr>
        <p:spPr bwMode="auto">
          <a:xfrm>
            <a:off x="179388" y="1268413"/>
            <a:ext cx="28527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73038"/>
            <a:r>
              <a:rPr lang="ru-RU" sz="2400" b="1">
                <a:solidFill>
                  <a:srgbClr val="C00000"/>
                </a:solidFill>
                <a:cs typeface="Arial" charset="0"/>
              </a:rPr>
              <a:t>Зеркало Ллойда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узел 3"/>
          <p:cNvSpPr/>
          <p:nvPr/>
        </p:nvSpPr>
        <p:spPr>
          <a:xfrm>
            <a:off x="8316913" y="285750"/>
            <a:ext cx="569912" cy="479425"/>
          </a:xfrm>
          <a:prstGeom prst="flowChartConnector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23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9898" name="TextBox 4"/>
          <p:cNvSpPr txBox="1">
            <a:spLocks noChangeArrowheads="1"/>
          </p:cNvSpPr>
          <p:nvPr/>
        </p:nvSpPr>
        <p:spPr bwMode="auto">
          <a:xfrm>
            <a:off x="468313" y="476250"/>
            <a:ext cx="8016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cs typeface="Arial" charset="0"/>
              </a:rPr>
              <a:t>Урок № 68-69 Интерференция света</a:t>
            </a:r>
          </a:p>
        </p:txBody>
      </p:sp>
      <p:sp>
        <p:nvSpPr>
          <p:cNvPr id="79899" name="TextBox 6"/>
          <p:cNvSpPr txBox="1">
            <a:spLocks noChangeArrowheads="1"/>
          </p:cNvSpPr>
          <p:nvPr/>
        </p:nvSpPr>
        <p:spPr bwMode="auto">
          <a:xfrm>
            <a:off x="179388" y="1268413"/>
            <a:ext cx="84201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solidFill>
                  <a:srgbClr val="C00000"/>
                </a:solidFill>
                <a:cs typeface="Arial" charset="0"/>
              </a:rPr>
              <a:t>Расчет интерференционной картины в опыте Ллойда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395288" y="2852738"/>
            <a:ext cx="4105275" cy="1296987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5-конечная звезда 20"/>
          <p:cNvSpPr/>
          <p:nvPr/>
        </p:nvSpPr>
        <p:spPr>
          <a:xfrm>
            <a:off x="395288" y="4076700"/>
            <a:ext cx="122237" cy="144463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79902" name="Группа 42"/>
          <p:cNvGrpSpPr>
            <a:grpSpLocks/>
          </p:cNvGrpSpPr>
          <p:nvPr/>
        </p:nvGrpSpPr>
        <p:grpSpPr bwMode="auto">
          <a:xfrm>
            <a:off x="179388" y="2060575"/>
            <a:ext cx="5018087" cy="3384550"/>
            <a:chOff x="179512" y="2060848"/>
            <a:chExt cx="5018739" cy="3384376"/>
          </a:xfrm>
        </p:grpSpPr>
        <p:pic>
          <p:nvPicPr>
            <p:cNvPr id="79906" name="Picture 10" descr="http://ido.tsu.ru/schools/physmat/data/res/optika/pract/text/img1/image030.gif"/>
            <p:cNvPicPr>
              <a:picLocks noChangeAspect="1" noChangeArrowheads="1"/>
            </p:cNvPicPr>
            <p:nvPr/>
          </p:nvPicPr>
          <p:blipFill>
            <a:blip r:embed="rId4"/>
            <a:srcRect t="7269" r="11060" b="12770"/>
            <a:stretch>
              <a:fillRect/>
            </a:stretch>
          </p:blipFill>
          <p:spPr bwMode="auto">
            <a:xfrm>
              <a:off x="179512" y="2060848"/>
              <a:ext cx="5018739" cy="3384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7" name="Прямая соединительная линия 16"/>
            <p:cNvCxnSpPr/>
            <p:nvPr/>
          </p:nvCxnSpPr>
          <p:spPr>
            <a:xfrm>
              <a:off x="466886" y="3429203"/>
              <a:ext cx="4105808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466886" y="4148304"/>
              <a:ext cx="4105808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2267345" y="3789547"/>
              <a:ext cx="2376797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79883" name="Object 11"/>
            <p:cNvGraphicFramePr>
              <a:graphicFrameLocks noChangeAspect="1"/>
            </p:cNvGraphicFramePr>
            <p:nvPr/>
          </p:nvGraphicFramePr>
          <p:xfrm>
            <a:off x="179512" y="4005064"/>
            <a:ext cx="226566" cy="296279"/>
          </p:xfrm>
          <a:graphic>
            <a:graphicData uri="http://schemas.openxmlformats.org/presentationml/2006/ole">
              <p:oleObj spid="_x0000_s79883" name="Формула" r:id="rId5" imgW="164880" imgH="215640" progId="Equation.3">
                <p:embed/>
              </p:oleObj>
            </a:graphicData>
          </a:graphic>
        </p:graphicFrame>
        <p:cxnSp>
          <p:nvCxnSpPr>
            <p:cNvPr id="30" name="Прямая соединительная линия 29"/>
            <p:cNvCxnSpPr/>
            <p:nvPr/>
          </p:nvCxnSpPr>
          <p:spPr>
            <a:xfrm flipV="1">
              <a:off x="466886" y="2852970"/>
              <a:ext cx="4105808" cy="5762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79884" name="Object 12"/>
            <p:cNvGraphicFramePr>
              <a:graphicFrameLocks noChangeAspect="1"/>
            </p:cNvGraphicFramePr>
            <p:nvPr/>
          </p:nvGraphicFramePr>
          <p:xfrm>
            <a:off x="4644008" y="3645024"/>
            <a:ext cx="261363" cy="304924"/>
          </p:xfrm>
          <a:graphic>
            <a:graphicData uri="http://schemas.openxmlformats.org/presentationml/2006/ole">
              <p:oleObj spid="_x0000_s79884" name="Формула" r:id="rId6" imgW="152280" imgH="177480" progId="Equation.3">
                <p:embed/>
              </p:oleObj>
            </a:graphicData>
          </a:graphic>
        </p:graphicFrame>
        <p:graphicFrame>
          <p:nvGraphicFramePr>
            <p:cNvPr id="79885" name="Object 13"/>
            <p:cNvGraphicFramePr>
              <a:graphicFrameLocks noChangeAspect="1"/>
            </p:cNvGraphicFramePr>
            <p:nvPr/>
          </p:nvGraphicFramePr>
          <p:xfrm>
            <a:off x="2915816" y="3356992"/>
            <a:ext cx="213866" cy="330520"/>
          </p:xfrm>
          <a:graphic>
            <a:graphicData uri="http://schemas.openxmlformats.org/presentationml/2006/ole">
              <p:oleObj spid="_x0000_s79885" name="Формула" r:id="rId7" imgW="139680" imgH="215640" progId="Equation.3">
                <p:embed/>
              </p:oleObj>
            </a:graphicData>
          </a:graphic>
        </p:graphicFrame>
        <p:graphicFrame>
          <p:nvGraphicFramePr>
            <p:cNvPr id="79886" name="Object 14"/>
            <p:cNvGraphicFramePr>
              <a:graphicFrameLocks noChangeAspect="1"/>
            </p:cNvGraphicFramePr>
            <p:nvPr/>
          </p:nvGraphicFramePr>
          <p:xfrm>
            <a:off x="1711325" y="2852738"/>
            <a:ext cx="174625" cy="330200"/>
          </p:xfrm>
          <a:graphic>
            <a:graphicData uri="http://schemas.openxmlformats.org/presentationml/2006/ole">
              <p:oleObj spid="_x0000_s79886" name="Формула" r:id="rId8" imgW="114120" imgH="215640" progId="Equation.3">
                <p:embed/>
              </p:oleObj>
            </a:graphicData>
          </a:graphic>
        </p:graphicFrame>
        <p:cxnSp>
          <p:nvCxnSpPr>
            <p:cNvPr id="35" name="Прямая соединительная линия 34"/>
            <p:cNvCxnSpPr/>
            <p:nvPr/>
          </p:nvCxnSpPr>
          <p:spPr>
            <a:xfrm>
              <a:off x="466886" y="3429203"/>
              <a:ext cx="215928" cy="647667"/>
            </a:xfrm>
            <a:prstGeom prst="line">
              <a:avLst/>
            </a:prstGeom>
            <a:ln w="1905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79887" name="Object 15"/>
            <p:cNvGraphicFramePr>
              <a:graphicFrameLocks noChangeAspect="1"/>
            </p:cNvGraphicFramePr>
            <p:nvPr/>
          </p:nvGraphicFramePr>
          <p:xfrm>
            <a:off x="467544" y="4149080"/>
            <a:ext cx="326704" cy="304924"/>
          </p:xfrm>
          <a:graphic>
            <a:graphicData uri="http://schemas.openxmlformats.org/presentationml/2006/ole">
              <p:oleObj spid="_x0000_s79887" name="Формула" r:id="rId9" imgW="190440" imgH="177480" progId="Equation.3">
                <p:embed/>
              </p:oleObj>
            </a:graphicData>
          </a:graphic>
        </p:graphicFrame>
        <p:graphicFrame>
          <p:nvGraphicFramePr>
            <p:cNvPr id="79888" name="Object 16"/>
            <p:cNvGraphicFramePr>
              <a:graphicFrameLocks noChangeAspect="1"/>
            </p:cNvGraphicFramePr>
            <p:nvPr/>
          </p:nvGraphicFramePr>
          <p:xfrm>
            <a:off x="539552" y="3429000"/>
            <a:ext cx="207516" cy="290522"/>
          </p:xfrm>
          <a:graphic>
            <a:graphicData uri="http://schemas.openxmlformats.org/presentationml/2006/ole">
              <p:oleObj spid="_x0000_s79888" name="Формула" r:id="rId10" imgW="126720" imgH="177480" progId="Equation.3">
                <p:embed/>
              </p:oleObj>
            </a:graphicData>
          </a:graphic>
        </p:graphicFrame>
        <p:cxnSp>
          <p:nvCxnSpPr>
            <p:cNvPr id="40" name="Прямая соединительная линия 39"/>
            <p:cNvCxnSpPr/>
            <p:nvPr/>
          </p:nvCxnSpPr>
          <p:spPr>
            <a:xfrm>
              <a:off x="466886" y="3429203"/>
              <a:ext cx="1081228" cy="360344"/>
            </a:xfrm>
            <a:prstGeom prst="line">
              <a:avLst/>
            </a:prstGeom>
            <a:ln w="28575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79889" name="Object 17"/>
          <p:cNvGraphicFramePr>
            <a:graphicFrameLocks noChangeAspect="1"/>
          </p:cNvGraphicFramePr>
          <p:nvPr/>
        </p:nvGraphicFramePr>
        <p:xfrm>
          <a:off x="5508625" y="1989138"/>
          <a:ext cx="3014663" cy="1131887"/>
        </p:xfrm>
        <a:graphic>
          <a:graphicData uri="http://schemas.openxmlformats.org/presentationml/2006/ole">
            <p:oleObj spid="_x0000_s79889" name="Формула" r:id="rId11" imgW="1422360" imgH="533160" progId="Equation.3">
              <p:embed/>
            </p:oleObj>
          </a:graphicData>
        </a:graphic>
      </p:graphicFrame>
      <p:graphicFrame>
        <p:nvGraphicFramePr>
          <p:cNvPr id="79891" name="Object 9"/>
          <p:cNvGraphicFramePr>
            <a:graphicFrameLocks noChangeAspect="1"/>
          </p:cNvGraphicFramePr>
          <p:nvPr/>
        </p:nvGraphicFramePr>
        <p:xfrm>
          <a:off x="5867400" y="3716338"/>
          <a:ext cx="2411413" cy="1079500"/>
        </p:xfrm>
        <a:graphic>
          <a:graphicData uri="http://schemas.openxmlformats.org/presentationml/2006/ole">
            <p:oleObj spid="_x0000_s79891" name="Формула" r:id="rId12" imgW="1473120" imgH="660240" progId="Equation.3">
              <p:embed/>
            </p:oleObj>
          </a:graphicData>
        </a:graphic>
      </p:graphicFrame>
      <p:graphicFrame>
        <p:nvGraphicFramePr>
          <p:cNvPr id="79892" name="Object 20"/>
          <p:cNvGraphicFramePr>
            <a:graphicFrameLocks noChangeAspect="1"/>
          </p:cNvGraphicFramePr>
          <p:nvPr/>
        </p:nvGraphicFramePr>
        <p:xfrm>
          <a:off x="250825" y="2349500"/>
          <a:ext cx="942975" cy="376238"/>
        </p:xfrm>
        <a:graphic>
          <a:graphicData uri="http://schemas.openxmlformats.org/presentationml/2006/ole">
            <p:oleObj spid="_x0000_s79892" name="Формула" r:id="rId13" imgW="444240" imgH="177480" progId="Equation.3">
              <p:embed/>
            </p:oleObj>
          </a:graphicData>
        </a:graphic>
      </p:graphicFrame>
      <p:graphicFrame>
        <p:nvGraphicFramePr>
          <p:cNvPr id="79893" name="Object 21"/>
          <p:cNvGraphicFramePr>
            <a:graphicFrameLocks noChangeAspect="1"/>
          </p:cNvGraphicFramePr>
          <p:nvPr/>
        </p:nvGraphicFramePr>
        <p:xfrm>
          <a:off x="4211638" y="3789363"/>
          <a:ext cx="207962" cy="290512"/>
        </p:xfrm>
        <a:graphic>
          <a:graphicData uri="http://schemas.openxmlformats.org/presentationml/2006/ole">
            <p:oleObj spid="_x0000_s79893" name="Формула" r:id="rId14" imgW="126720" imgH="177480" progId="Equation.3">
              <p:embed/>
            </p:oleObj>
          </a:graphicData>
        </a:graphic>
      </p:graphicFrame>
      <p:graphicFrame>
        <p:nvGraphicFramePr>
          <p:cNvPr id="79894" name="Object 22"/>
          <p:cNvGraphicFramePr>
            <a:graphicFrameLocks noChangeAspect="1"/>
          </p:cNvGraphicFramePr>
          <p:nvPr/>
        </p:nvGraphicFramePr>
        <p:xfrm>
          <a:off x="4643438" y="3213100"/>
          <a:ext cx="260350" cy="285750"/>
        </p:xfrm>
        <a:graphic>
          <a:graphicData uri="http://schemas.openxmlformats.org/presentationml/2006/ole">
            <p:oleObj spid="_x0000_s79894" name="Формула" r:id="rId15" imgW="126720" imgH="139680" progId="Equation.3">
              <p:embed/>
            </p:oleObj>
          </a:graphicData>
        </a:graphic>
      </p:graphicFrame>
      <p:graphicFrame>
        <p:nvGraphicFramePr>
          <p:cNvPr id="79895" name="Object 23"/>
          <p:cNvGraphicFramePr>
            <a:graphicFrameLocks noChangeAspect="1"/>
          </p:cNvGraphicFramePr>
          <p:nvPr/>
        </p:nvGraphicFramePr>
        <p:xfrm>
          <a:off x="4211638" y="3429000"/>
          <a:ext cx="207962" cy="290513"/>
        </p:xfrm>
        <a:graphic>
          <a:graphicData uri="http://schemas.openxmlformats.org/presentationml/2006/ole">
            <p:oleObj spid="_x0000_s79895" name="Формула" r:id="rId16" imgW="126720" imgH="177480" progId="Equation.3">
              <p:embed/>
            </p:oleObj>
          </a:graphicData>
        </a:graphic>
      </p:graphicFrame>
      <p:sp>
        <p:nvSpPr>
          <p:cNvPr id="79903" name="TextBox 27"/>
          <p:cNvSpPr txBox="1">
            <a:spLocks noChangeArrowheads="1"/>
          </p:cNvSpPr>
          <p:nvPr/>
        </p:nvSpPr>
        <p:spPr bwMode="auto">
          <a:xfrm>
            <a:off x="1476375" y="5445125"/>
            <a:ext cx="7416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>
                <a:cs typeface="Arial" charset="0"/>
              </a:rPr>
              <a:t>Чем отличаются интерференционные картины, полученные с помощью зеркала Ллойда и зеркал Френеля?</a:t>
            </a:r>
          </a:p>
        </p:txBody>
      </p:sp>
      <p:pic>
        <p:nvPicPr>
          <p:cNvPr id="79904" name="Picture 2" descr="C:\Documents and Settings\User\Desktop\Анимации-4\dis16.gif"/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79388" y="5661025"/>
            <a:ext cx="6477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905" name="Picture 2" descr="C:\Documents and Settings\User\Desktop\Анимации-4\11.gif"/>
          <p:cNvPicPr>
            <a:picLocks noChangeAspect="1" noChangeArrowheads="1" noCrop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827088" y="6237288"/>
            <a:ext cx="2667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узел 3"/>
          <p:cNvSpPr/>
          <p:nvPr/>
        </p:nvSpPr>
        <p:spPr>
          <a:xfrm>
            <a:off x="8316913" y="260350"/>
            <a:ext cx="569912" cy="576263"/>
          </a:xfrm>
          <a:prstGeom prst="flowChartConnector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24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6087" name="TextBox 4"/>
          <p:cNvSpPr txBox="1">
            <a:spLocks noChangeArrowheads="1"/>
          </p:cNvSpPr>
          <p:nvPr/>
        </p:nvSpPr>
        <p:spPr bwMode="auto">
          <a:xfrm>
            <a:off x="468313" y="476250"/>
            <a:ext cx="8016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cs typeface="Arial" charset="0"/>
              </a:rPr>
              <a:t>Урок № 68-69 Интерференция света</a:t>
            </a:r>
          </a:p>
        </p:txBody>
      </p:sp>
      <p:sp>
        <p:nvSpPr>
          <p:cNvPr id="46088" name="TextBox 7"/>
          <p:cNvSpPr txBox="1">
            <a:spLocks noChangeArrowheads="1"/>
          </p:cNvSpPr>
          <p:nvPr/>
        </p:nvSpPr>
        <p:spPr bwMode="auto">
          <a:xfrm>
            <a:off x="179388" y="1196975"/>
            <a:ext cx="39798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73038"/>
            <a:r>
              <a:rPr lang="ru-RU" sz="2400" b="1">
                <a:solidFill>
                  <a:srgbClr val="C00000"/>
                </a:solidFill>
                <a:cs typeface="Arial" charset="0"/>
              </a:rPr>
              <a:t>Ключевая ситуация №1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388" y="2060575"/>
            <a:ext cx="8785225" cy="14398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6090" name="TextBox 10"/>
          <p:cNvSpPr txBox="1">
            <a:spLocks noChangeArrowheads="1"/>
          </p:cNvSpPr>
          <p:nvPr/>
        </p:nvSpPr>
        <p:spPr bwMode="auto">
          <a:xfrm>
            <a:off x="5292725" y="1052513"/>
            <a:ext cx="36718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cs typeface="Arial" charset="0"/>
              </a:rPr>
              <a:t>…При изучении наук задачи</a:t>
            </a:r>
            <a:br>
              <a:rPr lang="ru-RU" sz="2000" i="1">
                <a:cs typeface="Arial" charset="0"/>
              </a:rPr>
            </a:br>
            <a:r>
              <a:rPr lang="ru-RU" sz="2000" i="1">
                <a:cs typeface="Arial" charset="0"/>
              </a:rPr>
              <a:t>полезнее правил…</a:t>
            </a:r>
            <a:br>
              <a:rPr lang="ru-RU" sz="2000" i="1">
                <a:cs typeface="Arial" charset="0"/>
              </a:rPr>
            </a:br>
            <a:r>
              <a:rPr lang="ru-RU" sz="2000" i="1">
                <a:cs typeface="Arial" charset="0"/>
              </a:rPr>
              <a:t>                                  Ньютон</a:t>
            </a:r>
          </a:p>
        </p:txBody>
      </p:sp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6516688" y="5445125"/>
          <a:ext cx="2122487" cy="950913"/>
        </p:xfrm>
        <a:graphic>
          <a:graphicData uri="http://schemas.openxmlformats.org/presentationml/2006/ole">
            <p:oleObj spid="_x0000_s46082" name="Формула" r:id="rId4" imgW="1473120" imgH="660240" progId="Equation.3">
              <p:embed/>
            </p:oleObj>
          </a:graphicData>
        </a:graphic>
      </p:graphicFrame>
      <p:sp>
        <p:nvSpPr>
          <p:cNvPr id="46091" name="TextBox 9"/>
          <p:cNvSpPr txBox="1">
            <a:spLocks noChangeArrowheads="1"/>
          </p:cNvSpPr>
          <p:nvPr/>
        </p:nvSpPr>
        <p:spPr bwMode="auto">
          <a:xfrm>
            <a:off x="323850" y="2133600"/>
            <a:ext cx="8280400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73038" algn="just"/>
            <a:r>
              <a:rPr lang="ru-RU" sz="2000">
                <a:cs typeface="Arial" charset="0"/>
              </a:rPr>
              <a:t>Точечный источник монохроматического света находится на расстоянии 1 мм от большого плоского зеркала и на расстоянии 4 м от экрана, перпендикулярного зеркалу. Каково расстояние между соседними максимумами освещенности. Длина волны света 600 нм</a:t>
            </a:r>
          </a:p>
        </p:txBody>
      </p:sp>
      <p:pic>
        <p:nvPicPr>
          <p:cNvPr id="46092" name="Picture 2" descr="http://ido.tsu.ru/schools/physmat/data/res/optika/pract/text/img1/image030.gif"/>
          <p:cNvPicPr>
            <a:picLocks noChangeAspect="1" noChangeArrowheads="1"/>
          </p:cNvPicPr>
          <p:nvPr/>
        </p:nvPicPr>
        <p:blipFill>
          <a:blip r:embed="rId5"/>
          <a:srcRect t="12115" r="14618" b="15193"/>
          <a:stretch>
            <a:fillRect/>
          </a:stretch>
        </p:blipFill>
        <p:spPr bwMode="auto">
          <a:xfrm>
            <a:off x="6315075" y="3644900"/>
            <a:ext cx="2649538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Блок-схема: узел 12"/>
          <p:cNvSpPr/>
          <p:nvPr/>
        </p:nvSpPr>
        <p:spPr>
          <a:xfrm>
            <a:off x="4140200" y="1196975"/>
            <a:ext cx="457200" cy="457200"/>
          </a:xfrm>
          <a:prstGeom prst="flowChartConnector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6083" name="Object 3"/>
          <p:cNvGraphicFramePr>
            <a:graphicFrameLocks noChangeAspect="1"/>
          </p:cNvGraphicFramePr>
          <p:nvPr/>
        </p:nvGraphicFramePr>
        <p:xfrm>
          <a:off x="2195513" y="3860800"/>
          <a:ext cx="3775075" cy="1657350"/>
        </p:xfrm>
        <a:graphic>
          <a:graphicData uri="http://schemas.openxmlformats.org/presentationml/2006/ole">
            <p:oleObj spid="_x0000_s46083" name="Формула" r:id="rId6" imgW="2374560" imgH="1041120" progId="Equation.3">
              <p:embed/>
            </p:oleObj>
          </a:graphicData>
        </a:graphic>
      </p:graphicFrame>
      <p:grpSp>
        <p:nvGrpSpPr>
          <p:cNvPr id="46094" name="Группа 19"/>
          <p:cNvGrpSpPr>
            <a:grpSpLocks/>
          </p:cNvGrpSpPr>
          <p:nvPr/>
        </p:nvGrpSpPr>
        <p:grpSpPr bwMode="auto">
          <a:xfrm>
            <a:off x="250825" y="3789363"/>
            <a:ext cx="1728788" cy="2001837"/>
            <a:chOff x="251520" y="3789040"/>
            <a:chExt cx="1728192" cy="2002723"/>
          </a:xfrm>
        </p:grpSpPr>
        <p:graphicFrame>
          <p:nvGraphicFramePr>
            <p:cNvPr id="46084" name="Object 4"/>
            <p:cNvGraphicFramePr>
              <a:graphicFrameLocks noChangeAspect="1"/>
            </p:cNvGraphicFramePr>
            <p:nvPr/>
          </p:nvGraphicFramePr>
          <p:xfrm>
            <a:off x="323528" y="3789040"/>
            <a:ext cx="1440160" cy="2002723"/>
          </p:xfrm>
          <a:graphic>
            <a:graphicData uri="http://schemas.openxmlformats.org/presentationml/2006/ole">
              <p:oleObj spid="_x0000_s46084" name="Формула" r:id="rId7" imgW="812520" imgH="1130040" progId="Equation.3">
                <p:embed/>
              </p:oleObj>
            </a:graphicData>
          </a:graphic>
        </p:graphicFrame>
        <p:cxnSp>
          <p:nvCxnSpPr>
            <p:cNvPr id="16" name="Прямая соединительная линия 15"/>
            <p:cNvCxnSpPr/>
            <p:nvPr/>
          </p:nvCxnSpPr>
          <p:spPr>
            <a:xfrm>
              <a:off x="251520" y="5445535"/>
              <a:ext cx="172819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1835299" y="3933566"/>
              <a:ext cx="0" cy="1799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узел 3"/>
          <p:cNvSpPr/>
          <p:nvPr/>
        </p:nvSpPr>
        <p:spPr>
          <a:xfrm>
            <a:off x="8316913" y="260350"/>
            <a:ext cx="569912" cy="576263"/>
          </a:xfrm>
          <a:prstGeom prst="flowChartConnector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25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5790" name="TextBox 4"/>
          <p:cNvSpPr txBox="1">
            <a:spLocks noChangeArrowheads="1"/>
          </p:cNvSpPr>
          <p:nvPr/>
        </p:nvSpPr>
        <p:spPr bwMode="auto">
          <a:xfrm>
            <a:off x="468313" y="476250"/>
            <a:ext cx="8016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cs typeface="Arial" charset="0"/>
              </a:rPr>
              <a:t>Урок № 68-69 Интерференция света</a:t>
            </a:r>
          </a:p>
        </p:txBody>
      </p:sp>
      <p:sp>
        <p:nvSpPr>
          <p:cNvPr id="75791" name="TextBox 7"/>
          <p:cNvSpPr txBox="1">
            <a:spLocks noChangeArrowheads="1"/>
          </p:cNvSpPr>
          <p:nvPr/>
        </p:nvSpPr>
        <p:spPr bwMode="auto">
          <a:xfrm>
            <a:off x="179388" y="1196975"/>
            <a:ext cx="39798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73038"/>
            <a:r>
              <a:rPr lang="ru-RU" sz="2400" b="1">
                <a:solidFill>
                  <a:srgbClr val="C00000"/>
                </a:solidFill>
                <a:cs typeface="Arial" charset="0"/>
              </a:rPr>
              <a:t>Ключевая ситуация №2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388" y="2060575"/>
            <a:ext cx="8785225" cy="18732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5793" name="TextBox 10"/>
          <p:cNvSpPr txBox="1">
            <a:spLocks noChangeArrowheads="1"/>
          </p:cNvSpPr>
          <p:nvPr/>
        </p:nvSpPr>
        <p:spPr bwMode="auto">
          <a:xfrm>
            <a:off x="5292725" y="1052513"/>
            <a:ext cx="36718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cs typeface="Arial" charset="0"/>
              </a:rPr>
              <a:t>…При изучении наук задачи</a:t>
            </a:r>
            <a:br>
              <a:rPr lang="ru-RU" sz="2000" i="1">
                <a:cs typeface="Arial" charset="0"/>
              </a:rPr>
            </a:br>
            <a:r>
              <a:rPr lang="ru-RU" sz="2000" i="1">
                <a:cs typeface="Arial" charset="0"/>
              </a:rPr>
              <a:t>полезнее правил…</a:t>
            </a:r>
            <a:br>
              <a:rPr lang="ru-RU" sz="2000" i="1">
                <a:cs typeface="Arial" charset="0"/>
              </a:rPr>
            </a:br>
            <a:r>
              <a:rPr lang="ru-RU" sz="2000" i="1">
                <a:cs typeface="Arial" charset="0"/>
              </a:rPr>
              <a:t>                                   Ньютон</a:t>
            </a:r>
          </a:p>
        </p:txBody>
      </p:sp>
      <p:sp>
        <p:nvSpPr>
          <p:cNvPr id="75794" name="Прямоугольник 9"/>
          <p:cNvSpPr>
            <a:spLocks noChangeArrowheads="1"/>
          </p:cNvSpPr>
          <p:nvPr/>
        </p:nvSpPr>
        <p:spPr bwMode="auto">
          <a:xfrm>
            <a:off x="468313" y="2060575"/>
            <a:ext cx="7920037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73038" algn="just"/>
            <a:r>
              <a:rPr lang="ru-RU" sz="2000">
                <a:cs typeface="Arial" charset="0"/>
              </a:rPr>
              <a:t>В интерференционном опыте Ллойда точечный источник</a:t>
            </a:r>
            <a:br>
              <a:rPr lang="ru-RU" sz="2000">
                <a:cs typeface="Arial" charset="0"/>
              </a:rPr>
            </a:br>
            <a:r>
              <a:rPr lang="ru-RU" sz="2000">
                <a:cs typeface="Arial" charset="0"/>
              </a:rPr>
              <a:t>света S расположен на расстоянии b = 20 см от левого края плоского зеркала АВ на высоте </a:t>
            </a:r>
            <a:r>
              <a:rPr lang="en-US" sz="2000">
                <a:cs typeface="Arial" charset="0"/>
              </a:rPr>
              <a:t>h</a:t>
            </a:r>
            <a:r>
              <a:rPr lang="ru-RU" sz="2000">
                <a:cs typeface="Arial" charset="0"/>
              </a:rPr>
              <a:t> = 10 см над плоскостью зеркала. Длина зеркала L= 10 см. Определите вертикальный размер интерференционной картины на экране,  расположенном на расстоянии  </a:t>
            </a:r>
            <a:r>
              <a:rPr lang="en-US" sz="2000">
                <a:cs typeface="Arial" charset="0"/>
              </a:rPr>
              <a:t>90 c</a:t>
            </a:r>
            <a:r>
              <a:rPr lang="ru-RU" sz="2000">
                <a:cs typeface="Arial" charset="0"/>
              </a:rPr>
              <a:t>м от источника</a:t>
            </a:r>
          </a:p>
        </p:txBody>
      </p:sp>
      <p:pic>
        <p:nvPicPr>
          <p:cNvPr id="75795" name="Picture 2" descr="C:\Users\галя\Desktop\иллюстрации-1\avatar-2821.jpg">
            <a:hlinkClick r:id="rId4" action="ppaction://hlinksldjump" tooltip="назад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CFB"/>
              </a:clrFrom>
              <a:clrTo>
                <a:srgbClr val="FFFC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8350" y="602138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Блок-схема: узел 13"/>
          <p:cNvSpPr/>
          <p:nvPr/>
        </p:nvSpPr>
        <p:spPr>
          <a:xfrm>
            <a:off x="4284663" y="1196975"/>
            <a:ext cx="457200" cy="457200"/>
          </a:xfrm>
          <a:prstGeom prst="flowChartConnector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2700338" y="5876925"/>
            <a:ext cx="4318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/>
          <p:nvPr/>
        </p:nvCxnSpPr>
        <p:spPr>
          <a:xfrm>
            <a:off x="2700338" y="5876925"/>
            <a:ext cx="0" cy="360363"/>
          </a:xfrm>
          <a:prstGeom prst="line">
            <a:avLst/>
          </a:prstGeom>
          <a:ln w="28575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Правая фигурная скобка 144"/>
          <p:cNvSpPr/>
          <p:nvPr/>
        </p:nvSpPr>
        <p:spPr>
          <a:xfrm>
            <a:off x="5219700" y="4797425"/>
            <a:ext cx="144463" cy="50323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147" name="Прямая соединительная линия 146"/>
          <p:cNvCxnSpPr/>
          <p:nvPr/>
        </p:nvCxnSpPr>
        <p:spPr>
          <a:xfrm>
            <a:off x="3132138" y="5876925"/>
            <a:ext cx="0" cy="360363"/>
          </a:xfrm>
          <a:prstGeom prst="line">
            <a:avLst/>
          </a:prstGeom>
          <a:ln w="28575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Правая фигурная скобка 148"/>
          <p:cNvSpPr/>
          <p:nvPr/>
        </p:nvSpPr>
        <p:spPr>
          <a:xfrm flipH="1">
            <a:off x="5003800" y="5300663"/>
            <a:ext cx="144463" cy="93662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75802" name="Группа 153"/>
          <p:cNvGrpSpPr>
            <a:grpSpLocks/>
          </p:cNvGrpSpPr>
          <p:nvPr/>
        </p:nvGrpSpPr>
        <p:grpSpPr bwMode="auto">
          <a:xfrm>
            <a:off x="1476375" y="4221163"/>
            <a:ext cx="5111750" cy="2376487"/>
            <a:chOff x="1475656" y="4221088"/>
            <a:chExt cx="5112568" cy="2376264"/>
          </a:xfrm>
        </p:grpSpPr>
        <p:sp>
          <p:nvSpPr>
            <p:cNvPr id="23" name="5-конечная звезда 22"/>
            <p:cNvSpPr/>
            <p:nvPr/>
          </p:nvSpPr>
          <p:spPr>
            <a:xfrm>
              <a:off x="1978975" y="6165593"/>
              <a:ext cx="144485" cy="144449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grpSp>
          <p:nvGrpSpPr>
            <p:cNvPr id="75809" name="Группа 152"/>
            <p:cNvGrpSpPr>
              <a:grpSpLocks/>
            </p:cNvGrpSpPr>
            <p:nvPr/>
          </p:nvGrpSpPr>
          <p:grpSpPr bwMode="auto">
            <a:xfrm>
              <a:off x="1475656" y="4221088"/>
              <a:ext cx="5112568" cy="2376264"/>
              <a:chOff x="1475656" y="4221088"/>
              <a:chExt cx="5112568" cy="2376264"/>
            </a:xfrm>
          </p:grpSpPr>
          <p:sp>
            <p:nvSpPr>
              <p:cNvPr id="22" name="5-конечная звезда 21"/>
              <p:cNvSpPr/>
              <p:nvPr/>
            </p:nvSpPr>
            <p:spPr>
              <a:xfrm>
                <a:off x="2052011" y="5444935"/>
                <a:ext cx="144485" cy="144449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grpSp>
            <p:nvGrpSpPr>
              <p:cNvPr id="75811" name="Группа 151"/>
              <p:cNvGrpSpPr>
                <a:grpSpLocks/>
              </p:cNvGrpSpPr>
              <p:nvPr/>
            </p:nvGrpSpPr>
            <p:grpSpPr bwMode="auto">
              <a:xfrm>
                <a:off x="1475656" y="4221088"/>
                <a:ext cx="5112568" cy="2376264"/>
                <a:chOff x="1475656" y="4221088"/>
                <a:chExt cx="5112568" cy="2376264"/>
              </a:xfrm>
            </p:grpSpPr>
            <p:cxnSp>
              <p:nvCxnSpPr>
                <p:cNvPr id="25" name="Прямая соединительная линия 24"/>
                <p:cNvCxnSpPr/>
                <p:nvPr/>
              </p:nvCxnSpPr>
              <p:spPr>
                <a:xfrm>
                  <a:off x="5219580" y="4221088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Прямая соединительная линия 100"/>
                <p:cNvCxnSpPr/>
                <p:nvPr/>
              </p:nvCxnSpPr>
              <p:spPr>
                <a:xfrm>
                  <a:off x="1475656" y="5876695"/>
                  <a:ext cx="5112568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Прямая со стрелкой 103"/>
                <p:cNvCxnSpPr/>
                <p:nvPr/>
              </p:nvCxnSpPr>
              <p:spPr>
                <a:xfrm flipV="1">
                  <a:off x="1978975" y="4797296"/>
                  <a:ext cx="3240605" cy="1439728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prstDash val="sysDot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Прямая со стрелкой 111"/>
                <p:cNvCxnSpPr>
                  <a:stCxn id="23" idx="4"/>
                </p:cNvCxnSpPr>
                <p:nvPr/>
              </p:nvCxnSpPr>
              <p:spPr>
                <a:xfrm flipV="1">
                  <a:off x="2123460" y="5229055"/>
                  <a:ext cx="3096120" cy="990507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prstDash val="sysDot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Прямая соединительная линия 118"/>
                <p:cNvCxnSpPr/>
                <p:nvPr/>
              </p:nvCxnSpPr>
              <p:spPr>
                <a:xfrm>
                  <a:off x="2052011" y="5517953"/>
                  <a:ext cx="647804" cy="358741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Прямая соединительная линия 120"/>
                <p:cNvCxnSpPr/>
                <p:nvPr/>
              </p:nvCxnSpPr>
              <p:spPr>
                <a:xfrm>
                  <a:off x="2052011" y="5517953"/>
                  <a:ext cx="1079673" cy="358741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Прямая соединительная линия 128"/>
                <p:cNvCxnSpPr/>
                <p:nvPr/>
              </p:nvCxnSpPr>
              <p:spPr>
                <a:xfrm>
                  <a:off x="2052011" y="6237024"/>
                  <a:ext cx="3167569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aphicFrame>
              <p:nvGraphicFramePr>
                <p:cNvPr id="75779" name="Object 3"/>
                <p:cNvGraphicFramePr>
                  <a:graphicFrameLocks noChangeAspect="1"/>
                </p:cNvGraphicFramePr>
                <p:nvPr/>
              </p:nvGraphicFramePr>
              <p:xfrm>
                <a:off x="2843808" y="6021288"/>
                <a:ext cx="177800" cy="177800"/>
              </p:xfrm>
              <a:graphic>
                <a:graphicData uri="http://schemas.openxmlformats.org/presentationml/2006/ole">
                  <p:oleObj spid="_x0000_s75779" name="Формула" r:id="rId6" imgW="177480" imgH="177480" progId="Equation.3">
                    <p:embed/>
                  </p:oleObj>
                </a:graphicData>
              </a:graphic>
            </p:graphicFrame>
            <p:graphicFrame>
              <p:nvGraphicFramePr>
                <p:cNvPr id="75780" name="Object 4"/>
                <p:cNvGraphicFramePr>
                  <a:graphicFrameLocks noChangeAspect="1"/>
                </p:cNvGraphicFramePr>
                <p:nvPr/>
              </p:nvGraphicFramePr>
              <p:xfrm>
                <a:off x="2267744" y="6309320"/>
                <a:ext cx="203200" cy="177800"/>
              </p:xfrm>
              <a:graphic>
                <a:graphicData uri="http://schemas.openxmlformats.org/presentationml/2006/ole">
                  <p:oleObj spid="_x0000_s75780" name="Формула" r:id="rId7" imgW="203040" imgH="177480" progId="Equation.3">
                    <p:embed/>
                  </p:oleObj>
                </a:graphicData>
              </a:graphic>
            </p:graphicFrame>
            <p:graphicFrame>
              <p:nvGraphicFramePr>
                <p:cNvPr id="75781" name="Object 5"/>
                <p:cNvGraphicFramePr>
                  <a:graphicFrameLocks noChangeAspect="1"/>
                </p:cNvGraphicFramePr>
                <p:nvPr/>
              </p:nvGraphicFramePr>
              <p:xfrm>
                <a:off x="4067944" y="6381328"/>
                <a:ext cx="190500" cy="177800"/>
              </p:xfrm>
              <a:graphic>
                <a:graphicData uri="http://schemas.openxmlformats.org/presentationml/2006/ole">
                  <p:oleObj spid="_x0000_s75781" name="Формула" r:id="rId8" imgW="190440" imgH="177480" progId="Equation.3">
                    <p:embed/>
                  </p:oleObj>
                </a:graphicData>
              </a:graphic>
            </p:graphicFrame>
            <p:sp>
              <p:nvSpPr>
                <p:cNvPr id="143" name="Правая фигурная скобка 142"/>
                <p:cNvSpPr/>
                <p:nvPr/>
              </p:nvSpPr>
              <p:spPr>
                <a:xfrm>
                  <a:off x="5724486" y="4868727"/>
                  <a:ext cx="142898" cy="1441315"/>
                </a:xfrm>
                <a:prstGeom prst="rightBrac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graphicFrame>
              <p:nvGraphicFramePr>
                <p:cNvPr id="75782" name="Object 6"/>
                <p:cNvGraphicFramePr>
                  <a:graphicFrameLocks noChangeAspect="1"/>
                </p:cNvGraphicFramePr>
                <p:nvPr/>
              </p:nvGraphicFramePr>
              <p:xfrm>
                <a:off x="5580112" y="5301208"/>
                <a:ext cx="203200" cy="177800"/>
              </p:xfrm>
              <a:graphic>
                <a:graphicData uri="http://schemas.openxmlformats.org/presentationml/2006/ole">
                  <p:oleObj spid="_x0000_s75782" name="Формула" r:id="rId9" imgW="203040" imgH="177480" progId="Equation.3">
                    <p:embed/>
                  </p:oleObj>
                </a:graphicData>
              </a:graphic>
            </p:graphicFrame>
            <p:graphicFrame>
              <p:nvGraphicFramePr>
                <p:cNvPr id="75784" name="Object 8"/>
                <p:cNvGraphicFramePr>
                  <a:graphicFrameLocks noChangeAspect="1"/>
                </p:cNvGraphicFramePr>
                <p:nvPr/>
              </p:nvGraphicFramePr>
              <p:xfrm>
                <a:off x="3059832" y="6309320"/>
                <a:ext cx="190500" cy="177800"/>
              </p:xfrm>
              <a:graphic>
                <a:graphicData uri="http://schemas.openxmlformats.org/presentationml/2006/ole">
                  <p:oleObj spid="_x0000_s75784" name="Формула" r:id="rId10" imgW="190440" imgH="177480" progId="Equation.3">
                    <p:embed/>
                  </p:oleObj>
                </a:graphicData>
              </a:graphic>
            </p:graphicFrame>
            <p:graphicFrame>
              <p:nvGraphicFramePr>
                <p:cNvPr id="75785" name="Object 9"/>
                <p:cNvGraphicFramePr>
                  <a:graphicFrameLocks noChangeAspect="1"/>
                </p:cNvGraphicFramePr>
                <p:nvPr/>
              </p:nvGraphicFramePr>
              <p:xfrm>
                <a:off x="4716016" y="5661248"/>
                <a:ext cx="190500" cy="177800"/>
              </p:xfrm>
              <a:graphic>
                <a:graphicData uri="http://schemas.openxmlformats.org/presentationml/2006/ole">
                  <p:oleObj spid="_x0000_s75785" name="Формула" r:id="rId11" imgW="190440" imgH="177480" progId="Equation.3">
                    <p:embed/>
                  </p:oleObj>
                </a:graphicData>
              </a:graphic>
            </p:graphicFrame>
            <p:graphicFrame>
              <p:nvGraphicFramePr>
                <p:cNvPr id="75786" name="Object 10"/>
                <p:cNvGraphicFramePr>
                  <a:graphicFrameLocks noChangeAspect="1"/>
                </p:cNvGraphicFramePr>
                <p:nvPr/>
              </p:nvGraphicFramePr>
              <p:xfrm>
                <a:off x="5364088" y="4869160"/>
                <a:ext cx="177800" cy="177800"/>
              </p:xfrm>
              <a:graphic>
                <a:graphicData uri="http://schemas.openxmlformats.org/presentationml/2006/ole">
                  <p:oleObj spid="_x0000_s75786" name="Формула" r:id="rId12" imgW="177480" imgH="177480" progId="Equation.3">
                    <p:embed/>
                  </p:oleObj>
                </a:graphicData>
              </a:graphic>
            </p:graphicFrame>
          </p:grpSp>
        </p:grpSp>
      </p:grpSp>
      <p:sp>
        <p:nvSpPr>
          <p:cNvPr id="156" name="Прямоугольник 155"/>
          <p:cNvSpPr/>
          <p:nvPr/>
        </p:nvSpPr>
        <p:spPr>
          <a:xfrm>
            <a:off x="1403350" y="4076700"/>
            <a:ext cx="5761038" cy="2520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   </a:t>
            </a:r>
            <a:endParaRPr lang="ru-RU" dirty="0"/>
          </a:p>
        </p:txBody>
      </p:sp>
      <p:pic>
        <p:nvPicPr>
          <p:cNvPr id="157" name="Picture 4" descr="http://gannalv.narod.ru/img/p0186.gif"/>
          <p:cNvPicPr>
            <a:picLocks noChangeAspect="1" noChangeArrowheads="1"/>
          </p:cNvPicPr>
          <p:nvPr/>
        </p:nvPicPr>
        <p:blipFill>
          <a:blip r:embed="rId13"/>
          <a:srcRect l="52290" t="16912" r="7640" b="54748"/>
          <a:stretch>
            <a:fillRect/>
          </a:stretch>
        </p:blipFill>
        <p:spPr bwMode="auto">
          <a:xfrm>
            <a:off x="7164388" y="4292600"/>
            <a:ext cx="1655762" cy="1657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75805" name="Группа 41"/>
          <p:cNvGrpSpPr>
            <a:grpSpLocks/>
          </p:cNvGrpSpPr>
          <p:nvPr/>
        </p:nvGrpSpPr>
        <p:grpSpPr bwMode="auto">
          <a:xfrm>
            <a:off x="323850" y="4149725"/>
            <a:ext cx="1295400" cy="2232025"/>
            <a:chOff x="323528" y="4149080"/>
            <a:chExt cx="1296144" cy="2232248"/>
          </a:xfrm>
        </p:grpSpPr>
        <p:graphicFrame>
          <p:nvGraphicFramePr>
            <p:cNvPr id="75787" name="Object 11"/>
            <p:cNvGraphicFramePr>
              <a:graphicFrameLocks noChangeAspect="1"/>
            </p:cNvGraphicFramePr>
            <p:nvPr/>
          </p:nvGraphicFramePr>
          <p:xfrm>
            <a:off x="323528" y="4221088"/>
            <a:ext cx="936104" cy="2116409"/>
          </p:xfrm>
          <a:graphic>
            <a:graphicData uri="http://schemas.openxmlformats.org/presentationml/2006/ole">
              <p:oleObj spid="_x0000_s75787" name="Формула" r:id="rId14" imgW="583920" imgH="1320480" progId="Equation.3">
                <p:embed/>
              </p:oleObj>
            </a:graphicData>
          </a:graphic>
        </p:graphicFrame>
        <p:cxnSp>
          <p:nvCxnSpPr>
            <p:cNvPr id="39" name="Прямая соединительная линия 38"/>
            <p:cNvCxnSpPr/>
            <p:nvPr/>
          </p:nvCxnSpPr>
          <p:spPr>
            <a:xfrm>
              <a:off x="323528" y="6020930"/>
              <a:ext cx="129614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>
              <a:off x="1475127" y="4149080"/>
              <a:ext cx="0" cy="22322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Box 4"/>
          <p:cNvSpPr txBox="1">
            <a:spLocks noChangeArrowheads="1"/>
          </p:cNvSpPr>
          <p:nvPr/>
        </p:nvSpPr>
        <p:spPr bwMode="auto">
          <a:xfrm>
            <a:off x="468313" y="476250"/>
            <a:ext cx="8016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cs typeface="Arial" charset="0"/>
              </a:rPr>
              <a:t>Урок № 68-69 Интерференция света</a:t>
            </a:r>
          </a:p>
        </p:txBody>
      </p:sp>
      <p:pic>
        <p:nvPicPr>
          <p:cNvPr id="97283" name="Picture 4" descr="Картинка 20 из 14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2420938"/>
            <a:ext cx="3227388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Блок-схема: узел 10"/>
          <p:cNvSpPr/>
          <p:nvPr/>
        </p:nvSpPr>
        <p:spPr>
          <a:xfrm>
            <a:off x="8316913" y="260350"/>
            <a:ext cx="569912" cy="576263"/>
          </a:xfrm>
          <a:prstGeom prst="flowChartConnector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26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97285" name="Прямоугольник 8"/>
          <p:cNvSpPr>
            <a:spLocks noChangeArrowheads="1"/>
          </p:cNvSpPr>
          <p:nvPr/>
        </p:nvSpPr>
        <p:spPr bwMode="auto">
          <a:xfrm>
            <a:off x="250825" y="5300663"/>
            <a:ext cx="83534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3038" algn="just"/>
            <a:r>
              <a:rPr lang="ru-RU" sz="2000">
                <a:cs typeface="Arial" charset="0"/>
              </a:rPr>
              <a:t>Обе половины линзы немного разведены, поэтому они создают два не совпадающих мнимых изображения точечного источника, расположенного на оси линз. Интерференция наблюдается на экране за линзами</a:t>
            </a:r>
          </a:p>
        </p:txBody>
      </p:sp>
      <p:sp>
        <p:nvSpPr>
          <p:cNvPr id="97286" name="Прямоугольник 11"/>
          <p:cNvSpPr>
            <a:spLocks noChangeArrowheads="1"/>
          </p:cNvSpPr>
          <p:nvPr/>
        </p:nvSpPr>
        <p:spPr bwMode="auto">
          <a:xfrm>
            <a:off x="179388" y="1268413"/>
            <a:ext cx="864076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73038"/>
            <a:r>
              <a:rPr lang="ru-RU" sz="2400" b="1">
                <a:solidFill>
                  <a:srgbClr val="C00000"/>
                </a:solidFill>
                <a:cs typeface="Arial" charset="0"/>
              </a:rPr>
              <a:t>Билинза Бийе </a:t>
            </a:r>
            <a:r>
              <a:rPr lang="ru-RU" sz="2400">
                <a:cs typeface="Arial" charset="0"/>
              </a:rPr>
              <a:t>- устройство представляющее собой две половины собирающей линзы, разрезанные по диаметру </a:t>
            </a:r>
            <a:endParaRPr lang="ru-RU" sz="2400">
              <a:latin typeface="Calibri" pitchFamily="34" charset="0"/>
            </a:endParaRPr>
          </a:p>
        </p:txBody>
      </p:sp>
      <p:sp>
        <p:nvSpPr>
          <p:cNvPr id="97287" name="Rectangle 3"/>
          <p:cNvSpPr>
            <a:spLocks noChangeArrowheads="1"/>
          </p:cNvSpPr>
          <p:nvPr/>
        </p:nvSpPr>
        <p:spPr bwMode="auto">
          <a:xfrm>
            <a:off x="3563938" y="2205038"/>
            <a:ext cx="4824412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000" i="1">
                <a:cs typeface="Arial" charset="0"/>
              </a:rPr>
              <a:t>Прорезь закрывается непрозрачным</a:t>
            </a:r>
            <a:br>
              <a:rPr lang="ru-RU" sz="2000" i="1">
                <a:cs typeface="Arial" charset="0"/>
              </a:rPr>
            </a:br>
            <a:r>
              <a:rPr lang="ru-RU" sz="2000" i="1">
                <a:cs typeface="Arial" charset="0"/>
              </a:rPr>
              <a:t>экраном А, а падающие на линзу лучи </a:t>
            </a:r>
            <a:br>
              <a:rPr lang="ru-RU" sz="2000" i="1">
                <a:cs typeface="Arial" charset="0"/>
              </a:rPr>
            </a:br>
            <a:r>
              <a:rPr lang="ru-RU" sz="2000" i="1">
                <a:cs typeface="Arial" charset="0"/>
              </a:rPr>
              <a:t>проходят через  действительные</a:t>
            </a:r>
            <a:br>
              <a:rPr lang="ru-RU" sz="2000" i="1">
                <a:cs typeface="Arial" charset="0"/>
              </a:rPr>
            </a:br>
            <a:r>
              <a:rPr lang="ru-RU" sz="2000" i="1">
                <a:cs typeface="Arial" charset="0"/>
              </a:rPr>
              <a:t>изображения щели  </a:t>
            </a:r>
            <a:r>
              <a:rPr lang="en-US" sz="2000" i="1">
                <a:cs typeface="Arial" charset="0"/>
              </a:rPr>
              <a:t>S</a:t>
            </a:r>
            <a:r>
              <a:rPr lang="en-US" sz="2000" i="1" baseline="-25000">
                <a:cs typeface="Arial" charset="0"/>
              </a:rPr>
              <a:t>1</a:t>
            </a:r>
            <a:r>
              <a:rPr lang="ru-RU" sz="2000" i="1">
                <a:cs typeface="Arial" charset="0"/>
              </a:rPr>
              <a:t>  и </a:t>
            </a:r>
            <a:r>
              <a:rPr lang="en-US" sz="2000" i="1">
                <a:cs typeface="Arial" charset="0"/>
              </a:rPr>
              <a:t>S</a:t>
            </a:r>
            <a:r>
              <a:rPr lang="en-US" sz="2000" i="1" baseline="-25000">
                <a:cs typeface="Arial" charset="0"/>
              </a:rPr>
              <a:t>2</a:t>
            </a:r>
            <a:r>
              <a:rPr lang="ru-RU" sz="2000" i="1">
                <a:cs typeface="Arial" charset="0"/>
              </a:rPr>
              <a:t>   и </a:t>
            </a:r>
            <a:br>
              <a:rPr lang="ru-RU" sz="2000" i="1">
                <a:cs typeface="Arial" charset="0"/>
              </a:rPr>
            </a:br>
            <a:r>
              <a:rPr lang="ru-RU" sz="2000" i="1">
                <a:cs typeface="Arial" charset="0"/>
              </a:rPr>
              <a:t>дальше перекрываются, образуя </a:t>
            </a:r>
            <a:br>
              <a:rPr lang="ru-RU" sz="2000" i="1">
                <a:cs typeface="Arial" charset="0"/>
              </a:rPr>
            </a:br>
            <a:r>
              <a:rPr lang="ru-RU" sz="2000" i="1">
                <a:cs typeface="Arial" charset="0"/>
              </a:rPr>
              <a:t>интерференционное поле</a:t>
            </a:r>
          </a:p>
        </p:txBody>
      </p:sp>
      <p:pic>
        <p:nvPicPr>
          <p:cNvPr id="97288" name="Picture 4" descr="http://ens.tpu.ru/POSOBIE_FIS_KUSN/%CA%EE%EB%E5%E1%E0%ED%E8%FF%20%E8%20%E2%EE%EB%ED%FB.%20%C3%E5%EE%EC%E5%F2%F0%E8%F7%E5%F1%EA%E0%FF%20%E8%20%E2%EE%EB%ED%EE%E2%E0%FF%20%EE%EF%F2%E8%EA%E0/ima/image1600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70038" y="-46038"/>
            <a:ext cx="161925" cy="219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9" name="Picture 5" descr="http://ens.tpu.ru/POSOBIE_FIS_KUSN/%CA%EE%EB%E5%E1%E0%ED%E8%FF%20%E8%20%E2%EE%EB%ED%FB.%20%C3%E5%EE%EC%E5%F2%F0%E8%F7%E5%F1%EA%E0%FF%20%E8%20%E2%EE%EB%ED%EE%E2%E0%FF%20%EE%EF%F2%E8%EA%E0/ima/image1602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633575" y="-46038"/>
            <a:ext cx="180975" cy="219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3" name="Picture 7" descr="http://ens.tpu.ru/POSOBIE_FIS_KUSN/%CA%EE%EB%E5%E1%E0%ED%E8%FF%20%E8%20%E2%EE%EB%ED%FB.%20%C3%E5%EE%EC%E5%F2%F0%E8%F7%E5%F1%EA%E0%FF%20%E8%20%E2%EE%EB%ED%EE%E2%E0%FF%20%EE%EF%F2%E8%EA%E0/ima/image159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48263" y="4149725"/>
            <a:ext cx="2947987" cy="1223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9" name="TextBox 4"/>
          <p:cNvSpPr txBox="1">
            <a:spLocks noChangeArrowheads="1"/>
          </p:cNvSpPr>
          <p:nvPr/>
        </p:nvSpPr>
        <p:spPr bwMode="auto">
          <a:xfrm>
            <a:off x="468313" y="476250"/>
            <a:ext cx="8016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cs typeface="Arial" charset="0"/>
              </a:rPr>
              <a:t>Урок № 68-69 Интерференция света</a:t>
            </a:r>
          </a:p>
        </p:txBody>
      </p:sp>
      <p:pic>
        <p:nvPicPr>
          <p:cNvPr id="103430" name="Picture 2" descr="Картинка 11 из 104"/>
          <p:cNvPicPr>
            <a:picLocks noChangeAspect="1" noChangeArrowheads="1"/>
          </p:cNvPicPr>
          <p:nvPr/>
        </p:nvPicPr>
        <p:blipFill>
          <a:blip r:embed="rId4"/>
          <a:srcRect b="8586"/>
          <a:stretch>
            <a:fillRect/>
          </a:stretch>
        </p:blipFill>
        <p:spPr bwMode="auto">
          <a:xfrm>
            <a:off x="179388" y="1773238"/>
            <a:ext cx="5688012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31" name="TextBox 5"/>
          <p:cNvSpPr txBox="1">
            <a:spLocks noChangeArrowheads="1"/>
          </p:cNvSpPr>
          <p:nvPr/>
        </p:nvSpPr>
        <p:spPr bwMode="auto">
          <a:xfrm>
            <a:off x="250825" y="1268413"/>
            <a:ext cx="80406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solidFill>
                  <a:srgbClr val="C00000"/>
                </a:solidFill>
                <a:cs typeface="Arial" charset="0"/>
              </a:rPr>
              <a:t>Расчет интерференционной картины в опыте Бийе</a:t>
            </a:r>
          </a:p>
        </p:txBody>
      </p:sp>
      <p:sp>
        <p:nvSpPr>
          <p:cNvPr id="9" name="Блок-схема: узел 8"/>
          <p:cNvSpPr/>
          <p:nvPr/>
        </p:nvSpPr>
        <p:spPr>
          <a:xfrm>
            <a:off x="8316913" y="260350"/>
            <a:ext cx="569912" cy="576263"/>
          </a:xfrm>
          <a:prstGeom prst="flowChartConnector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27</a:t>
            </a:r>
            <a:endParaRPr lang="ru-RU" sz="1400" dirty="0">
              <a:solidFill>
                <a:schemeClr val="tx1"/>
              </a:solidFill>
            </a:endParaRPr>
          </a:p>
        </p:txBody>
      </p:sp>
      <p:graphicFrame>
        <p:nvGraphicFramePr>
          <p:cNvPr id="103425" name="Object 1"/>
          <p:cNvGraphicFramePr>
            <a:graphicFrameLocks noChangeAspect="1"/>
          </p:cNvGraphicFramePr>
          <p:nvPr/>
        </p:nvGraphicFramePr>
        <p:xfrm>
          <a:off x="5795963" y="2205038"/>
          <a:ext cx="3128962" cy="1135062"/>
        </p:xfrm>
        <a:graphic>
          <a:graphicData uri="http://schemas.openxmlformats.org/presentationml/2006/ole">
            <p:oleObj spid="_x0000_s103425" name="Формула" r:id="rId5" imgW="1473120" imgH="533160" progId="Equation.3">
              <p:embed/>
            </p:oleObj>
          </a:graphicData>
        </a:graphic>
      </p:graphicFrame>
      <p:graphicFrame>
        <p:nvGraphicFramePr>
          <p:cNvPr id="103426" name="Object 2"/>
          <p:cNvGraphicFramePr>
            <a:graphicFrameLocks noChangeAspect="1"/>
          </p:cNvGraphicFramePr>
          <p:nvPr/>
        </p:nvGraphicFramePr>
        <p:xfrm>
          <a:off x="2555875" y="4868863"/>
          <a:ext cx="3817938" cy="1150937"/>
        </p:xfrm>
        <a:graphic>
          <a:graphicData uri="http://schemas.openxmlformats.org/presentationml/2006/ole">
            <p:oleObj spid="_x0000_s103426" name="Формула" r:id="rId6" imgW="2184120" imgH="660240" progId="Equation.3">
              <p:embed/>
            </p:oleObj>
          </a:graphicData>
        </a:graphic>
      </p:graphicFrame>
      <p:graphicFrame>
        <p:nvGraphicFramePr>
          <p:cNvPr id="103427" name="Object 3"/>
          <p:cNvGraphicFramePr>
            <a:graphicFrameLocks noChangeAspect="1"/>
          </p:cNvGraphicFramePr>
          <p:nvPr/>
        </p:nvGraphicFramePr>
        <p:xfrm>
          <a:off x="6516688" y="3500438"/>
          <a:ext cx="1193800" cy="1066800"/>
        </p:xfrm>
        <a:graphic>
          <a:graphicData uri="http://schemas.openxmlformats.org/presentationml/2006/ole">
            <p:oleObj spid="_x0000_s103427" name="Формула" r:id="rId7" imgW="48240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узел 3"/>
          <p:cNvSpPr/>
          <p:nvPr/>
        </p:nvSpPr>
        <p:spPr>
          <a:xfrm>
            <a:off x="8316913" y="260350"/>
            <a:ext cx="569912" cy="576263"/>
          </a:xfrm>
          <a:prstGeom prst="flowChartConnector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28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98313" name="TextBox 4"/>
          <p:cNvSpPr txBox="1">
            <a:spLocks noChangeArrowheads="1"/>
          </p:cNvSpPr>
          <p:nvPr/>
        </p:nvSpPr>
        <p:spPr bwMode="auto">
          <a:xfrm>
            <a:off x="468313" y="476250"/>
            <a:ext cx="8016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cs typeface="Arial" charset="0"/>
              </a:rPr>
              <a:t>Урок № 68-69 Интерференция света</a:t>
            </a:r>
          </a:p>
        </p:txBody>
      </p:sp>
      <p:sp>
        <p:nvSpPr>
          <p:cNvPr id="98314" name="TextBox 7"/>
          <p:cNvSpPr txBox="1">
            <a:spLocks noChangeArrowheads="1"/>
          </p:cNvSpPr>
          <p:nvPr/>
        </p:nvSpPr>
        <p:spPr bwMode="auto">
          <a:xfrm>
            <a:off x="179388" y="1196975"/>
            <a:ext cx="39798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73038"/>
            <a:r>
              <a:rPr lang="ru-RU" sz="2400" b="1">
                <a:solidFill>
                  <a:srgbClr val="C00000"/>
                </a:solidFill>
                <a:cs typeface="Arial" charset="0"/>
              </a:rPr>
              <a:t>Ключевая ситуация №1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388" y="2060575"/>
            <a:ext cx="8785225" cy="18732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8316" name="TextBox 10"/>
          <p:cNvSpPr txBox="1">
            <a:spLocks noChangeArrowheads="1"/>
          </p:cNvSpPr>
          <p:nvPr/>
        </p:nvSpPr>
        <p:spPr bwMode="auto">
          <a:xfrm>
            <a:off x="5364163" y="1052513"/>
            <a:ext cx="36004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cs typeface="Arial" charset="0"/>
              </a:rPr>
              <a:t>…При изучении наук задачи</a:t>
            </a:r>
            <a:br>
              <a:rPr lang="ru-RU" sz="2000" i="1">
                <a:cs typeface="Arial" charset="0"/>
              </a:rPr>
            </a:br>
            <a:r>
              <a:rPr lang="ru-RU" sz="2000" i="1">
                <a:cs typeface="Arial" charset="0"/>
              </a:rPr>
              <a:t>полезнее правил…</a:t>
            </a:r>
            <a:br>
              <a:rPr lang="ru-RU" sz="2000" i="1">
                <a:cs typeface="Arial" charset="0"/>
              </a:rPr>
            </a:br>
            <a:r>
              <a:rPr lang="ru-RU" sz="2000" i="1">
                <a:cs typeface="Arial" charset="0"/>
              </a:rPr>
              <a:t>                                  Ньютон</a:t>
            </a:r>
          </a:p>
        </p:txBody>
      </p:sp>
      <p:graphicFrame>
        <p:nvGraphicFramePr>
          <p:cNvPr id="98306" name="Object 2"/>
          <p:cNvGraphicFramePr>
            <a:graphicFrameLocks noChangeAspect="1"/>
          </p:cNvGraphicFramePr>
          <p:nvPr/>
        </p:nvGraphicFramePr>
        <p:xfrm>
          <a:off x="6732588" y="5661025"/>
          <a:ext cx="2147887" cy="825500"/>
        </p:xfrm>
        <a:graphic>
          <a:graphicData uri="http://schemas.openxmlformats.org/presentationml/2006/ole">
            <p:oleObj spid="_x0000_s98306" name="Формула" r:id="rId5" imgW="1815840" imgH="660240" progId="Equation.3">
              <p:embed/>
            </p:oleObj>
          </a:graphicData>
        </a:graphic>
      </p:graphicFrame>
      <p:sp>
        <p:nvSpPr>
          <p:cNvPr id="98317" name="TextBox 12"/>
          <p:cNvSpPr txBox="1">
            <a:spLocks noChangeArrowheads="1"/>
          </p:cNvSpPr>
          <p:nvPr/>
        </p:nvSpPr>
        <p:spPr bwMode="auto">
          <a:xfrm>
            <a:off x="323850" y="2060575"/>
            <a:ext cx="84963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73038" algn="just"/>
            <a:r>
              <a:rPr lang="ru-RU" sz="2000">
                <a:cs typeface="Arial" charset="0"/>
              </a:rPr>
              <a:t>Положительная линза с фокусным расстоянием 15 см разрезана пополам по диаметру и половинки раздвинуты на расстояние 0,5 см. Перед линзой на расстоянии 30 см находится точечный источник света с длиной волны 600 нм. Найдите расстояние между двумя ближайшими максимумами в центре интерференционной картины. Расстояние от линзы до экрана 2 м</a:t>
            </a:r>
          </a:p>
        </p:txBody>
      </p:sp>
      <p:pic>
        <p:nvPicPr>
          <p:cNvPr id="98318" name="Picture 3" descr="C:\Program Files\Образовательные комплексы\Физика, 7-11 кл. Библиотека наглядных пособий\edu_phys\data\res\resF828F631-5309-4657-BE6A-6215897CCA35"/>
          <p:cNvPicPr>
            <a:picLocks noChangeAspect="1" noChangeArrowheads="1"/>
          </p:cNvPicPr>
          <p:nvPr/>
        </p:nvPicPr>
        <p:blipFill>
          <a:blip r:embed="rId6"/>
          <a:srcRect t="25397" b="25397"/>
          <a:stretch>
            <a:fillRect/>
          </a:stretch>
        </p:blipFill>
        <p:spPr bwMode="auto">
          <a:xfrm>
            <a:off x="6156325" y="4076700"/>
            <a:ext cx="27432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Блок-схема: узел 9"/>
          <p:cNvSpPr/>
          <p:nvPr/>
        </p:nvSpPr>
        <p:spPr>
          <a:xfrm>
            <a:off x="4140200" y="1196975"/>
            <a:ext cx="457200" cy="457200"/>
          </a:xfrm>
          <a:prstGeom prst="flowChartConnector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8320" name="Группа 19"/>
          <p:cNvGrpSpPr>
            <a:grpSpLocks/>
          </p:cNvGrpSpPr>
          <p:nvPr/>
        </p:nvGrpSpPr>
        <p:grpSpPr bwMode="auto">
          <a:xfrm>
            <a:off x="395288" y="4005263"/>
            <a:ext cx="1800225" cy="2649537"/>
            <a:chOff x="395536" y="4005263"/>
            <a:chExt cx="1800200" cy="2649537"/>
          </a:xfrm>
        </p:grpSpPr>
        <p:graphicFrame>
          <p:nvGraphicFramePr>
            <p:cNvPr id="98307" name="Object 3"/>
            <p:cNvGraphicFramePr>
              <a:graphicFrameLocks noChangeAspect="1"/>
            </p:cNvGraphicFramePr>
            <p:nvPr/>
          </p:nvGraphicFramePr>
          <p:xfrm>
            <a:off x="425450" y="4005263"/>
            <a:ext cx="1452563" cy="2649537"/>
          </p:xfrm>
          <a:graphic>
            <a:graphicData uri="http://schemas.openxmlformats.org/presentationml/2006/ole">
              <p:oleObj spid="_x0000_s98307" name="Формула" r:id="rId7" imgW="863280" imgH="1574640" progId="Equation.3">
                <p:embed/>
              </p:oleObj>
            </a:graphicData>
          </a:graphic>
        </p:graphicFrame>
        <p:cxnSp>
          <p:nvCxnSpPr>
            <p:cNvPr id="16" name="Прямая соединительная линия 15"/>
            <p:cNvCxnSpPr/>
            <p:nvPr/>
          </p:nvCxnSpPr>
          <p:spPr>
            <a:xfrm>
              <a:off x="395536" y="6308725"/>
              <a:ext cx="1800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2051275" y="4149725"/>
              <a:ext cx="0" cy="230346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98308" name="Object 4"/>
          <p:cNvGraphicFramePr>
            <a:graphicFrameLocks noChangeAspect="1"/>
          </p:cNvGraphicFramePr>
          <p:nvPr/>
        </p:nvGraphicFramePr>
        <p:xfrm>
          <a:off x="2195513" y="4005263"/>
          <a:ext cx="3859212" cy="1482725"/>
        </p:xfrm>
        <a:graphic>
          <a:graphicData uri="http://schemas.openxmlformats.org/presentationml/2006/ole">
            <p:oleObj spid="_x0000_s98308" name="Формула" r:id="rId8" imgW="2908080" imgH="1117440" progId="Equation.3">
              <p:embed/>
            </p:oleObj>
          </a:graphicData>
        </a:graphic>
      </p:graphicFrame>
      <p:graphicFrame>
        <p:nvGraphicFramePr>
          <p:cNvPr id="98309" name="Object 5"/>
          <p:cNvGraphicFramePr>
            <a:graphicFrameLocks noChangeAspect="1"/>
          </p:cNvGraphicFramePr>
          <p:nvPr/>
        </p:nvGraphicFramePr>
        <p:xfrm>
          <a:off x="2124075" y="5445125"/>
          <a:ext cx="4464050" cy="577850"/>
        </p:xfrm>
        <a:graphic>
          <a:graphicData uri="http://schemas.openxmlformats.org/presentationml/2006/ole">
            <p:oleObj spid="_x0000_s98309" name="Формула" r:id="rId9" imgW="3238200" imgH="419040" progId="Equation.3">
              <p:embed/>
            </p:oleObj>
          </a:graphicData>
        </a:graphic>
      </p:graphicFrame>
      <p:graphicFrame>
        <p:nvGraphicFramePr>
          <p:cNvPr id="98310" name="Object 6"/>
          <p:cNvGraphicFramePr>
            <a:graphicFrameLocks noChangeAspect="1"/>
          </p:cNvGraphicFramePr>
          <p:nvPr/>
        </p:nvGraphicFramePr>
        <p:xfrm>
          <a:off x="2268538" y="6021388"/>
          <a:ext cx="2663825" cy="620712"/>
        </p:xfrm>
        <a:graphic>
          <a:graphicData uri="http://schemas.openxmlformats.org/presentationml/2006/ole">
            <p:oleObj spid="_x0000_s98310" name="Формула" r:id="rId10" imgW="168876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Картинка 40 из 35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4076700"/>
            <a:ext cx="2520950" cy="1296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Блок-схема: узел 3"/>
          <p:cNvSpPr/>
          <p:nvPr/>
        </p:nvSpPr>
        <p:spPr>
          <a:xfrm>
            <a:off x="8429625" y="285750"/>
            <a:ext cx="457200" cy="457200"/>
          </a:xfrm>
          <a:prstGeom prst="flowChartConnector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4996" name="TextBox 4"/>
          <p:cNvSpPr txBox="1">
            <a:spLocks noChangeArrowheads="1"/>
          </p:cNvSpPr>
          <p:nvPr/>
        </p:nvSpPr>
        <p:spPr bwMode="auto">
          <a:xfrm>
            <a:off x="468313" y="476250"/>
            <a:ext cx="8016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cs typeface="Arial" charset="0"/>
              </a:rPr>
              <a:t>Урок № 68-69 Интерференция света</a:t>
            </a:r>
          </a:p>
        </p:txBody>
      </p:sp>
      <p:sp>
        <p:nvSpPr>
          <p:cNvPr id="84997" name="TextBox 13"/>
          <p:cNvSpPr txBox="1">
            <a:spLocks noChangeArrowheads="1"/>
          </p:cNvSpPr>
          <p:nvPr/>
        </p:nvSpPr>
        <p:spPr bwMode="auto">
          <a:xfrm>
            <a:off x="431800" y="1268413"/>
            <a:ext cx="87122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 b="1">
                <a:solidFill>
                  <a:srgbClr val="C00000"/>
                </a:solidFill>
                <a:cs typeface="Arial" charset="0"/>
              </a:rPr>
              <a:t>    </a:t>
            </a:r>
            <a:r>
              <a:rPr lang="ru-RU" sz="2400" b="1">
                <a:solidFill>
                  <a:srgbClr val="C00000"/>
                </a:solidFill>
                <a:cs typeface="Arial" charset="0"/>
              </a:rPr>
              <a:t>Интерференцией света </a:t>
            </a:r>
            <a:r>
              <a:rPr lang="ru-RU" sz="2400">
                <a:cs typeface="Arial" charset="0"/>
              </a:rPr>
              <a:t>называется явление наложения </a:t>
            </a:r>
            <a:r>
              <a:rPr lang="ru-RU" sz="2400" b="1">
                <a:solidFill>
                  <a:srgbClr val="C00000"/>
                </a:solidFill>
                <a:cs typeface="Arial" charset="0"/>
              </a:rPr>
              <a:t>когерентных</a:t>
            </a:r>
            <a:r>
              <a:rPr lang="ru-RU" sz="2400">
                <a:cs typeface="Arial" charset="0"/>
              </a:rPr>
              <a:t> световых волн, в результате которого в одних местах  пространства возникают </a:t>
            </a:r>
            <a:r>
              <a:rPr lang="ru-RU" sz="2400" b="1">
                <a:solidFill>
                  <a:srgbClr val="C00000"/>
                </a:solidFill>
                <a:cs typeface="Arial" charset="0"/>
              </a:rPr>
              <a:t>максимумы</a:t>
            </a:r>
            <a:r>
              <a:rPr lang="ru-RU" sz="2400">
                <a:cs typeface="Arial" charset="0"/>
              </a:rPr>
              <a:t>, а в других – </a:t>
            </a:r>
            <a:r>
              <a:rPr lang="ru-RU" sz="2400" b="1">
                <a:solidFill>
                  <a:srgbClr val="C00000"/>
                </a:solidFill>
                <a:cs typeface="Arial" charset="0"/>
              </a:rPr>
              <a:t>минимумы</a:t>
            </a:r>
            <a:r>
              <a:rPr lang="ru-RU" sz="2400">
                <a:cs typeface="Arial" charset="0"/>
              </a:rPr>
              <a:t> интенсивности света</a:t>
            </a:r>
            <a:endParaRPr lang="ru-RU" sz="240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84998" name="TextBox 14"/>
          <p:cNvSpPr txBox="1">
            <a:spLocks noChangeArrowheads="1"/>
          </p:cNvSpPr>
          <p:nvPr/>
        </p:nvSpPr>
        <p:spPr bwMode="auto">
          <a:xfrm>
            <a:off x="250825" y="5661025"/>
            <a:ext cx="86423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3038">
              <a:tabLst>
                <a:tab pos="95250" algn="l"/>
              </a:tabLst>
            </a:pPr>
            <a:r>
              <a:rPr lang="en-US" sz="2400">
                <a:cs typeface="Arial" charset="0"/>
              </a:rPr>
              <a:t>   </a:t>
            </a:r>
            <a:r>
              <a:rPr lang="ru-RU" sz="2400">
                <a:cs typeface="Arial" charset="0"/>
              </a:rPr>
              <a:t>Волны с одинаковой частотой и постоянной разностью фаз называются </a:t>
            </a:r>
            <a:r>
              <a:rPr lang="ru-RU" sz="2400" b="1">
                <a:solidFill>
                  <a:srgbClr val="C00000"/>
                </a:solidFill>
                <a:cs typeface="Arial" charset="0"/>
              </a:rPr>
              <a:t>когерентными</a:t>
            </a:r>
          </a:p>
        </p:txBody>
      </p:sp>
      <p:pic>
        <p:nvPicPr>
          <p:cNvPr id="18" name="Picture 4" descr="Картинка 1 из 22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2725" y="2708275"/>
            <a:ext cx="3549650" cy="2665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4" descr="Картинка 65 из 24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2725" y="2708275"/>
            <a:ext cx="3543300" cy="2665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4" descr="http://t1.gstatic.com/images?q=tbn:XRaJlENXhJgSTM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92725" y="2708275"/>
            <a:ext cx="3556000" cy="2665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2" descr="Картинка 9 из 24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92725" y="2708275"/>
            <a:ext cx="3522663" cy="2665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" descr="Картинка 196 из 197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0825" y="3068638"/>
            <a:ext cx="1903413" cy="2041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" descr="Картинка 34 из 24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92725" y="2708275"/>
            <a:ext cx="3527425" cy="2665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5005" name="TextBox 23"/>
          <p:cNvSpPr txBox="1">
            <a:spLocks noChangeArrowheads="1"/>
          </p:cNvSpPr>
          <p:nvPr/>
        </p:nvSpPr>
        <p:spPr bwMode="auto">
          <a:xfrm>
            <a:off x="2411413" y="3068638"/>
            <a:ext cx="27209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cs typeface="Arial" charset="0"/>
              </a:rPr>
              <a:t>cohaereus –</a:t>
            </a:r>
            <a:br>
              <a:rPr lang="en-US" sz="2400" i="1">
                <a:cs typeface="Arial" charset="0"/>
              </a:rPr>
            </a:br>
            <a:r>
              <a:rPr lang="ru-RU" sz="2400" i="1">
                <a:cs typeface="Arial" charset="0"/>
              </a:rPr>
              <a:t>взаимосвязанный</a:t>
            </a:r>
            <a:r>
              <a:rPr lang="en-US" sz="2400" i="1">
                <a:cs typeface="Arial" charset="0"/>
              </a:rPr>
              <a:t/>
            </a:r>
            <a:br>
              <a:rPr lang="en-US" sz="2400" i="1">
                <a:cs typeface="Arial" charset="0"/>
              </a:rPr>
            </a:br>
            <a:endParaRPr lang="ru-RU" sz="2400" i="1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узел 3"/>
          <p:cNvSpPr/>
          <p:nvPr/>
        </p:nvSpPr>
        <p:spPr>
          <a:xfrm>
            <a:off x="8316913" y="260350"/>
            <a:ext cx="569912" cy="576263"/>
          </a:xfrm>
          <a:prstGeom prst="flowChartConnector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29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99339" name="TextBox 4"/>
          <p:cNvSpPr txBox="1">
            <a:spLocks noChangeArrowheads="1"/>
          </p:cNvSpPr>
          <p:nvPr/>
        </p:nvSpPr>
        <p:spPr bwMode="auto">
          <a:xfrm>
            <a:off x="468313" y="476250"/>
            <a:ext cx="8016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cs typeface="Arial" charset="0"/>
              </a:rPr>
              <a:t>Урок № 68-69 Интерференция света</a:t>
            </a:r>
          </a:p>
        </p:txBody>
      </p:sp>
      <p:sp>
        <p:nvSpPr>
          <p:cNvPr id="99340" name="TextBox 7"/>
          <p:cNvSpPr txBox="1">
            <a:spLocks noChangeArrowheads="1"/>
          </p:cNvSpPr>
          <p:nvPr/>
        </p:nvSpPr>
        <p:spPr bwMode="auto">
          <a:xfrm>
            <a:off x="179388" y="1196975"/>
            <a:ext cx="39798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73038"/>
            <a:r>
              <a:rPr lang="ru-RU" sz="2400" b="1">
                <a:solidFill>
                  <a:srgbClr val="C00000"/>
                </a:solidFill>
                <a:cs typeface="Arial" charset="0"/>
              </a:rPr>
              <a:t>Ключевая ситуация №2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388" y="2060575"/>
            <a:ext cx="8785225" cy="19446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9342" name="TextBox 10"/>
          <p:cNvSpPr txBox="1">
            <a:spLocks noChangeArrowheads="1"/>
          </p:cNvSpPr>
          <p:nvPr/>
        </p:nvSpPr>
        <p:spPr bwMode="auto">
          <a:xfrm>
            <a:off x="5292725" y="1052513"/>
            <a:ext cx="36718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cs typeface="Arial" charset="0"/>
              </a:rPr>
              <a:t>…При изучении наук задачи</a:t>
            </a:r>
            <a:br>
              <a:rPr lang="ru-RU" sz="2000" i="1">
                <a:cs typeface="Arial" charset="0"/>
              </a:rPr>
            </a:br>
            <a:r>
              <a:rPr lang="ru-RU" sz="2000" i="1">
                <a:cs typeface="Arial" charset="0"/>
              </a:rPr>
              <a:t>полезнее правил…</a:t>
            </a:r>
            <a:br>
              <a:rPr lang="ru-RU" sz="2000" i="1">
                <a:cs typeface="Arial" charset="0"/>
              </a:rPr>
            </a:br>
            <a:r>
              <a:rPr lang="ru-RU" sz="2000" i="1">
                <a:cs typeface="Arial" charset="0"/>
              </a:rPr>
              <a:t>                                   Ньютон</a:t>
            </a:r>
          </a:p>
        </p:txBody>
      </p:sp>
      <p:pic>
        <p:nvPicPr>
          <p:cNvPr id="99343" name="Picture 3" descr="C:\Program Files\Образовательные комплексы\Физика, 7-11 кл. Библиотека наглядных пособий\edu_phys\data\res\resF828F631-5309-4657-BE6A-6215897CCA3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5397" b="25397"/>
          <a:stretch>
            <a:fillRect/>
          </a:stretch>
        </p:blipFill>
        <p:spPr bwMode="auto">
          <a:xfrm>
            <a:off x="4859338" y="4076700"/>
            <a:ext cx="4010025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44" name="Прямоугольник 12"/>
          <p:cNvSpPr>
            <a:spLocks noChangeArrowheads="1"/>
          </p:cNvSpPr>
          <p:nvPr/>
        </p:nvSpPr>
        <p:spPr bwMode="auto">
          <a:xfrm>
            <a:off x="395288" y="2060575"/>
            <a:ext cx="835342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73038" algn="just"/>
            <a:r>
              <a:rPr lang="ru-RU" sz="2000">
                <a:cs typeface="Arial" charset="0"/>
              </a:rPr>
              <a:t>Собирающая линза с фокусным расстоянием </a:t>
            </a:r>
            <a:r>
              <a:rPr lang="ru-RU" sz="2000" i="1">
                <a:cs typeface="Arial" charset="0"/>
              </a:rPr>
              <a:t>F</a:t>
            </a:r>
            <a:r>
              <a:rPr lang="ru-RU" sz="2000">
                <a:cs typeface="Arial" charset="0"/>
              </a:rPr>
              <a:t> = 10 см разрезана пополам и половинки раздвинуты на расстояние  0,5 мм. Оцените число интерференционных полос на экране, расположенном за линзой на расстоянии  60 см, если перед линзой имеется точечный источник монохроматического света с длиной волны λ = 500 нм, удаленный от нее на расстояние </a:t>
            </a:r>
            <a:r>
              <a:rPr lang="en-US" sz="2000">
                <a:cs typeface="Arial" charset="0"/>
              </a:rPr>
              <a:t>d</a:t>
            </a:r>
            <a:r>
              <a:rPr lang="ru-RU" sz="2000">
                <a:cs typeface="Arial" charset="0"/>
              </a:rPr>
              <a:t> = 15 см </a:t>
            </a:r>
          </a:p>
        </p:txBody>
      </p:sp>
      <p:sp>
        <p:nvSpPr>
          <p:cNvPr id="12" name="Блок-схема: узел 11"/>
          <p:cNvSpPr/>
          <p:nvPr/>
        </p:nvSpPr>
        <p:spPr>
          <a:xfrm>
            <a:off x="4211638" y="1196975"/>
            <a:ext cx="457200" cy="457200"/>
          </a:xfrm>
          <a:prstGeom prst="flowChartConnector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9346" name="Группа 19"/>
          <p:cNvGrpSpPr>
            <a:grpSpLocks/>
          </p:cNvGrpSpPr>
          <p:nvPr/>
        </p:nvGrpSpPr>
        <p:grpSpPr bwMode="auto">
          <a:xfrm>
            <a:off x="250825" y="4005263"/>
            <a:ext cx="1944688" cy="2649537"/>
            <a:chOff x="251520" y="4005263"/>
            <a:chExt cx="1944216" cy="2649537"/>
          </a:xfrm>
        </p:grpSpPr>
        <p:graphicFrame>
          <p:nvGraphicFramePr>
            <p:cNvPr id="99331" name="Object 3"/>
            <p:cNvGraphicFramePr>
              <a:graphicFrameLocks noChangeAspect="1"/>
            </p:cNvGraphicFramePr>
            <p:nvPr/>
          </p:nvGraphicFramePr>
          <p:xfrm>
            <a:off x="328613" y="4005263"/>
            <a:ext cx="1646237" cy="2649537"/>
          </p:xfrm>
          <a:graphic>
            <a:graphicData uri="http://schemas.openxmlformats.org/presentationml/2006/ole">
              <p:oleObj spid="_x0000_s99331" name="Формула" r:id="rId5" imgW="977760" imgH="1574640" progId="Equation.3">
                <p:embed/>
              </p:oleObj>
            </a:graphicData>
          </a:graphic>
        </p:graphicFrame>
        <p:cxnSp>
          <p:nvCxnSpPr>
            <p:cNvPr id="17" name="Прямая соединительная линия 16"/>
            <p:cNvCxnSpPr/>
            <p:nvPr/>
          </p:nvCxnSpPr>
          <p:spPr>
            <a:xfrm>
              <a:off x="251520" y="6308725"/>
              <a:ext cx="194421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2124315" y="4149725"/>
              <a:ext cx="0" cy="23749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99332" name="Object 4"/>
          <p:cNvGraphicFramePr>
            <a:graphicFrameLocks noChangeAspect="1"/>
          </p:cNvGraphicFramePr>
          <p:nvPr/>
        </p:nvGraphicFramePr>
        <p:xfrm>
          <a:off x="2411413" y="4184650"/>
          <a:ext cx="1008062" cy="793750"/>
        </p:xfrm>
        <a:graphic>
          <a:graphicData uri="http://schemas.openxmlformats.org/presentationml/2006/ole">
            <p:oleObj spid="_x0000_s99332" name="Формула" r:id="rId6" imgW="774360" imgH="609480" progId="Equation.3">
              <p:embed/>
            </p:oleObj>
          </a:graphicData>
        </a:graphic>
      </p:graphicFrame>
      <p:graphicFrame>
        <p:nvGraphicFramePr>
          <p:cNvPr id="99335" name="Object 5"/>
          <p:cNvGraphicFramePr>
            <a:graphicFrameLocks noChangeAspect="1"/>
          </p:cNvGraphicFramePr>
          <p:nvPr/>
        </p:nvGraphicFramePr>
        <p:xfrm>
          <a:off x="2268538" y="5219700"/>
          <a:ext cx="3857625" cy="1212850"/>
        </p:xfrm>
        <a:graphic>
          <a:graphicData uri="http://schemas.openxmlformats.org/presentationml/2006/ole">
            <p:oleObj spid="_x0000_s99335" name="Формула" r:id="rId7" imgW="2908080" imgH="914400" progId="Equation.3">
              <p:embed/>
            </p:oleObj>
          </a:graphicData>
        </a:graphic>
      </p:graphicFrame>
      <p:graphicFrame>
        <p:nvGraphicFramePr>
          <p:cNvPr id="99336" name="Object 2"/>
          <p:cNvGraphicFramePr>
            <a:graphicFrameLocks noChangeAspect="1"/>
          </p:cNvGraphicFramePr>
          <p:nvPr/>
        </p:nvGraphicFramePr>
        <p:xfrm>
          <a:off x="6588125" y="5661025"/>
          <a:ext cx="2268538" cy="822325"/>
        </p:xfrm>
        <a:graphic>
          <a:graphicData uri="http://schemas.openxmlformats.org/presentationml/2006/ole">
            <p:oleObj spid="_x0000_s99336" name="Формула" r:id="rId8" imgW="1815840" imgH="6602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узел 3"/>
          <p:cNvSpPr/>
          <p:nvPr/>
        </p:nvSpPr>
        <p:spPr>
          <a:xfrm>
            <a:off x="8316913" y="260350"/>
            <a:ext cx="569912" cy="576263"/>
          </a:xfrm>
          <a:prstGeom prst="flowChartConnector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30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85356" name="TextBox 4"/>
          <p:cNvSpPr txBox="1">
            <a:spLocks noChangeArrowheads="1"/>
          </p:cNvSpPr>
          <p:nvPr/>
        </p:nvSpPr>
        <p:spPr bwMode="auto">
          <a:xfrm>
            <a:off x="468313" y="476250"/>
            <a:ext cx="8016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cs typeface="Arial" charset="0"/>
              </a:rPr>
              <a:t>Урок № 68-69 Интерференция света</a:t>
            </a:r>
          </a:p>
        </p:txBody>
      </p:sp>
      <p:sp>
        <p:nvSpPr>
          <p:cNvPr id="185357" name="TextBox 7"/>
          <p:cNvSpPr txBox="1">
            <a:spLocks noChangeArrowheads="1"/>
          </p:cNvSpPr>
          <p:nvPr/>
        </p:nvSpPr>
        <p:spPr bwMode="auto">
          <a:xfrm>
            <a:off x="179388" y="1196975"/>
            <a:ext cx="39798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73038"/>
            <a:r>
              <a:rPr lang="ru-RU" sz="2400" b="1">
                <a:solidFill>
                  <a:srgbClr val="C00000"/>
                </a:solidFill>
                <a:cs typeface="Arial" charset="0"/>
              </a:rPr>
              <a:t>Ключевая ситуация №2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388" y="2060575"/>
            <a:ext cx="8785225" cy="19446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5359" name="TextBox 10"/>
          <p:cNvSpPr txBox="1">
            <a:spLocks noChangeArrowheads="1"/>
          </p:cNvSpPr>
          <p:nvPr/>
        </p:nvSpPr>
        <p:spPr bwMode="auto">
          <a:xfrm>
            <a:off x="5292725" y="1052513"/>
            <a:ext cx="36718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cs typeface="Arial" charset="0"/>
              </a:rPr>
              <a:t>…При изучении наук задачи</a:t>
            </a:r>
            <a:br>
              <a:rPr lang="ru-RU" sz="2000" i="1">
                <a:cs typeface="Arial" charset="0"/>
              </a:rPr>
            </a:br>
            <a:r>
              <a:rPr lang="ru-RU" sz="2000" i="1">
                <a:cs typeface="Arial" charset="0"/>
              </a:rPr>
              <a:t>полезнее правил…</a:t>
            </a:r>
            <a:br>
              <a:rPr lang="ru-RU" sz="2000" i="1">
                <a:cs typeface="Arial" charset="0"/>
              </a:rPr>
            </a:br>
            <a:r>
              <a:rPr lang="ru-RU" sz="2000" i="1">
                <a:cs typeface="Arial" charset="0"/>
              </a:rPr>
              <a:t>                                   Ньютон</a:t>
            </a:r>
          </a:p>
        </p:txBody>
      </p:sp>
      <p:pic>
        <p:nvPicPr>
          <p:cNvPr id="185360" name="Picture 1" descr="C:\Users\галя\Desktop\иллюстрации-1\avatar-2821.jpg">
            <a:hlinkClick r:id="rId4" action="ppaction://hlinksldjump" tooltip="назад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1F0EE"/>
              </a:clrFrom>
              <a:clrTo>
                <a:srgbClr val="F1F0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8350" y="602138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361" name="Picture 3" descr="C:\Program Files\Образовательные комплексы\Физика, 7-11 кл. Библиотека наглядных пособий\edu_phys\data\res\resF828F631-5309-4657-BE6A-6215897CCA3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5397" b="25397"/>
          <a:stretch>
            <a:fillRect/>
          </a:stretch>
        </p:blipFill>
        <p:spPr bwMode="auto">
          <a:xfrm>
            <a:off x="5135563" y="4508500"/>
            <a:ext cx="4008437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5362" name="Прямоугольник 12"/>
          <p:cNvSpPr>
            <a:spLocks noChangeArrowheads="1"/>
          </p:cNvSpPr>
          <p:nvPr/>
        </p:nvSpPr>
        <p:spPr bwMode="auto">
          <a:xfrm>
            <a:off x="395288" y="2060575"/>
            <a:ext cx="82804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73038" algn="just"/>
            <a:r>
              <a:rPr lang="ru-RU" sz="2000">
                <a:cs typeface="Arial" charset="0"/>
              </a:rPr>
              <a:t>Собирающая линза с фокусным расстоянием </a:t>
            </a:r>
            <a:r>
              <a:rPr lang="ru-RU" sz="2000" i="1">
                <a:cs typeface="Arial" charset="0"/>
              </a:rPr>
              <a:t>F</a:t>
            </a:r>
            <a:r>
              <a:rPr lang="ru-RU" sz="2000">
                <a:cs typeface="Arial" charset="0"/>
              </a:rPr>
              <a:t> = 10 см разрезана пополам и половинки раздвинуты на расстояние  0,5 мм. Оцените число интерференционных полос на экране, расположенном за линзой на расстоянии  60 см, если перед линзой имеется точечный источник монохроматического света с длиной волны λ= 500 нм, удаленный от нее на расстояние </a:t>
            </a:r>
            <a:r>
              <a:rPr lang="en-US" sz="2000">
                <a:cs typeface="Arial" charset="0"/>
              </a:rPr>
              <a:t>d</a:t>
            </a:r>
            <a:r>
              <a:rPr lang="ru-RU" sz="2000">
                <a:cs typeface="Arial" charset="0"/>
              </a:rPr>
              <a:t> = 15 см</a:t>
            </a:r>
          </a:p>
        </p:txBody>
      </p:sp>
      <p:sp>
        <p:nvSpPr>
          <p:cNvPr id="12" name="Блок-схема: узел 11"/>
          <p:cNvSpPr/>
          <p:nvPr/>
        </p:nvSpPr>
        <p:spPr>
          <a:xfrm>
            <a:off x="4284663" y="1196975"/>
            <a:ext cx="457200" cy="457200"/>
          </a:xfrm>
          <a:prstGeom prst="flowChartConnector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5364" name="Группа 19"/>
          <p:cNvGrpSpPr>
            <a:grpSpLocks/>
          </p:cNvGrpSpPr>
          <p:nvPr/>
        </p:nvGrpSpPr>
        <p:grpSpPr bwMode="auto">
          <a:xfrm>
            <a:off x="250825" y="4005263"/>
            <a:ext cx="1944688" cy="2649537"/>
            <a:chOff x="251520" y="4005263"/>
            <a:chExt cx="1944216" cy="2649537"/>
          </a:xfrm>
        </p:grpSpPr>
        <p:graphicFrame>
          <p:nvGraphicFramePr>
            <p:cNvPr id="185347" name="Object 3"/>
            <p:cNvGraphicFramePr>
              <a:graphicFrameLocks noChangeAspect="1"/>
            </p:cNvGraphicFramePr>
            <p:nvPr/>
          </p:nvGraphicFramePr>
          <p:xfrm>
            <a:off x="328613" y="4005263"/>
            <a:ext cx="1646237" cy="2649537"/>
          </p:xfrm>
          <a:graphic>
            <a:graphicData uri="http://schemas.openxmlformats.org/presentationml/2006/ole">
              <p:oleObj spid="_x0000_s185347" name="Формула" r:id="rId7" imgW="977760" imgH="1574640" progId="Equation.3">
                <p:embed/>
              </p:oleObj>
            </a:graphicData>
          </a:graphic>
        </p:graphicFrame>
        <p:cxnSp>
          <p:nvCxnSpPr>
            <p:cNvPr id="17" name="Прямая соединительная линия 16"/>
            <p:cNvCxnSpPr/>
            <p:nvPr/>
          </p:nvCxnSpPr>
          <p:spPr>
            <a:xfrm>
              <a:off x="251520" y="6308725"/>
              <a:ext cx="194421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2124315" y="4149725"/>
              <a:ext cx="0" cy="23749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85350" name="Object 6"/>
          <p:cNvGraphicFramePr>
            <a:graphicFrameLocks noChangeAspect="1"/>
          </p:cNvGraphicFramePr>
          <p:nvPr/>
        </p:nvGraphicFramePr>
        <p:xfrm>
          <a:off x="2268538" y="4149725"/>
          <a:ext cx="4640262" cy="577850"/>
        </p:xfrm>
        <a:graphic>
          <a:graphicData uri="http://schemas.openxmlformats.org/presentationml/2006/ole">
            <p:oleObj spid="_x0000_s185350" name="Формула" r:id="rId8" imgW="3365280" imgH="419040" progId="Equation.3">
              <p:embed/>
            </p:oleObj>
          </a:graphicData>
        </a:graphic>
      </p:graphicFrame>
      <p:graphicFrame>
        <p:nvGraphicFramePr>
          <p:cNvPr id="185352" name="Object 8"/>
          <p:cNvGraphicFramePr>
            <a:graphicFrameLocks noChangeAspect="1"/>
          </p:cNvGraphicFramePr>
          <p:nvPr/>
        </p:nvGraphicFramePr>
        <p:xfrm>
          <a:off x="2195513" y="4941888"/>
          <a:ext cx="2881312" cy="574675"/>
        </p:xfrm>
        <a:graphic>
          <a:graphicData uri="http://schemas.openxmlformats.org/presentationml/2006/ole">
            <p:oleObj spid="_x0000_s185352" name="Формула" r:id="rId9" imgW="1968480" imgH="393480" progId="Equation.3">
              <p:embed/>
            </p:oleObj>
          </a:graphicData>
        </a:graphic>
      </p:graphicFrame>
      <p:graphicFrame>
        <p:nvGraphicFramePr>
          <p:cNvPr id="185353" name="Object 9"/>
          <p:cNvGraphicFramePr>
            <a:graphicFrameLocks noChangeAspect="1"/>
          </p:cNvGraphicFramePr>
          <p:nvPr/>
        </p:nvGraphicFramePr>
        <p:xfrm>
          <a:off x="2195513" y="5661025"/>
          <a:ext cx="2982912" cy="538163"/>
        </p:xfrm>
        <a:graphic>
          <a:graphicData uri="http://schemas.openxmlformats.org/presentationml/2006/ole">
            <p:oleObj spid="_x0000_s185353" name="Формула" r:id="rId10" imgW="218412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TextBox 4"/>
          <p:cNvSpPr txBox="1">
            <a:spLocks noChangeArrowheads="1"/>
          </p:cNvSpPr>
          <p:nvPr/>
        </p:nvSpPr>
        <p:spPr bwMode="auto">
          <a:xfrm>
            <a:off x="468313" y="476250"/>
            <a:ext cx="8016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cs typeface="Arial" charset="0"/>
              </a:rPr>
              <a:t>Урок № 68-69 Интерференция света</a:t>
            </a:r>
          </a:p>
        </p:txBody>
      </p:sp>
      <p:pic>
        <p:nvPicPr>
          <p:cNvPr id="7" name="Picture 2" descr="http://im0-tub.yandex.net/i?id=9351721&amp;tov=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268413"/>
            <a:ext cx="1008063" cy="1260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6372" name="Прямоугольник 7"/>
          <p:cNvSpPr>
            <a:spLocks noChangeArrowheads="1"/>
          </p:cNvSpPr>
          <p:nvPr/>
        </p:nvSpPr>
        <p:spPr bwMode="auto">
          <a:xfrm>
            <a:off x="1331913" y="1196975"/>
            <a:ext cx="759618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cs typeface="Arial" charset="0"/>
              </a:rPr>
              <a:t>…</a:t>
            </a:r>
            <a:r>
              <a:rPr lang="ru-RU" sz="2400" i="1">
                <a:cs typeface="Arial" charset="0"/>
              </a:rPr>
              <a:t>Когерентные волны от одного источника возникают при отражении света от передней и задней поверхностей тонких пленок(масляные пленки и пленки жира на воде, крылья насекомых, мыльные пузыри</a:t>
            </a:r>
            <a:r>
              <a:rPr lang="ru-RU" sz="2400">
                <a:cs typeface="Arial" charset="0"/>
              </a:rPr>
              <a:t>)…</a:t>
            </a:r>
            <a:endParaRPr lang="en-US" sz="2400">
              <a:cs typeface="Arial" charset="0"/>
            </a:endParaRPr>
          </a:p>
          <a:p>
            <a:pPr algn="r"/>
            <a:r>
              <a:rPr lang="ru-RU" sz="2400" i="1">
                <a:cs typeface="Arial" charset="0"/>
              </a:rPr>
              <a:t>                                                                   Томас Юнг</a:t>
            </a:r>
          </a:p>
        </p:txBody>
      </p:sp>
      <p:grpSp>
        <p:nvGrpSpPr>
          <p:cNvPr id="186373" name="Группа 12"/>
          <p:cNvGrpSpPr>
            <a:grpSpLocks/>
          </p:cNvGrpSpPr>
          <p:nvPr/>
        </p:nvGrpSpPr>
        <p:grpSpPr bwMode="auto">
          <a:xfrm>
            <a:off x="1908175" y="3500438"/>
            <a:ext cx="2808288" cy="1368425"/>
            <a:chOff x="642910" y="4929198"/>
            <a:chExt cx="3071834" cy="1428760"/>
          </a:xfrm>
        </p:grpSpPr>
        <p:pic>
          <p:nvPicPr>
            <p:cNvPr id="14" name="Picture 3" descr="C:\Program Files\Образовательные комплексы\Физика, 7-11 кл. Библиотека наглядных пособий\edu_phys\data\res\resEB1832EA-804B-44FC-BABC-2B3FD4192EBF"/>
            <p:cNvPicPr>
              <a:picLocks noChangeAspect="1" noChangeArrowheads="1"/>
            </p:cNvPicPr>
            <p:nvPr/>
          </p:nvPicPr>
          <p:blipFill>
            <a:blip r:embed="rId5"/>
            <a:srcRect l="54000" t="43125" r="11499" b="19375"/>
            <a:stretch>
              <a:fillRect/>
            </a:stretch>
          </p:blipFill>
          <p:spPr bwMode="auto">
            <a:xfrm>
              <a:off x="642910" y="4929198"/>
              <a:ext cx="1642710" cy="142876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5" name="Picture 3" descr="C:\Program Files\Образовательные комплексы\Физика, 7-11 кл. Библиотека наглядных пособий\edu_phys\data\res\resEB1832EA-804B-44FC-BABC-2B3FD4192EBF"/>
            <p:cNvPicPr>
              <a:picLocks noChangeAspect="1" noChangeArrowheads="1"/>
            </p:cNvPicPr>
            <p:nvPr/>
          </p:nvPicPr>
          <p:blipFill>
            <a:blip r:embed="rId5"/>
            <a:srcRect l="16500" t="7500" r="55000" b="56875"/>
            <a:stretch>
              <a:fillRect/>
            </a:stretch>
          </p:blipFill>
          <p:spPr bwMode="auto">
            <a:xfrm>
              <a:off x="2285620" y="4929198"/>
              <a:ext cx="1429124" cy="142876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186374" name="Группа 15"/>
          <p:cNvGrpSpPr>
            <a:grpSpLocks/>
          </p:cNvGrpSpPr>
          <p:nvPr/>
        </p:nvGrpSpPr>
        <p:grpSpPr bwMode="auto">
          <a:xfrm>
            <a:off x="5076825" y="2852738"/>
            <a:ext cx="1533525" cy="1795462"/>
            <a:chOff x="6643702" y="3571876"/>
            <a:chExt cx="2055825" cy="2357454"/>
          </a:xfrm>
        </p:grpSpPr>
        <p:pic>
          <p:nvPicPr>
            <p:cNvPr id="17" name="Picture 2" descr="Картинка 2 из 35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643702" y="4928819"/>
              <a:ext cx="2055825" cy="100051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86387" name="Picture 2" descr="Картинка 19 из 6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643702" y="3571876"/>
              <a:ext cx="2035967" cy="1357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Блок-схема: узел 19">
            <a:hlinkClick r:id="rId8" action="ppaction://hlinksldjump" tooltip="кольца Ньютона"/>
          </p:cNvPr>
          <p:cNvSpPr/>
          <p:nvPr/>
        </p:nvSpPr>
        <p:spPr>
          <a:xfrm>
            <a:off x="2843213" y="3500438"/>
            <a:ext cx="457200" cy="457200"/>
          </a:xfrm>
          <a:prstGeom prst="flowChartConnector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Блок-схема: узел 20">
            <a:hlinkClick r:id="rId9" action="ppaction://hlinksldjump" tooltip="клин"/>
          </p:cNvPr>
          <p:cNvSpPr/>
          <p:nvPr/>
        </p:nvSpPr>
        <p:spPr>
          <a:xfrm>
            <a:off x="5148263" y="2924175"/>
            <a:ext cx="457200" cy="457200"/>
          </a:xfrm>
          <a:prstGeom prst="flowChartConnector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186377" name="Группа 24"/>
          <p:cNvGrpSpPr>
            <a:grpSpLocks/>
          </p:cNvGrpSpPr>
          <p:nvPr/>
        </p:nvGrpSpPr>
        <p:grpSpPr bwMode="auto">
          <a:xfrm>
            <a:off x="7019925" y="3500438"/>
            <a:ext cx="1873250" cy="1584325"/>
            <a:chOff x="7092280" y="3356992"/>
            <a:chExt cx="1728192" cy="1390783"/>
          </a:xfrm>
        </p:grpSpPr>
        <p:pic>
          <p:nvPicPr>
            <p:cNvPr id="19" name="Picture 5" descr="Картинка 2 из 355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7092280" y="3356992"/>
              <a:ext cx="1728192" cy="139078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2" name="Блок-схема: узел 21">
              <a:hlinkClick r:id="rId11" action="ppaction://hlinksldjump" tooltip="тонкие пленки"/>
            </p:cNvPr>
            <p:cNvSpPr/>
            <p:nvPr/>
          </p:nvSpPr>
          <p:spPr>
            <a:xfrm>
              <a:off x="7596092" y="3429458"/>
              <a:ext cx="456946" cy="457091"/>
            </a:xfrm>
            <a:prstGeom prst="flowChartConnector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/>
                  </a:solidFill>
                </a:rPr>
                <a:t>3</a:t>
              </a:r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186378" name="TextBox 22"/>
          <p:cNvSpPr txBox="1">
            <a:spLocks noChangeArrowheads="1"/>
          </p:cNvSpPr>
          <p:nvPr/>
        </p:nvSpPr>
        <p:spPr bwMode="auto">
          <a:xfrm>
            <a:off x="1835150" y="5084763"/>
            <a:ext cx="5329238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cs typeface="Arial" charset="0"/>
              </a:rPr>
              <a:t>И нефть, попав из бака в водоем,</a:t>
            </a:r>
            <a:br>
              <a:rPr lang="ru-RU" sz="2000" i="1">
                <a:cs typeface="Arial" charset="0"/>
              </a:rPr>
            </a:br>
            <a:r>
              <a:rPr lang="ru-RU" sz="2000" i="1">
                <a:cs typeface="Arial" charset="0"/>
              </a:rPr>
              <a:t>Павлиний хвост внезапно распустила.</a:t>
            </a:r>
            <a:br>
              <a:rPr lang="ru-RU" sz="2000" i="1">
                <a:cs typeface="Arial" charset="0"/>
              </a:rPr>
            </a:br>
            <a:r>
              <a:rPr lang="ru-RU" sz="2000" i="1">
                <a:cs typeface="Arial" charset="0"/>
              </a:rPr>
              <a:t>Она об органическом своем</a:t>
            </a:r>
            <a:br>
              <a:rPr lang="ru-RU" sz="2000" i="1">
                <a:cs typeface="Arial" charset="0"/>
              </a:rPr>
            </a:br>
            <a:r>
              <a:rPr lang="ru-RU" sz="2000" i="1">
                <a:cs typeface="Arial" charset="0"/>
              </a:rPr>
              <a:t>Происхожденьи снова загрустила.</a:t>
            </a:r>
            <a:endParaRPr lang="en-US" sz="2000" i="1">
              <a:cs typeface="Arial" charset="0"/>
            </a:endParaRPr>
          </a:p>
          <a:p>
            <a:pPr algn="r"/>
            <a:r>
              <a:rPr lang="ru-RU" sz="2000" i="1">
                <a:cs typeface="Arial" charset="0"/>
              </a:rPr>
              <a:t>                                        Л.Н. Марты</a:t>
            </a:r>
            <a:r>
              <a:rPr lang="ru-RU" i="1">
                <a:cs typeface="Arial" charset="0"/>
              </a:rPr>
              <a:t>нов</a:t>
            </a:r>
            <a:br>
              <a:rPr lang="ru-RU" i="1">
                <a:cs typeface="Arial" charset="0"/>
              </a:rPr>
            </a:br>
            <a:endParaRPr lang="ru-RU" i="1">
              <a:cs typeface="Arial" charset="0"/>
            </a:endParaRPr>
          </a:p>
        </p:txBody>
      </p:sp>
      <p:pic>
        <p:nvPicPr>
          <p:cNvPr id="24" name="Picture 2" descr="Картинка 34 из 24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79388" y="4149725"/>
            <a:ext cx="1543050" cy="2254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86380" name="Группа 27"/>
          <p:cNvGrpSpPr>
            <a:grpSpLocks/>
          </p:cNvGrpSpPr>
          <p:nvPr/>
        </p:nvGrpSpPr>
        <p:grpSpPr bwMode="auto">
          <a:xfrm>
            <a:off x="7019925" y="5229225"/>
            <a:ext cx="1841500" cy="1223963"/>
            <a:chOff x="7164288" y="5013176"/>
            <a:chExt cx="1697215" cy="1119777"/>
          </a:xfrm>
        </p:grpSpPr>
        <p:pic>
          <p:nvPicPr>
            <p:cNvPr id="26" name="Picture 4" descr="Картинка 83 из 359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7164288" y="5013176"/>
              <a:ext cx="1697215" cy="111977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7" name="Блок-схема: узел 26">
              <a:hlinkClick r:id="rId14" action="ppaction://hlinksldjump" tooltip="просветление оптики"/>
            </p:cNvPr>
            <p:cNvSpPr/>
            <p:nvPr/>
          </p:nvSpPr>
          <p:spPr>
            <a:xfrm>
              <a:off x="7307673" y="5085794"/>
              <a:ext cx="457956" cy="456044"/>
            </a:xfrm>
            <a:prstGeom prst="flowChartConnector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/>
                  </a:solidFill>
                </a:rPr>
                <a:t>4</a:t>
              </a:r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29" name="Блок-схема: узел 28"/>
          <p:cNvSpPr/>
          <p:nvPr/>
        </p:nvSpPr>
        <p:spPr>
          <a:xfrm>
            <a:off x="8316913" y="260350"/>
            <a:ext cx="569912" cy="576263"/>
          </a:xfrm>
          <a:prstGeom prst="flowChartConnector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31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70" name="TextBox 4"/>
          <p:cNvSpPr txBox="1">
            <a:spLocks noChangeArrowheads="1"/>
          </p:cNvSpPr>
          <p:nvPr/>
        </p:nvSpPr>
        <p:spPr bwMode="auto">
          <a:xfrm>
            <a:off x="468313" y="476250"/>
            <a:ext cx="8016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cs typeface="Arial" charset="0"/>
              </a:rPr>
              <a:t>Урок № 68-69 Интерференция света</a:t>
            </a:r>
          </a:p>
        </p:txBody>
      </p:sp>
      <p:sp>
        <p:nvSpPr>
          <p:cNvPr id="6" name="Блок-схема: узел 5"/>
          <p:cNvSpPr/>
          <p:nvPr/>
        </p:nvSpPr>
        <p:spPr>
          <a:xfrm>
            <a:off x="8316913" y="260350"/>
            <a:ext cx="569912" cy="576263"/>
          </a:xfrm>
          <a:prstGeom prst="flowChartConnector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32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39272" name="TextBox 7"/>
          <p:cNvSpPr txBox="1">
            <a:spLocks noChangeArrowheads="1"/>
          </p:cNvSpPr>
          <p:nvPr/>
        </p:nvSpPr>
        <p:spPr bwMode="auto">
          <a:xfrm>
            <a:off x="428625" y="1214438"/>
            <a:ext cx="8001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73038" algn="just"/>
            <a:r>
              <a:rPr lang="ru-RU" sz="2400">
                <a:cs typeface="Arial" charset="0"/>
              </a:rPr>
              <a:t>В веществе скорость распространения света, а следовательно, и длина световой волны уменьшается по сравнению с вакуумом в </a:t>
            </a:r>
            <a:r>
              <a:rPr lang="en-US" sz="2400">
                <a:cs typeface="Arial" charset="0"/>
              </a:rPr>
              <a:t>n </a:t>
            </a:r>
            <a:r>
              <a:rPr lang="ru-RU" sz="2400">
                <a:cs typeface="Arial" charset="0"/>
              </a:rPr>
              <a:t>раз</a:t>
            </a:r>
          </a:p>
        </p:txBody>
      </p:sp>
      <p:grpSp>
        <p:nvGrpSpPr>
          <p:cNvPr id="139273" name="Группа 8"/>
          <p:cNvGrpSpPr>
            <a:grpSpLocks/>
          </p:cNvGrpSpPr>
          <p:nvPr/>
        </p:nvGrpSpPr>
        <p:grpSpPr bwMode="auto">
          <a:xfrm>
            <a:off x="3708400" y="2492375"/>
            <a:ext cx="5097463" cy="936625"/>
            <a:chOff x="2500298" y="2357430"/>
            <a:chExt cx="6090090" cy="1059146"/>
          </a:xfrm>
        </p:grpSpPr>
        <p:pic>
          <p:nvPicPr>
            <p:cNvPr id="139278" name="Picture 4" descr="Картинка 77 из 270"/>
            <p:cNvPicPr>
              <a:picLocks noChangeAspect="1" noChangeArrowheads="1"/>
            </p:cNvPicPr>
            <p:nvPr/>
          </p:nvPicPr>
          <p:blipFill>
            <a:blip r:embed="rId4"/>
            <a:srcRect t="73599" r="3999" b="6248"/>
            <a:stretch>
              <a:fillRect/>
            </a:stretch>
          </p:blipFill>
          <p:spPr bwMode="auto">
            <a:xfrm>
              <a:off x="2500298" y="2357430"/>
              <a:ext cx="6090090" cy="1059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Прямая соединительная линия 11"/>
            <p:cNvCxnSpPr/>
            <p:nvPr/>
          </p:nvCxnSpPr>
          <p:spPr>
            <a:xfrm>
              <a:off x="5144205" y="2357430"/>
              <a:ext cx="1642484" cy="17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9274" name="TextBox 12"/>
          <p:cNvSpPr txBox="1">
            <a:spLocks noChangeArrowheads="1"/>
          </p:cNvSpPr>
          <p:nvPr/>
        </p:nvSpPr>
        <p:spPr bwMode="auto">
          <a:xfrm>
            <a:off x="395288" y="5516563"/>
            <a:ext cx="83581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 i="1">
                <a:solidFill>
                  <a:srgbClr val="C00000"/>
                </a:solidFill>
                <a:cs typeface="Arial" charset="0"/>
              </a:rPr>
              <a:t>Оптическая длина волны </a:t>
            </a:r>
            <a:r>
              <a:rPr lang="ru-RU" sz="2000" i="1">
                <a:solidFill>
                  <a:srgbClr val="C00000"/>
                </a:solidFill>
                <a:cs typeface="Arial" charset="0"/>
              </a:rPr>
              <a:t>– </a:t>
            </a:r>
            <a:r>
              <a:rPr lang="ru-RU" sz="2000" i="1">
                <a:cs typeface="Arial" charset="0"/>
              </a:rPr>
              <a:t>характеризует число длин</a:t>
            </a:r>
            <a:br>
              <a:rPr lang="ru-RU" sz="2000" i="1">
                <a:cs typeface="Arial" charset="0"/>
              </a:rPr>
            </a:br>
            <a:r>
              <a:rPr lang="ru-RU" sz="2000" i="1">
                <a:cs typeface="Arial" charset="0"/>
              </a:rPr>
              <a:t>волн, которые укладываются в данной среде на протяжении геометрического пути волны</a:t>
            </a:r>
            <a:endParaRPr lang="ru-RU" sz="2000" i="1">
              <a:solidFill>
                <a:srgbClr val="C00000"/>
              </a:solidFill>
              <a:cs typeface="Arial" charset="0"/>
            </a:endParaRPr>
          </a:p>
        </p:txBody>
      </p:sp>
      <p:graphicFrame>
        <p:nvGraphicFramePr>
          <p:cNvPr id="139265" name="Object 1"/>
          <p:cNvGraphicFramePr>
            <a:graphicFrameLocks noChangeAspect="1"/>
          </p:cNvGraphicFramePr>
          <p:nvPr/>
        </p:nvGraphicFramePr>
        <p:xfrm>
          <a:off x="3203575" y="3284538"/>
          <a:ext cx="1174750" cy="2089150"/>
        </p:xfrm>
        <a:graphic>
          <a:graphicData uri="http://schemas.openxmlformats.org/presentationml/2006/ole">
            <p:oleObj spid="_x0000_s139265" name="Формула" r:id="rId5" imgW="457200" imgH="812520" progId="Equation.3">
              <p:embed/>
            </p:oleObj>
          </a:graphicData>
        </a:graphic>
      </p:graphicFrame>
      <p:graphicFrame>
        <p:nvGraphicFramePr>
          <p:cNvPr id="139266" name="Object 2"/>
          <p:cNvGraphicFramePr>
            <a:graphicFrameLocks noChangeAspect="1"/>
          </p:cNvGraphicFramePr>
          <p:nvPr/>
        </p:nvGraphicFramePr>
        <p:xfrm>
          <a:off x="6227763" y="2997200"/>
          <a:ext cx="711200" cy="585788"/>
        </p:xfrm>
        <a:graphic>
          <a:graphicData uri="http://schemas.openxmlformats.org/presentationml/2006/ole">
            <p:oleObj spid="_x0000_s139266" name="Формула" r:id="rId6" imgW="215640" imgH="177480" progId="Equation.3">
              <p:embed/>
            </p:oleObj>
          </a:graphicData>
        </a:graphic>
      </p:graphicFrame>
      <p:pic>
        <p:nvPicPr>
          <p:cNvPr id="139275" name="Picture 2" descr="Картинка 90 из 11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1188" y="3860800"/>
            <a:ext cx="220662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76" name="Picture 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2349500"/>
            <a:ext cx="2389188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9267" name="Object 3"/>
          <p:cNvGraphicFramePr>
            <a:graphicFrameLocks noChangeAspect="1"/>
          </p:cNvGraphicFramePr>
          <p:nvPr/>
        </p:nvGraphicFramePr>
        <p:xfrm>
          <a:off x="5076825" y="3068638"/>
          <a:ext cx="395288" cy="504825"/>
        </p:xfrm>
        <a:graphic>
          <a:graphicData uri="http://schemas.openxmlformats.org/presentationml/2006/ole">
            <p:oleObj spid="_x0000_s139267" name="Формула" r:id="rId9" imgW="139680" imgH="177480" progId="Equation.3">
              <p:embed/>
            </p:oleObj>
          </a:graphicData>
        </a:graphic>
      </p:graphicFrame>
      <p:graphicFrame>
        <p:nvGraphicFramePr>
          <p:cNvPr id="139268" name="Object 4"/>
          <p:cNvGraphicFramePr>
            <a:graphicFrameLocks noChangeAspect="1"/>
          </p:cNvGraphicFramePr>
          <p:nvPr/>
        </p:nvGraphicFramePr>
        <p:xfrm>
          <a:off x="7667625" y="3068638"/>
          <a:ext cx="460375" cy="585787"/>
        </p:xfrm>
        <a:graphic>
          <a:graphicData uri="http://schemas.openxmlformats.org/presentationml/2006/ole">
            <p:oleObj spid="_x0000_s139268" name="Формула" r:id="rId10" imgW="139680" imgH="177480" progId="Equation.3">
              <p:embed/>
            </p:oleObj>
          </a:graphicData>
        </a:graphic>
      </p:graphicFrame>
      <p:pic>
        <p:nvPicPr>
          <p:cNvPr id="139277" name="Picture 6" descr="http://fizika-igps.by.ru/Lab/opt/inter/img/kog3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940425" y="4149725"/>
            <a:ext cx="2135188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TextBox 4"/>
          <p:cNvSpPr txBox="1">
            <a:spLocks noChangeArrowheads="1"/>
          </p:cNvSpPr>
          <p:nvPr/>
        </p:nvSpPr>
        <p:spPr bwMode="auto">
          <a:xfrm>
            <a:off x="468313" y="476250"/>
            <a:ext cx="8016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cs typeface="Arial" charset="0"/>
              </a:rPr>
              <a:t>Урок № 68-69 Интерференция света</a:t>
            </a:r>
          </a:p>
        </p:txBody>
      </p:sp>
      <p:sp>
        <p:nvSpPr>
          <p:cNvPr id="6" name="Блок-схема: узел 5"/>
          <p:cNvSpPr/>
          <p:nvPr/>
        </p:nvSpPr>
        <p:spPr>
          <a:xfrm>
            <a:off x="8316913" y="260350"/>
            <a:ext cx="569912" cy="576263"/>
          </a:xfrm>
          <a:prstGeom prst="flowChartConnector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33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89444" name="Picture 2" descr="http://ens.tpu.ru/POSOBIE_FIS_KUSN/%CA%EE%EB%E5%E1%E0%ED%E8%FF%20%E8%20%E2%EE%EB%ED%FB.%20%C3%E5%EE%EC%E5%F2%F0%E8%F7%E5%F1%EA%E0%FF%20%E8%20%E2%EE%EB%ED%EE%E2%E0%FF%20%EE%EF%F2%E8%EA%E0/ima/image1677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2924175"/>
            <a:ext cx="282575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http://www.fizika9kl.pm298.ru/Image/ris23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9838" y="2997200"/>
            <a:ext cx="2247900" cy="1511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9446" name="Прямоугольник 11"/>
          <p:cNvSpPr>
            <a:spLocks noChangeArrowheads="1"/>
          </p:cNvSpPr>
          <p:nvPr/>
        </p:nvSpPr>
        <p:spPr bwMode="auto">
          <a:xfrm>
            <a:off x="357188" y="1268413"/>
            <a:ext cx="835818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73038" algn="just"/>
            <a:r>
              <a:rPr lang="ru-RU" sz="2400" b="1">
                <a:solidFill>
                  <a:srgbClr val="C00000"/>
                </a:solidFill>
                <a:cs typeface="Arial" charset="0"/>
              </a:rPr>
              <a:t>Кольца Ньютона </a:t>
            </a:r>
            <a:r>
              <a:rPr lang="ru-RU" sz="2400">
                <a:cs typeface="Arial" charset="0"/>
              </a:rPr>
              <a:t>- интерференционная картина, возникающая при отражении света в тонкой воздушной прослойке между плоской стеклянной пластиной и плосковыпуклой линзой большого радиуса кривизны</a:t>
            </a:r>
          </a:p>
        </p:txBody>
      </p:sp>
      <p:sp>
        <p:nvSpPr>
          <p:cNvPr id="189447" name="Прямоугольник 12"/>
          <p:cNvSpPr>
            <a:spLocks noChangeArrowheads="1"/>
          </p:cNvSpPr>
          <p:nvPr/>
        </p:nvSpPr>
        <p:spPr bwMode="auto">
          <a:xfrm>
            <a:off x="323850" y="5445125"/>
            <a:ext cx="85693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cs typeface="Arial" charset="0"/>
              </a:rPr>
              <a:t>Интерференционная картина имеет вид концентрических колец, получивших название колец Ньютона </a:t>
            </a:r>
          </a:p>
        </p:txBody>
      </p:sp>
      <p:pic>
        <p:nvPicPr>
          <p:cNvPr id="14" name="Picture 2" descr="Картинка 90 из 359"/>
          <p:cNvPicPr>
            <a:picLocks noChangeAspect="1" noChangeArrowheads="1"/>
          </p:cNvPicPr>
          <p:nvPr/>
        </p:nvPicPr>
        <p:blipFill>
          <a:blip r:embed="rId5"/>
          <a:srcRect l="18973" t="15169" r="24109" b="22471"/>
          <a:stretch>
            <a:fillRect/>
          </a:stretch>
        </p:blipFill>
        <p:spPr bwMode="auto">
          <a:xfrm>
            <a:off x="6804025" y="3789363"/>
            <a:ext cx="2016125" cy="1657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TextBox 4"/>
          <p:cNvSpPr txBox="1">
            <a:spLocks noChangeArrowheads="1"/>
          </p:cNvSpPr>
          <p:nvPr/>
        </p:nvSpPr>
        <p:spPr bwMode="auto">
          <a:xfrm>
            <a:off x="468313" y="476250"/>
            <a:ext cx="8016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cs typeface="Arial" charset="0"/>
              </a:rPr>
              <a:t>Урок № 68-69 Интерференция света</a:t>
            </a:r>
          </a:p>
        </p:txBody>
      </p:sp>
      <p:sp>
        <p:nvSpPr>
          <p:cNvPr id="10" name="Блок-схема: узел 9"/>
          <p:cNvSpPr/>
          <p:nvPr/>
        </p:nvSpPr>
        <p:spPr>
          <a:xfrm>
            <a:off x="8316913" y="260350"/>
            <a:ext cx="569912" cy="576263"/>
          </a:xfrm>
          <a:prstGeom prst="flowChartConnector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34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90468" name="TextBox 11"/>
          <p:cNvSpPr txBox="1">
            <a:spLocks noChangeArrowheads="1"/>
          </p:cNvSpPr>
          <p:nvPr/>
        </p:nvSpPr>
        <p:spPr bwMode="auto">
          <a:xfrm>
            <a:off x="357188" y="2500313"/>
            <a:ext cx="42481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800"/>
              </a:spcAft>
            </a:pPr>
            <a:r>
              <a:rPr lang="ru-RU" sz="2000">
                <a:latin typeface="Franklin Gothic Medium" pitchFamily="34" charset="0"/>
              </a:rPr>
              <a:t/>
            </a:r>
            <a:br>
              <a:rPr lang="ru-RU" sz="2000">
                <a:latin typeface="Franklin Gothic Medium" pitchFamily="34" charset="0"/>
              </a:rPr>
            </a:br>
            <a:r>
              <a:rPr lang="ru-RU" sz="2000">
                <a:cs typeface="Arial" charset="0"/>
              </a:rPr>
              <a:t>1) не изменяя длину волны увеличивать радиус линзы;</a:t>
            </a:r>
            <a:endParaRPr lang="en-US" sz="2000">
              <a:cs typeface="Arial" charset="0"/>
            </a:endParaRPr>
          </a:p>
          <a:p>
            <a:pPr>
              <a:spcAft>
                <a:spcPts val="1800"/>
              </a:spcAft>
            </a:pPr>
            <a:r>
              <a:rPr lang="ru-RU" sz="2000">
                <a:cs typeface="Arial" charset="0"/>
              </a:rPr>
              <a:t>2) не изменяя радиус линзы уменьшать длину волны;</a:t>
            </a:r>
            <a:r>
              <a:rPr lang="ru-RU" sz="2400">
                <a:cs typeface="Arial" charset="0"/>
              </a:rPr>
              <a:t/>
            </a:r>
            <a:br>
              <a:rPr lang="ru-RU" sz="2400">
                <a:cs typeface="Arial" charset="0"/>
              </a:rPr>
            </a:br>
            <a:endParaRPr lang="ru-RU" sz="2400">
              <a:cs typeface="Arial" charset="0"/>
            </a:endParaRPr>
          </a:p>
        </p:txBody>
      </p:sp>
      <p:sp>
        <p:nvSpPr>
          <p:cNvPr id="190469" name="Прямоугольник 12"/>
          <p:cNvSpPr>
            <a:spLocks noChangeArrowheads="1"/>
          </p:cNvSpPr>
          <p:nvPr/>
        </p:nvSpPr>
        <p:spPr bwMode="auto">
          <a:xfrm>
            <a:off x="179388" y="1268413"/>
            <a:ext cx="8640762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3038"/>
            <a:r>
              <a:rPr lang="ru-RU" sz="2400" b="1">
                <a:solidFill>
                  <a:srgbClr val="C00000"/>
                </a:solidFill>
                <a:cs typeface="Arial" charset="0"/>
              </a:rPr>
              <a:t>Задание </a:t>
            </a:r>
            <a:r>
              <a:rPr lang="ru-RU" sz="2400">
                <a:cs typeface="Arial" charset="0"/>
              </a:rPr>
              <a:t>(</a:t>
            </a:r>
            <a:r>
              <a:rPr lang="ru-RU" sz="2400" i="1">
                <a:cs typeface="Arial" charset="0"/>
              </a:rPr>
              <a:t>компьютерный эксперимент</a:t>
            </a:r>
            <a:r>
              <a:rPr lang="ru-RU" sz="2400">
                <a:cs typeface="Arial" charset="0"/>
              </a:rPr>
              <a:t>)</a:t>
            </a:r>
            <a:br>
              <a:rPr lang="ru-RU" sz="2400">
                <a:cs typeface="Arial" charset="0"/>
              </a:rPr>
            </a:br>
            <a:r>
              <a:rPr lang="ru-RU" sz="2000">
                <a:cs typeface="Arial" charset="0"/>
              </a:rPr>
              <a:t>С помощью компьютерной модели «Кольца Ньютона» исследуйте, как изменяется расстояние между соседними максимумами освещенности на экране, если:</a:t>
            </a:r>
          </a:p>
        </p:txBody>
      </p:sp>
      <p:grpSp>
        <p:nvGrpSpPr>
          <p:cNvPr id="190470" name="Группа 13"/>
          <p:cNvGrpSpPr>
            <a:grpSpLocks/>
          </p:cNvGrpSpPr>
          <p:nvPr/>
        </p:nvGrpSpPr>
        <p:grpSpPr bwMode="auto">
          <a:xfrm>
            <a:off x="6200775" y="2492375"/>
            <a:ext cx="2692400" cy="3889375"/>
            <a:chOff x="5652120" y="1772816"/>
            <a:chExt cx="2908408" cy="4065752"/>
          </a:xfrm>
        </p:grpSpPr>
        <p:pic>
          <p:nvPicPr>
            <p:cNvPr id="190473" name="Picture 2" descr="Картинка 3 из 5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652120" y="3789040"/>
              <a:ext cx="2896858" cy="2049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0474" name="Picture 2" descr="http://www.physics.ru/courses/op25part2/content/models/screensh/newtRings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652120" y="1772816"/>
              <a:ext cx="2908408" cy="2050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79388" y="5949950"/>
            <a:ext cx="55451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173038"/>
            <a:r>
              <a:rPr lang="ru-RU" sz="2000" i="1">
                <a:cs typeface="Arial" charset="0"/>
              </a:rPr>
              <a:t>Вывод: 1) увеличивается; 2) уменьшается</a:t>
            </a:r>
          </a:p>
        </p:txBody>
      </p:sp>
      <p:pic>
        <p:nvPicPr>
          <p:cNvPr id="16" name="Picture 2" descr="Картинка 9 из 355"/>
          <p:cNvPicPr>
            <a:picLocks noChangeAspect="1" noChangeArrowheads="1"/>
          </p:cNvPicPr>
          <p:nvPr/>
        </p:nvPicPr>
        <p:blipFill>
          <a:blip r:embed="rId5"/>
          <a:srcRect l="32529" t="59309" r="24368" b="8362"/>
          <a:stretch>
            <a:fillRect/>
          </a:stretch>
        </p:blipFill>
        <p:spPr bwMode="auto">
          <a:xfrm>
            <a:off x="3851275" y="4797425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10" name="TextBox 4"/>
          <p:cNvSpPr txBox="1">
            <a:spLocks noChangeArrowheads="1"/>
          </p:cNvSpPr>
          <p:nvPr/>
        </p:nvSpPr>
        <p:spPr bwMode="auto">
          <a:xfrm>
            <a:off x="468313" y="476250"/>
            <a:ext cx="8016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cs typeface="Arial" charset="0"/>
              </a:rPr>
              <a:t>Урок № 68-69 Интерференция света</a:t>
            </a:r>
          </a:p>
        </p:txBody>
      </p:sp>
      <p:sp>
        <p:nvSpPr>
          <p:cNvPr id="6" name="Блок-схема: узел 5"/>
          <p:cNvSpPr/>
          <p:nvPr/>
        </p:nvSpPr>
        <p:spPr>
          <a:xfrm>
            <a:off x="8316913" y="260350"/>
            <a:ext cx="569912" cy="576263"/>
          </a:xfrm>
          <a:prstGeom prst="flowChartConnector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35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28012" name="Picture 2" descr="Картинка 1 из 29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2133600"/>
            <a:ext cx="2868612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8003" name="Object 3"/>
          <p:cNvGraphicFramePr>
            <a:graphicFrameLocks noChangeAspect="1"/>
          </p:cNvGraphicFramePr>
          <p:nvPr/>
        </p:nvGraphicFramePr>
        <p:xfrm>
          <a:off x="4211638" y="2924175"/>
          <a:ext cx="3960812" cy="865188"/>
        </p:xfrm>
        <a:graphic>
          <a:graphicData uri="http://schemas.openxmlformats.org/presentationml/2006/ole">
            <p:oleObj spid="_x0000_s128003" name="Формула" r:id="rId5" imgW="1917360" imgH="419040" progId="Equation.3">
              <p:embed/>
            </p:oleObj>
          </a:graphicData>
        </a:graphic>
      </p:graphicFrame>
      <p:graphicFrame>
        <p:nvGraphicFramePr>
          <p:cNvPr id="128004" name="Object 4"/>
          <p:cNvGraphicFramePr>
            <a:graphicFrameLocks noChangeAspect="1"/>
          </p:cNvGraphicFramePr>
          <p:nvPr/>
        </p:nvGraphicFramePr>
        <p:xfrm>
          <a:off x="4067175" y="1989138"/>
          <a:ext cx="4173538" cy="792162"/>
        </p:xfrm>
        <a:graphic>
          <a:graphicData uri="http://schemas.openxmlformats.org/presentationml/2006/ole">
            <p:oleObj spid="_x0000_s128004" name="Формула" r:id="rId6" imgW="2209680" imgH="419040" progId="Equation.3">
              <p:embed/>
            </p:oleObj>
          </a:graphicData>
        </a:graphic>
      </p:graphicFrame>
      <p:sp>
        <p:nvSpPr>
          <p:cNvPr id="128013" name="TextBox 7"/>
          <p:cNvSpPr txBox="1">
            <a:spLocks noChangeArrowheads="1"/>
          </p:cNvSpPr>
          <p:nvPr/>
        </p:nvSpPr>
        <p:spPr bwMode="auto">
          <a:xfrm>
            <a:off x="146050" y="1143000"/>
            <a:ext cx="8712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C00000"/>
                </a:solidFill>
                <a:cs typeface="Arial" charset="0"/>
              </a:rPr>
              <a:t>Расчет интерференционной картины в опыте Ньютона кольца  в отраженном свете</a:t>
            </a:r>
          </a:p>
        </p:txBody>
      </p:sp>
      <p:grpSp>
        <p:nvGrpSpPr>
          <p:cNvPr id="128014" name="Группа 8"/>
          <p:cNvGrpSpPr>
            <a:grpSpLocks/>
          </p:cNvGrpSpPr>
          <p:nvPr/>
        </p:nvGrpSpPr>
        <p:grpSpPr bwMode="auto">
          <a:xfrm>
            <a:off x="3563938" y="4005263"/>
            <a:ext cx="5008562" cy="2305050"/>
            <a:chOff x="2683879" y="1475134"/>
            <a:chExt cx="6038716" cy="3088469"/>
          </a:xfrm>
        </p:grpSpPr>
        <p:grpSp>
          <p:nvGrpSpPr>
            <p:cNvPr id="128018" name="Группа 10"/>
            <p:cNvGrpSpPr>
              <a:grpSpLocks/>
            </p:cNvGrpSpPr>
            <p:nvPr/>
          </p:nvGrpSpPr>
          <p:grpSpPr bwMode="auto">
            <a:xfrm>
              <a:off x="2683879" y="1475134"/>
              <a:ext cx="2357437" cy="3088106"/>
              <a:chOff x="2683879" y="1475134"/>
              <a:chExt cx="2357437" cy="3088106"/>
            </a:xfrm>
          </p:grpSpPr>
          <p:graphicFrame>
            <p:nvGraphicFramePr>
              <p:cNvPr id="128005" name="Object 5"/>
              <p:cNvGraphicFramePr>
                <a:graphicFrameLocks noChangeAspect="1"/>
              </p:cNvGraphicFramePr>
              <p:nvPr/>
            </p:nvGraphicFramePr>
            <p:xfrm>
              <a:off x="2683879" y="1475134"/>
              <a:ext cx="2357437" cy="1912936"/>
            </p:xfrm>
            <a:graphic>
              <a:graphicData uri="http://schemas.openxmlformats.org/presentationml/2006/ole">
                <p:oleObj spid="_x0000_s128005" name="Формула" r:id="rId7" imgW="952200" imgH="850680" progId="Equation.3">
                  <p:embed/>
                </p:oleObj>
              </a:graphicData>
            </a:graphic>
          </p:graphicFrame>
          <p:graphicFrame>
            <p:nvGraphicFramePr>
              <p:cNvPr id="128006" name="Object 6"/>
              <p:cNvGraphicFramePr>
                <a:graphicFrameLocks noChangeAspect="1"/>
              </p:cNvGraphicFramePr>
              <p:nvPr/>
            </p:nvGraphicFramePr>
            <p:xfrm>
              <a:off x="2683880" y="3501202"/>
              <a:ext cx="2220914" cy="1062038"/>
            </p:xfrm>
            <a:graphic>
              <a:graphicData uri="http://schemas.openxmlformats.org/presentationml/2006/ole">
                <p:oleObj spid="_x0000_s128006" name="Формула" r:id="rId8" imgW="876240" imgH="419040" progId="Equation.3">
                  <p:embed/>
                </p:oleObj>
              </a:graphicData>
            </a:graphic>
          </p:graphicFrame>
        </p:grpSp>
        <p:graphicFrame>
          <p:nvGraphicFramePr>
            <p:cNvPr id="128007" name="Object 7"/>
            <p:cNvGraphicFramePr>
              <a:graphicFrameLocks noChangeAspect="1"/>
            </p:cNvGraphicFramePr>
            <p:nvPr/>
          </p:nvGraphicFramePr>
          <p:xfrm>
            <a:off x="5895644" y="2150490"/>
            <a:ext cx="2005931" cy="1150944"/>
          </p:xfrm>
          <a:graphic>
            <a:graphicData uri="http://schemas.openxmlformats.org/presentationml/2006/ole">
              <p:oleObj spid="_x0000_s128007" name="Формула" r:id="rId9" imgW="774360" imgH="444240" progId="Equation.3">
                <p:embed/>
              </p:oleObj>
            </a:graphicData>
          </a:graphic>
        </p:graphicFrame>
        <p:graphicFrame>
          <p:nvGraphicFramePr>
            <p:cNvPr id="128008" name="Object 8"/>
            <p:cNvGraphicFramePr>
              <a:graphicFrameLocks noChangeAspect="1"/>
            </p:cNvGraphicFramePr>
            <p:nvPr/>
          </p:nvGraphicFramePr>
          <p:xfrm>
            <a:off x="5808840" y="3404723"/>
            <a:ext cx="2913755" cy="1158880"/>
          </p:xfrm>
          <a:graphic>
            <a:graphicData uri="http://schemas.openxmlformats.org/presentationml/2006/ole">
              <p:oleObj spid="_x0000_s128008" name="Формула" r:id="rId10" imgW="1117440" imgH="444240" progId="Equation.3">
                <p:embed/>
              </p:oleObj>
            </a:graphicData>
          </a:graphic>
        </p:graphicFrame>
      </p:grpSp>
      <p:pic>
        <p:nvPicPr>
          <p:cNvPr id="15" name="Picture 2" descr="Картинка 6 из 35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39750" y="4868863"/>
            <a:ext cx="1671638" cy="161925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17" name="Правая фигурная скобка 16"/>
          <p:cNvSpPr/>
          <p:nvPr/>
        </p:nvSpPr>
        <p:spPr>
          <a:xfrm flipH="1">
            <a:off x="3203575" y="4437063"/>
            <a:ext cx="360363" cy="187166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авая фигурная скобка 17"/>
          <p:cNvSpPr/>
          <p:nvPr/>
        </p:nvSpPr>
        <p:spPr>
          <a:xfrm flipH="1">
            <a:off x="5795963" y="4581525"/>
            <a:ext cx="360362" cy="17272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7" name="TextBox 4"/>
          <p:cNvSpPr txBox="1">
            <a:spLocks noChangeArrowheads="1"/>
          </p:cNvSpPr>
          <p:nvPr/>
        </p:nvSpPr>
        <p:spPr bwMode="auto">
          <a:xfrm>
            <a:off x="468313" y="476250"/>
            <a:ext cx="8016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cs typeface="Arial" charset="0"/>
              </a:rPr>
              <a:t>Урок № 68-69 Интерференция света</a:t>
            </a:r>
          </a:p>
        </p:txBody>
      </p:sp>
      <p:sp>
        <p:nvSpPr>
          <p:cNvPr id="6" name="Блок-схема: узел 5"/>
          <p:cNvSpPr/>
          <p:nvPr/>
        </p:nvSpPr>
        <p:spPr>
          <a:xfrm>
            <a:off x="8316913" y="260350"/>
            <a:ext cx="569912" cy="576263"/>
          </a:xfrm>
          <a:prstGeom prst="flowChartConnector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36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45419" name="Picture 2" descr="Картинка 1 из 29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2060575"/>
            <a:ext cx="2868612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5410" name="Object 3"/>
          <p:cNvGraphicFramePr>
            <a:graphicFrameLocks noChangeAspect="1"/>
          </p:cNvGraphicFramePr>
          <p:nvPr/>
        </p:nvGraphicFramePr>
        <p:xfrm>
          <a:off x="4572000" y="2781300"/>
          <a:ext cx="3960813" cy="865188"/>
        </p:xfrm>
        <a:graphic>
          <a:graphicData uri="http://schemas.openxmlformats.org/presentationml/2006/ole">
            <p:oleObj spid="_x0000_s145410" name="Формула" r:id="rId5" imgW="1917360" imgH="419040" progId="Equation.3">
              <p:embed/>
            </p:oleObj>
          </a:graphicData>
        </a:graphic>
      </p:graphicFrame>
      <p:graphicFrame>
        <p:nvGraphicFramePr>
          <p:cNvPr id="145411" name="Object 4"/>
          <p:cNvGraphicFramePr>
            <a:graphicFrameLocks noChangeAspect="1"/>
          </p:cNvGraphicFramePr>
          <p:nvPr/>
        </p:nvGraphicFramePr>
        <p:xfrm>
          <a:off x="4500563" y="1916113"/>
          <a:ext cx="4173537" cy="792162"/>
        </p:xfrm>
        <a:graphic>
          <a:graphicData uri="http://schemas.openxmlformats.org/presentationml/2006/ole">
            <p:oleObj spid="_x0000_s145411" name="Формула" r:id="rId6" imgW="2209680" imgH="419040" progId="Equation.3">
              <p:embed/>
            </p:oleObj>
          </a:graphicData>
        </a:graphic>
      </p:graphicFrame>
      <p:sp>
        <p:nvSpPr>
          <p:cNvPr id="145420" name="TextBox 7"/>
          <p:cNvSpPr txBox="1">
            <a:spLocks noChangeArrowheads="1"/>
          </p:cNvSpPr>
          <p:nvPr/>
        </p:nvSpPr>
        <p:spPr bwMode="auto">
          <a:xfrm>
            <a:off x="179388" y="1143000"/>
            <a:ext cx="87137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C00000"/>
                </a:solidFill>
                <a:cs typeface="Arial" charset="0"/>
              </a:rPr>
              <a:t>Расчет интерференционной картины в опыте Ньютона кольца в проходящем свете</a:t>
            </a:r>
          </a:p>
        </p:txBody>
      </p:sp>
      <p:grpSp>
        <p:nvGrpSpPr>
          <p:cNvPr id="145421" name="Группа 12"/>
          <p:cNvGrpSpPr>
            <a:grpSpLocks/>
          </p:cNvGrpSpPr>
          <p:nvPr/>
        </p:nvGrpSpPr>
        <p:grpSpPr bwMode="auto">
          <a:xfrm>
            <a:off x="3348038" y="3860800"/>
            <a:ext cx="5354637" cy="2457450"/>
            <a:chOff x="2857500" y="1571625"/>
            <a:chExt cx="5929318" cy="2994095"/>
          </a:xfrm>
        </p:grpSpPr>
        <p:graphicFrame>
          <p:nvGraphicFramePr>
            <p:cNvPr id="145412" name="Object 4"/>
            <p:cNvGraphicFramePr>
              <a:graphicFrameLocks noChangeAspect="1"/>
            </p:cNvGraphicFramePr>
            <p:nvPr/>
          </p:nvGraphicFramePr>
          <p:xfrm>
            <a:off x="2937232" y="1571625"/>
            <a:ext cx="2357438" cy="1912938"/>
          </p:xfrm>
          <a:graphic>
            <a:graphicData uri="http://schemas.openxmlformats.org/presentationml/2006/ole">
              <p:oleObj spid="_x0000_s145412" name="Формула" r:id="rId7" imgW="952200" imgH="850680" progId="Equation.3">
                <p:embed/>
              </p:oleObj>
            </a:graphicData>
          </a:graphic>
        </p:graphicFrame>
        <p:graphicFrame>
          <p:nvGraphicFramePr>
            <p:cNvPr id="145413" name="Object 5"/>
            <p:cNvGraphicFramePr>
              <a:graphicFrameLocks noChangeAspect="1"/>
            </p:cNvGraphicFramePr>
            <p:nvPr/>
          </p:nvGraphicFramePr>
          <p:xfrm>
            <a:off x="2857500" y="3500438"/>
            <a:ext cx="2220913" cy="1062037"/>
          </p:xfrm>
          <a:graphic>
            <a:graphicData uri="http://schemas.openxmlformats.org/presentationml/2006/ole">
              <p:oleObj spid="_x0000_s145413" name="Формула" r:id="rId8" imgW="876240" imgH="419040" progId="Equation.3">
                <p:embed/>
              </p:oleObj>
            </a:graphicData>
          </a:graphic>
        </p:graphicFrame>
        <p:graphicFrame>
          <p:nvGraphicFramePr>
            <p:cNvPr id="145414" name="Object 6"/>
            <p:cNvGraphicFramePr>
              <a:graphicFrameLocks noChangeAspect="1"/>
            </p:cNvGraphicFramePr>
            <p:nvPr/>
          </p:nvGraphicFramePr>
          <p:xfrm>
            <a:off x="5807569" y="2098223"/>
            <a:ext cx="1939924" cy="1150939"/>
          </p:xfrm>
          <a:graphic>
            <a:graphicData uri="http://schemas.openxmlformats.org/presentationml/2006/ole">
              <p:oleObj spid="_x0000_s145414" name="Формула" r:id="rId9" imgW="749160" imgH="444240" progId="Equation.3">
                <p:embed/>
              </p:oleObj>
            </a:graphicData>
          </a:graphic>
        </p:graphicFrame>
        <p:graphicFrame>
          <p:nvGraphicFramePr>
            <p:cNvPr id="145415" name="Object 7"/>
            <p:cNvGraphicFramePr>
              <a:graphicFrameLocks noChangeAspect="1"/>
            </p:cNvGraphicFramePr>
            <p:nvPr/>
          </p:nvGraphicFramePr>
          <p:xfrm>
            <a:off x="5807081" y="3406844"/>
            <a:ext cx="2979737" cy="1158876"/>
          </p:xfrm>
          <a:graphic>
            <a:graphicData uri="http://schemas.openxmlformats.org/presentationml/2006/ole">
              <p:oleObj spid="_x0000_s145415" name="Формула" r:id="rId10" imgW="1143000" imgH="444240" progId="Equation.3">
                <p:embed/>
              </p:oleObj>
            </a:graphicData>
          </a:graphic>
        </p:graphicFrame>
      </p:grpSp>
      <p:pic>
        <p:nvPicPr>
          <p:cNvPr id="16" name="Picture 2" descr="Картинка 90 из 359"/>
          <p:cNvPicPr>
            <a:picLocks noChangeAspect="1" noChangeArrowheads="1"/>
          </p:cNvPicPr>
          <p:nvPr/>
        </p:nvPicPr>
        <p:blipFill>
          <a:blip r:embed="rId11"/>
          <a:srcRect l="18973" t="15169" r="24109" b="22471"/>
          <a:stretch>
            <a:fillRect/>
          </a:stretch>
        </p:blipFill>
        <p:spPr bwMode="auto">
          <a:xfrm>
            <a:off x="611188" y="5084763"/>
            <a:ext cx="1873250" cy="1539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Правая фигурная скобка 16"/>
          <p:cNvSpPr/>
          <p:nvPr/>
        </p:nvSpPr>
        <p:spPr>
          <a:xfrm flipH="1">
            <a:off x="2987675" y="4437063"/>
            <a:ext cx="431800" cy="187166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авая фигурная скобка 17"/>
          <p:cNvSpPr/>
          <p:nvPr/>
        </p:nvSpPr>
        <p:spPr>
          <a:xfrm flipH="1">
            <a:off x="5724525" y="4581525"/>
            <a:ext cx="360363" cy="17272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31" name="TextBox 4"/>
          <p:cNvSpPr txBox="1">
            <a:spLocks noChangeArrowheads="1"/>
          </p:cNvSpPr>
          <p:nvPr/>
        </p:nvSpPr>
        <p:spPr bwMode="auto">
          <a:xfrm>
            <a:off x="468313" y="476250"/>
            <a:ext cx="8016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cs typeface="Arial" charset="0"/>
              </a:rPr>
              <a:t>Урок № 68-69 Интерференция света</a:t>
            </a:r>
          </a:p>
        </p:txBody>
      </p:sp>
      <p:sp>
        <p:nvSpPr>
          <p:cNvPr id="6" name="Блок-схема: узел 5"/>
          <p:cNvSpPr/>
          <p:nvPr/>
        </p:nvSpPr>
        <p:spPr>
          <a:xfrm>
            <a:off x="8316913" y="260350"/>
            <a:ext cx="569912" cy="576263"/>
          </a:xfrm>
          <a:prstGeom prst="flowChartConnector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37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8" name="Picture 2" descr="Картинка 90 из 35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8850" y="4292600"/>
            <a:ext cx="1560513" cy="1284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9034" name="TextBox 9"/>
          <p:cNvSpPr txBox="1">
            <a:spLocks noChangeArrowheads="1"/>
          </p:cNvSpPr>
          <p:nvPr/>
        </p:nvSpPr>
        <p:spPr bwMode="auto">
          <a:xfrm>
            <a:off x="1979613" y="5445125"/>
            <a:ext cx="63738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>
                <a:cs typeface="Arial" charset="0"/>
              </a:rPr>
              <a:t>Почему в  отраженном свете в центре интерференционной картины находится</a:t>
            </a:r>
            <a:br>
              <a:rPr lang="ru-RU" sz="2400" i="1">
                <a:cs typeface="Arial" charset="0"/>
              </a:rPr>
            </a:br>
            <a:r>
              <a:rPr lang="ru-RU" sz="2400" i="1">
                <a:cs typeface="Arial" charset="0"/>
              </a:rPr>
              <a:t>темное пятно, а в проходящем светлое?</a:t>
            </a:r>
          </a:p>
        </p:txBody>
      </p:sp>
      <p:pic>
        <p:nvPicPr>
          <p:cNvPr id="129026" name="Picture 2" descr="Картинка 192 из 29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3213100"/>
            <a:ext cx="1598613" cy="1368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428625" y="1214438"/>
            <a:ext cx="8358188" cy="2462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интерференционной картине кольца Ньютона</a:t>
            </a:r>
          </a:p>
          <a:p>
            <a:pPr marL="361950" indent="-346075" algn="just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радиусы колец  растут пропорционально квадратному корню  из порядкового номера кольца,</a:t>
            </a:r>
          </a:p>
          <a:p>
            <a:pPr marL="361950" indent="-346075" algn="just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радиусы колец одного и того же порядкового номера увеличиваются при переходе от фиолетового конца спектра к красному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361950" indent="-346075" algn="just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endParaRPr lang="ru-RU" sz="2000" dirty="0">
              <a:latin typeface="Franklin Gothic Medium" pitchFamily="34" charset="0"/>
            </a:endParaRPr>
          </a:p>
        </p:txBody>
      </p:sp>
      <p:pic>
        <p:nvPicPr>
          <p:cNvPr id="129037" name="Picture 6" descr="Картинка 34 из 29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3716338"/>
            <a:ext cx="356552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38" name="Picture 2" descr="C:\Documents and Settings\User\Desktop\Анимации-4\dis16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3850" y="5661025"/>
            <a:ext cx="6477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9028" name="Object 4"/>
          <p:cNvGraphicFramePr>
            <a:graphicFrameLocks noChangeAspect="1"/>
          </p:cNvGraphicFramePr>
          <p:nvPr/>
        </p:nvGraphicFramePr>
        <p:xfrm>
          <a:off x="3924300" y="3068638"/>
          <a:ext cx="1752600" cy="944562"/>
        </p:xfrm>
        <a:graphic>
          <a:graphicData uri="http://schemas.openxmlformats.org/presentationml/2006/ole">
            <p:oleObj spid="_x0000_s129028" name="Формула" r:id="rId8" imgW="749160" imgH="444240" progId="Equation.3">
              <p:embed/>
            </p:oleObj>
          </a:graphicData>
        </a:graphic>
      </p:graphicFrame>
      <p:graphicFrame>
        <p:nvGraphicFramePr>
          <p:cNvPr id="129029" name="Object 5"/>
          <p:cNvGraphicFramePr>
            <a:graphicFrameLocks noChangeAspect="1"/>
          </p:cNvGraphicFramePr>
          <p:nvPr/>
        </p:nvGraphicFramePr>
        <p:xfrm>
          <a:off x="3851275" y="4581525"/>
          <a:ext cx="2690813" cy="950913"/>
        </p:xfrm>
        <a:graphic>
          <a:graphicData uri="http://schemas.openxmlformats.org/presentationml/2006/ole">
            <p:oleObj spid="_x0000_s129029" name="Формула" r:id="rId9" imgW="1143000" imgH="444240" progId="Equation.3">
              <p:embed/>
            </p:oleObj>
          </a:graphicData>
        </a:graphic>
      </p:graphicFrame>
      <p:pic>
        <p:nvPicPr>
          <p:cNvPr id="129039" name="Picture 2" descr="C:\Documents and Settings\User\Desktop\Анимации-4\11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42988" y="6208713"/>
            <a:ext cx="28892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узел 3"/>
          <p:cNvSpPr/>
          <p:nvPr/>
        </p:nvSpPr>
        <p:spPr>
          <a:xfrm>
            <a:off x="8316913" y="260350"/>
            <a:ext cx="569912" cy="576263"/>
          </a:xfrm>
          <a:prstGeom prst="flowChartConnector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38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26981" name="TextBox 4"/>
          <p:cNvSpPr txBox="1">
            <a:spLocks noChangeArrowheads="1"/>
          </p:cNvSpPr>
          <p:nvPr/>
        </p:nvSpPr>
        <p:spPr bwMode="auto">
          <a:xfrm>
            <a:off x="468313" y="476250"/>
            <a:ext cx="8016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cs typeface="Arial" charset="0"/>
              </a:rPr>
              <a:t>Урок № 68-69 Интерференция света</a:t>
            </a:r>
          </a:p>
        </p:txBody>
      </p:sp>
      <p:sp>
        <p:nvSpPr>
          <p:cNvPr id="126982" name="TextBox 7"/>
          <p:cNvSpPr txBox="1">
            <a:spLocks noChangeArrowheads="1"/>
          </p:cNvSpPr>
          <p:nvPr/>
        </p:nvSpPr>
        <p:spPr bwMode="auto">
          <a:xfrm>
            <a:off x="179388" y="1196975"/>
            <a:ext cx="39798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173038"/>
            <a:r>
              <a:rPr lang="ru-RU" sz="2400" b="1">
                <a:solidFill>
                  <a:srgbClr val="C00000"/>
                </a:solidFill>
                <a:cs typeface="Arial" charset="0"/>
              </a:rPr>
              <a:t>Ключевая ситуация №1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388" y="2060575"/>
            <a:ext cx="8785225" cy="15843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6984" name="TextBox 10"/>
          <p:cNvSpPr txBox="1">
            <a:spLocks noChangeArrowheads="1"/>
          </p:cNvSpPr>
          <p:nvPr/>
        </p:nvSpPr>
        <p:spPr bwMode="auto">
          <a:xfrm>
            <a:off x="5219700" y="1052513"/>
            <a:ext cx="37449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cs typeface="Arial" charset="0"/>
              </a:rPr>
              <a:t>…При изучении наук задачи</a:t>
            </a:r>
            <a:br>
              <a:rPr lang="ru-RU" sz="2000" i="1">
                <a:cs typeface="Arial" charset="0"/>
              </a:rPr>
            </a:br>
            <a:r>
              <a:rPr lang="ru-RU" sz="2000" i="1">
                <a:cs typeface="Arial" charset="0"/>
              </a:rPr>
              <a:t>полезнее правил…</a:t>
            </a:r>
            <a:br>
              <a:rPr lang="ru-RU" sz="2000" i="1">
                <a:cs typeface="Arial" charset="0"/>
              </a:rPr>
            </a:br>
            <a:r>
              <a:rPr lang="ru-RU" sz="2000" i="1">
                <a:cs typeface="Arial" charset="0"/>
              </a:rPr>
              <a:t>                                   Ньютон</a:t>
            </a:r>
          </a:p>
        </p:txBody>
      </p:sp>
      <p:sp>
        <p:nvSpPr>
          <p:cNvPr id="126985" name="TextBox 9"/>
          <p:cNvSpPr txBox="1">
            <a:spLocks noChangeArrowheads="1"/>
          </p:cNvSpPr>
          <p:nvPr/>
        </p:nvSpPr>
        <p:spPr bwMode="auto">
          <a:xfrm>
            <a:off x="323850" y="2060575"/>
            <a:ext cx="8424863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73038" algn="just"/>
            <a:r>
              <a:rPr lang="ru-RU" sz="2000">
                <a:cs typeface="Arial" charset="0"/>
              </a:rPr>
              <a:t>Установка для получения колец Ньютона освещается</a:t>
            </a:r>
            <a:br>
              <a:rPr lang="ru-RU" sz="2000">
                <a:cs typeface="Arial" charset="0"/>
              </a:rPr>
            </a:br>
            <a:r>
              <a:rPr lang="ru-RU" sz="2000">
                <a:cs typeface="Arial" charset="0"/>
              </a:rPr>
              <a:t>монохроматическим светом с длиной волны 600 нм, падающим по нормали к поверхности пластины. Найдите толщину воздушного зазора между линзой и стеклянной пластиной в том месте, где наблюдается четвертое темное кольцо в </a:t>
            </a:r>
            <a:r>
              <a:rPr lang="ru-RU" sz="2000" b="1">
                <a:solidFill>
                  <a:srgbClr val="C00000"/>
                </a:solidFill>
                <a:cs typeface="Arial" charset="0"/>
              </a:rPr>
              <a:t>отраженном</a:t>
            </a:r>
            <a:r>
              <a:rPr lang="ru-RU" sz="2000">
                <a:cs typeface="Arial" charset="0"/>
              </a:rPr>
              <a:t> свете</a:t>
            </a:r>
          </a:p>
        </p:txBody>
      </p:sp>
      <p:pic>
        <p:nvPicPr>
          <p:cNvPr id="126986" name="Picture 2" descr="http://ens.tpu.ru/POSOBIE_FIS_KUSN/%CA%EE%EB%E5%E1%E0%ED%E8%FF%20%E8%20%E2%EE%EB%ED%FB.%20%C3%E5%EE%EC%E5%F2%F0%E8%F7%E5%F1%EA%E0%FF%20%E8%20%E2%EE%EB%ED%EE%E2%E0%FF%20%EE%EF%F2%E8%EA%E0/ima/image167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92950" y="3860800"/>
            <a:ext cx="171132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6977" name="Object 1"/>
          <p:cNvGraphicFramePr>
            <a:graphicFrameLocks noChangeAspect="1"/>
          </p:cNvGraphicFramePr>
          <p:nvPr/>
        </p:nvGraphicFramePr>
        <p:xfrm>
          <a:off x="2555875" y="3860800"/>
          <a:ext cx="3038475" cy="1676400"/>
        </p:xfrm>
        <a:graphic>
          <a:graphicData uri="http://schemas.openxmlformats.org/presentationml/2006/ole">
            <p:oleObj spid="_x0000_s126977" name="Формула" r:id="rId6" imgW="1841400" imgH="1015920" progId="Equation.3">
              <p:embed/>
            </p:oleObj>
          </a:graphicData>
        </a:graphic>
      </p:graphicFrame>
      <p:pic>
        <p:nvPicPr>
          <p:cNvPr id="126987" name="Picture 6" descr="Картинка 18 из 5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96188" y="5516563"/>
            <a:ext cx="90963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Блок-схема: узел 13"/>
          <p:cNvSpPr/>
          <p:nvPr/>
        </p:nvSpPr>
        <p:spPr>
          <a:xfrm>
            <a:off x="4284663" y="1196975"/>
            <a:ext cx="457200" cy="457200"/>
          </a:xfrm>
          <a:prstGeom prst="flowChartConnector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6989" name="Группа 19"/>
          <p:cNvGrpSpPr>
            <a:grpSpLocks/>
          </p:cNvGrpSpPr>
          <p:nvPr/>
        </p:nvGrpSpPr>
        <p:grpSpPr bwMode="auto">
          <a:xfrm>
            <a:off x="323850" y="3933825"/>
            <a:ext cx="1655763" cy="1582738"/>
            <a:chOff x="323528" y="3933056"/>
            <a:chExt cx="1656184" cy="1584176"/>
          </a:xfrm>
        </p:grpSpPr>
        <p:graphicFrame>
          <p:nvGraphicFramePr>
            <p:cNvPr id="126978" name="Object 2"/>
            <p:cNvGraphicFramePr>
              <a:graphicFrameLocks noChangeAspect="1"/>
            </p:cNvGraphicFramePr>
            <p:nvPr/>
          </p:nvGraphicFramePr>
          <p:xfrm>
            <a:off x="323528" y="3933056"/>
            <a:ext cx="1368152" cy="1453662"/>
          </p:xfrm>
          <a:graphic>
            <a:graphicData uri="http://schemas.openxmlformats.org/presentationml/2006/ole">
              <p:oleObj spid="_x0000_s126978" name="Формула" r:id="rId8" imgW="812520" imgH="863280" progId="Equation.3">
                <p:embed/>
              </p:oleObj>
            </a:graphicData>
          </a:graphic>
        </p:graphicFrame>
        <p:cxnSp>
          <p:nvCxnSpPr>
            <p:cNvPr id="17" name="Прямая соединительная линия 16"/>
            <p:cNvCxnSpPr/>
            <p:nvPr/>
          </p:nvCxnSpPr>
          <p:spPr>
            <a:xfrm>
              <a:off x="323528" y="5085040"/>
              <a:ext cx="165618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1692301" y="3933056"/>
              <a:ext cx="0" cy="158417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узел 3"/>
          <p:cNvSpPr/>
          <p:nvPr/>
        </p:nvSpPr>
        <p:spPr>
          <a:xfrm>
            <a:off x="8429625" y="285750"/>
            <a:ext cx="457200" cy="457200"/>
          </a:xfrm>
          <a:prstGeom prst="flowChartConnector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0899" name="TextBox 4"/>
          <p:cNvSpPr txBox="1">
            <a:spLocks noChangeArrowheads="1"/>
          </p:cNvSpPr>
          <p:nvPr/>
        </p:nvSpPr>
        <p:spPr bwMode="auto">
          <a:xfrm>
            <a:off x="468313" y="476250"/>
            <a:ext cx="8016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cs typeface="Arial" charset="0"/>
              </a:rPr>
              <a:t>Урок № 68-69 Интерференция света</a:t>
            </a:r>
          </a:p>
        </p:txBody>
      </p:sp>
      <p:sp>
        <p:nvSpPr>
          <p:cNvPr id="80900" name="TextBox 5"/>
          <p:cNvSpPr txBox="1">
            <a:spLocks noChangeArrowheads="1"/>
          </p:cNvSpPr>
          <p:nvPr/>
        </p:nvSpPr>
        <p:spPr bwMode="auto">
          <a:xfrm>
            <a:off x="323850" y="2636838"/>
            <a:ext cx="8135938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3038" algn="just"/>
            <a:r>
              <a:rPr lang="en-US" sz="2400">
                <a:cs typeface="Arial" charset="0"/>
              </a:rPr>
              <a:t>   </a:t>
            </a:r>
            <a:r>
              <a:rPr lang="ru-RU" sz="2400">
                <a:cs typeface="Arial" charset="0"/>
              </a:rPr>
              <a:t>Результат наложения когерентных световых волн, наблюдаемый на экране или фотопластинке в виде</a:t>
            </a:r>
            <a:br>
              <a:rPr lang="ru-RU" sz="2400">
                <a:cs typeface="Arial" charset="0"/>
              </a:rPr>
            </a:br>
            <a:r>
              <a:rPr lang="ru-RU" sz="2400">
                <a:cs typeface="Arial" charset="0"/>
              </a:rPr>
              <a:t>регулярного чередования областей повышенной и пониженной  интенсивности света, называется</a:t>
            </a:r>
            <a:br>
              <a:rPr lang="ru-RU" sz="2400">
                <a:cs typeface="Arial" charset="0"/>
              </a:rPr>
            </a:br>
            <a:r>
              <a:rPr lang="ru-RU" sz="2400" b="1">
                <a:solidFill>
                  <a:srgbClr val="C00000"/>
                </a:solidFill>
                <a:cs typeface="Arial" charset="0"/>
              </a:rPr>
              <a:t>интерференционной картиной </a:t>
            </a:r>
          </a:p>
        </p:txBody>
      </p:sp>
      <p:grpSp>
        <p:nvGrpSpPr>
          <p:cNvPr id="80901" name="Группа 20"/>
          <p:cNvGrpSpPr>
            <a:grpSpLocks/>
          </p:cNvGrpSpPr>
          <p:nvPr/>
        </p:nvGrpSpPr>
        <p:grpSpPr bwMode="auto">
          <a:xfrm>
            <a:off x="4932363" y="4797425"/>
            <a:ext cx="3671887" cy="1655763"/>
            <a:chOff x="2123728" y="2996952"/>
            <a:chExt cx="4104456" cy="1368152"/>
          </a:xfrm>
        </p:grpSpPr>
        <p:pic>
          <p:nvPicPr>
            <p:cNvPr id="17" name="Picture 6" descr="Картинка 7 из 91"/>
            <p:cNvPicPr>
              <a:picLocks noChangeAspect="1" noChangeArrowheads="1"/>
            </p:cNvPicPr>
            <p:nvPr/>
          </p:nvPicPr>
          <p:blipFill>
            <a:blip r:embed="rId3"/>
            <a:srcRect l="65384" t="22009" r="21893" b="32608"/>
            <a:stretch>
              <a:fillRect/>
            </a:stretch>
          </p:blipFill>
          <p:spPr bwMode="auto">
            <a:xfrm rot="5400000">
              <a:off x="2771426" y="2349254"/>
              <a:ext cx="1368152" cy="266354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6" name="Picture 2" descr="Картинка 40 из 35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716296" y="2996952"/>
              <a:ext cx="1511888" cy="136815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80902" name="Группа 19"/>
          <p:cNvGrpSpPr>
            <a:grpSpLocks/>
          </p:cNvGrpSpPr>
          <p:nvPr/>
        </p:nvGrpSpPr>
        <p:grpSpPr bwMode="auto">
          <a:xfrm>
            <a:off x="611188" y="4797425"/>
            <a:ext cx="4248150" cy="1655763"/>
            <a:chOff x="2195736" y="1268760"/>
            <a:chExt cx="4104456" cy="1440161"/>
          </a:xfrm>
        </p:grpSpPr>
        <p:pic>
          <p:nvPicPr>
            <p:cNvPr id="18" name="Picture 2" descr="Картинка 196 из 197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195736" y="1268760"/>
              <a:ext cx="1368152" cy="144016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" name="Picture 5" descr="Kolco-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563888" y="1268760"/>
              <a:ext cx="1223975" cy="144016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4" name="Picture 8" descr="post-8497-1150878857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787863" y="1268760"/>
              <a:ext cx="1512329" cy="144016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80903" name="TextBox 22"/>
          <p:cNvSpPr txBox="1">
            <a:spLocks noChangeArrowheads="1"/>
          </p:cNvSpPr>
          <p:nvPr/>
        </p:nvSpPr>
        <p:spPr bwMode="auto">
          <a:xfrm>
            <a:off x="4284663" y="1196975"/>
            <a:ext cx="46799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cs typeface="Arial" charset="0"/>
              </a:rPr>
              <a:t>… Кто бы мог подумать, что свет</a:t>
            </a:r>
            <a:br>
              <a:rPr lang="ru-RU" sz="2000" i="1">
                <a:cs typeface="Arial" charset="0"/>
              </a:rPr>
            </a:br>
            <a:r>
              <a:rPr lang="ru-RU" sz="2000" i="1">
                <a:cs typeface="Arial" charset="0"/>
              </a:rPr>
              <a:t>слагаясь со светом, может вызвать мрак…</a:t>
            </a:r>
          </a:p>
          <a:p>
            <a:r>
              <a:rPr lang="ru-RU" sz="2000" i="1">
                <a:cs typeface="Arial" charset="0"/>
              </a:rPr>
              <a:t>                                                     Араго</a:t>
            </a:r>
          </a:p>
        </p:txBody>
      </p:sp>
      <p:pic>
        <p:nvPicPr>
          <p:cNvPr id="26" name="Picture 4" descr="Картинка 6 из 11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39975" y="1341438"/>
            <a:ext cx="1152525" cy="1296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6" descr="Картинка 13 из 3084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55650" y="1341438"/>
            <a:ext cx="1584325" cy="129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узел 3"/>
          <p:cNvSpPr/>
          <p:nvPr/>
        </p:nvSpPr>
        <p:spPr>
          <a:xfrm>
            <a:off x="8316913" y="260350"/>
            <a:ext cx="569912" cy="576263"/>
          </a:xfrm>
          <a:prstGeom prst="flowChartConnector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39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66920" name="TextBox 4"/>
          <p:cNvSpPr txBox="1">
            <a:spLocks noChangeArrowheads="1"/>
          </p:cNvSpPr>
          <p:nvPr/>
        </p:nvSpPr>
        <p:spPr bwMode="auto">
          <a:xfrm>
            <a:off x="468313" y="476250"/>
            <a:ext cx="8016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cs typeface="Arial" charset="0"/>
              </a:rPr>
              <a:t>Урок № 68-69 Интерференция света</a:t>
            </a:r>
          </a:p>
        </p:txBody>
      </p:sp>
      <p:sp>
        <p:nvSpPr>
          <p:cNvPr id="166921" name="TextBox 7"/>
          <p:cNvSpPr txBox="1">
            <a:spLocks noChangeArrowheads="1"/>
          </p:cNvSpPr>
          <p:nvPr/>
        </p:nvSpPr>
        <p:spPr bwMode="auto">
          <a:xfrm>
            <a:off x="179388" y="1196975"/>
            <a:ext cx="39798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73038"/>
            <a:r>
              <a:rPr lang="ru-RU" sz="2400" b="1">
                <a:solidFill>
                  <a:srgbClr val="C00000"/>
                </a:solidFill>
                <a:cs typeface="Arial" charset="0"/>
              </a:rPr>
              <a:t>Ключевая ситуация №2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388" y="2060575"/>
            <a:ext cx="8785225" cy="18732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6923" name="TextBox 10"/>
          <p:cNvSpPr txBox="1">
            <a:spLocks noChangeArrowheads="1"/>
          </p:cNvSpPr>
          <p:nvPr/>
        </p:nvSpPr>
        <p:spPr bwMode="auto">
          <a:xfrm>
            <a:off x="5148263" y="1052513"/>
            <a:ext cx="38163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cs typeface="Arial" charset="0"/>
              </a:rPr>
              <a:t>…При изучении наук задачи</a:t>
            </a:r>
            <a:br>
              <a:rPr lang="ru-RU" sz="2000" i="1">
                <a:cs typeface="Arial" charset="0"/>
              </a:rPr>
            </a:br>
            <a:r>
              <a:rPr lang="ru-RU" sz="2000" i="1">
                <a:cs typeface="Arial" charset="0"/>
              </a:rPr>
              <a:t>полезнее правил…</a:t>
            </a:r>
            <a:br>
              <a:rPr lang="ru-RU" sz="2000" i="1">
                <a:cs typeface="Arial" charset="0"/>
              </a:rPr>
            </a:br>
            <a:r>
              <a:rPr lang="ru-RU" sz="2000" i="1">
                <a:cs typeface="Arial" charset="0"/>
              </a:rPr>
              <a:t>                                     Ньютон</a:t>
            </a:r>
          </a:p>
        </p:txBody>
      </p:sp>
      <p:sp>
        <p:nvSpPr>
          <p:cNvPr id="166924" name="TextBox 6"/>
          <p:cNvSpPr txBox="1">
            <a:spLocks noChangeArrowheads="1"/>
          </p:cNvSpPr>
          <p:nvPr/>
        </p:nvSpPr>
        <p:spPr bwMode="auto">
          <a:xfrm>
            <a:off x="323850" y="2060575"/>
            <a:ext cx="84963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73038" algn="just"/>
            <a:r>
              <a:rPr lang="ru-RU" sz="2000">
                <a:cs typeface="Arial" charset="0"/>
              </a:rPr>
              <a:t>Установка для получения колец Ньютона освещается</a:t>
            </a:r>
            <a:br>
              <a:rPr lang="ru-RU" sz="2000">
                <a:cs typeface="Arial" charset="0"/>
              </a:rPr>
            </a:br>
            <a:r>
              <a:rPr lang="ru-RU" sz="2000">
                <a:cs typeface="Arial" charset="0"/>
              </a:rPr>
              <a:t>монохроматическим светом, падающим по нормали к поверхности пластинки. Радиус кривизны линзы 8,6 м. Наблюдение ведется в </a:t>
            </a:r>
            <a:r>
              <a:rPr lang="ru-RU" sz="2000" b="1">
                <a:solidFill>
                  <a:srgbClr val="C00000"/>
                </a:solidFill>
                <a:cs typeface="Arial" charset="0"/>
              </a:rPr>
              <a:t>отраженном </a:t>
            </a:r>
            <a:r>
              <a:rPr lang="ru-RU" sz="2000">
                <a:cs typeface="Arial" charset="0"/>
              </a:rPr>
              <a:t>свете. Измерениями установлено, что радиус четвертого темного кольца (считая центральное темное пятно нулевым) равен 4,5 мм. Найдите длину волны падающего света</a:t>
            </a:r>
          </a:p>
        </p:txBody>
      </p:sp>
      <p:pic>
        <p:nvPicPr>
          <p:cNvPr id="166925" name="Picture 1" descr="C:\Users\галя\Desktop\иллюстрации-1\avatar-2821.jpg">
            <a:hlinkClick r:id="rId5" action="ppaction://hlinksldjump" tooltip="назад"/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1F0EE"/>
              </a:clrFrom>
              <a:clrTo>
                <a:srgbClr val="F1F0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16913" y="602138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926" name="Picture 2" descr="http://ens.tpu.ru/POSOBIE_FIS_KUSN/%CA%EE%EB%E5%E1%E0%ED%E8%FF%20%E8%20%E2%EE%EB%ED%FB.%20%C3%E5%EE%EC%E5%F2%F0%E8%F7%E5%F1%EA%E0%FF%20%E8%20%E2%EE%EB%ED%EE%E2%E0%FF%20%EE%EF%F2%E8%EA%E0/ima/image167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92950" y="4076700"/>
            <a:ext cx="171132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927" name="Picture 6" descr="Картинка 18 из 5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32588" y="5589588"/>
            <a:ext cx="909637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Блок-схема: узел 13"/>
          <p:cNvSpPr/>
          <p:nvPr/>
        </p:nvSpPr>
        <p:spPr>
          <a:xfrm>
            <a:off x="4284663" y="1268413"/>
            <a:ext cx="457200" cy="457200"/>
          </a:xfrm>
          <a:prstGeom prst="flowChartConnector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6929" name="Группа 19"/>
          <p:cNvGrpSpPr>
            <a:grpSpLocks/>
          </p:cNvGrpSpPr>
          <p:nvPr/>
        </p:nvGrpSpPr>
        <p:grpSpPr bwMode="auto">
          <a:xfrm>
            <a:off x="250825" y="4149725"/>
            <a:ext cx="1800225" cy="2159000"/>
            <a:chOff x="251520" y="4149080"/>
            <a:chExt cx="1800200" cy="2160240"/>
          </a:xfrm>
        </p:grpSpPr>
        <p:graphicFrame>
          <p:nvGraphicFramePr>
            <p:cNvPr id="166913" name="Object 1"/>
            <p:cNvGraphicFramePr>
              <a:graphicFrameLocks noChangeAspect="1"/>
            </p:cNvGraphicFramePr>
            <p:nvPr/>
          </p:nvGraphicFramePr>
          <p:xfrm>
            <a:off x="323528" y="4149080"/>
            <a:ext cx="1422136" cy="2112888"/>
          </p:xfrm>
          <a:graphic>
            <a:graphicData uri="http://schemas.openxmlformats.org/presentationml/2006/ole">
              <p:oleObj spid="_x0000_s166913" name="Формула" r:id="rId9" imgW="888840" imgH="1320480" progId="Equation.3">
                <p:embed/>
              </p:oleObj>
            </a:graphicData>
          </a:graphic>
        </p:graphicFrame>
        <p:cxnSp>
          <p:nvCxnSpPr>
            <p:cNvPr id="17" name="Прямая соединительная линия 16"/>
            <p:cNvCxnSpPr/>
            <p:nvPr/>
          </p:nvCxnSpPr>
          <p:spPr>
            <a:xfrm>
              <a:off x="251520" y="5948751"/>
              <a:ext cx="1800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1835823" y="4220559"/>
              <a:ext cx="0" cy="208876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66914" name="Object 2"/>
          <p:cNvGraphicFramePr>
            <a:graphicFrameLocks noChangeAspect="1"/>
          </p:cNvGraphicFramePr>
          <p:nvPr/>
        </p:nvGraphicFramePr>
        <p:xfrm>
          <a:off x="2051050" y="4149725"/>
          <a:ext cx="1584325" cy="681038"/>
        </p:xfrm>
        <a:graphic>
          <a:graphicData uri="http://schemas.openxmlformats.org/presentationml/2006/ole">
            <p:oleObj spid="_x0000_s166914" name="Формула" r:id="rId10" imgW="876240" imgH="419040" progId="Equation.3">
              <p:embed/>
            </p:oleObj>
          </a:graphicData>
        </a:graphic>
      </p:graphicFrame>
      <p:graphicFrame>
        <p:nvGraphicFramePr>
          <p:cNvPr id="166915" name="Object 3"/>
          <p:cNvGraphicFramePr>
            <a:graphicFrameLocks noChangeAspect="1"/>
          </p:cNvGraphicFramePr>
          <p:nvPr/>
        </p:nvGraphicFramePr>
        <p:xfrm>
          <a:off x="1979613" y="4868863"/>
          <a:ext cx="1955800" cy="660400"/>
        </p:xfrm>
        <a:graphic>
          <a:graphicData uri="http://schemas.openxmlformats.org/presentationml/2006/ole">
            <p:oleObj spid="_x0000_s166915" name="Формула" r:id="rId11" imgW="952200" imgH="393480" progId="Equation.3">
              <p:embed/>
            </p:oleObj>
          </a:graphicData>
        </a:graphic>
      </p:graphicFrame>
      <p:graphicFrame>
        <p:nvGraphicFramePr>
          <p:cNvPr id="166916" name="Object 4"/>
          <p:cNvGraphicFramePr>
            <a:graphicFrameLocks noChangeAspect="1"/>
          </p:cNvGraphicFramePr>
          <p:nvPr/>
        </p:nvGraphicFramePr>
        <p:xfrm>
          <a:off x="4284663" y="4437063"/>
          <a:ext cx="1663700" cy="858837"/>
        </p:xfrm>
        <a:graphic>
          <a:graphicData uri="http://schemas.openxmlformats.org/presentationml/2006/ole">
            <p:oleObj spid="_x0000_s166916" name="Формула" r:id="rId12" imgW="774360" imgH="444240" progId="Equation.3">
              <p:embed/>
            </p:oleObj>
          </a:graphicData>
        </a:graphic>
      </p:graphicFrame>
      <p:graphicFrame>
        <p:nvGraphicFramePr>
          <p:cNvPr id="166917" name="Object 5"/>
          <p:cNvGraphicFramePr>
            <a:graphicFrameLocks noChangeAspect="1"/>
          </p:cNvGraphicFramePr>
          <p:nvPr/>
        </p:nvGraphicFramePr>
        <p:xfrm>
          <a:off x="4356100" y="5516563"/>
          <a:ext cx="1820863" cy="708025"/>
        </p:xfrm>
        <a:graphic>
          <a:graphicData uri="http://schemas.openxmlformats.org/presentationml/2006/ole">
            <p:oleObj spid="_x0000_s166917" name="Формула" r:id="rId13" imgW="107928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TextBox 4"/>
          <p:cNvSpPr txBox="1">
            <a:spLocks noChangeArrowheads="1"/>
          </p:cNvSpPr>
          <p:nvPr/>
        </p:nvSpPr>
        <p:spPr bwMode="auto">
          <a:xfrm>
            <a:off x="468313" y="476250"/>
            <a:ext cx="8016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cs typeface="Arial" charset="0"/>
              </a:rPr>
              <a:t>Урок № 68-69 Интерференция света</a:t>
            </a:r>
          </a:p>
        </p:txBody>
      </p:sp>
      <p:sp>
        <p:nvSpPr>
          <p:cNvPr id="6" name="Блок-схема: узел 5"/>
          <p:cNvSpPr/>
          <p:nvPr/>
        </p:nvSpPr>
        <p:spPr>
          <a:xfrm>
            <a:off x="8316913" y="260350"/>
            <a:ext cx="569912" cy="576263"/>
          </a:xfrm>
          <a:prstGeom prst="flowChartConnector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40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201732" name="Picture 2" descr="Картинка 2 из 35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628775"/>
            <a:ext cx="2592387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1733" name="Прямоугольник 9"/>
          <p:cNvSpPr>
            <a:spLocks noChangeArrowheads="1"/>
          </p:cNvSpPr>
          <p:nvPr/>
        </p:nvSpPr>
        <p:spPr bwMode="auto">
          <a:xfrm>
            <a:off x="250825" y="1268413"/>
            <a:ext cx="85693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C00000"/>
                </a:solidFill>
                <a:cs typeface="Arial" charset="0"/>
              </a:rPr>
              <a:t>Полосы равной толщины (интерференция в клине)</a:t>
            </a:r>
            <a:endParaRPr lang="ru-RU" sz="2400">
              <a:solidFill>
                <a:srgbClr val="C00000"/>
              </a:solidFill>
              <a:cs typeface="Arial" charset="0"/>
            </a:endParaRPr>
          </a:p>
        </p:txBody>
      </p:sp>
      <p:pic>
        <p:nvPicPr>
          <p:cNvPr id="9" name="Picture 8" descr="post-8497-115087885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6750" y="3429000"/>
            <a:ext cx="1890713" cy="180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1735" name="Прямоугольник 10"/>
          <p:cNvSpPr>
            <a:spLocks noChangeArrowheads="1"/>
          </p:cNvSpPr>
          <p:nvPr/>
        </p:nvSpPr>
        <p:spPr bwMode="auto">
          <a:xfrm>
            <a:off x="2627313" y="1773238"/>
            <a:ext cx="6516687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cs typeface="Arial" charset="0"/>
              </a:rPr>
              <a:t>интерференционные полосы, наблюдаемые при освещении тонких оптически прозрачных слоев (плёнок) переменной толщины пучком параллельных лучей </a:t>
            </a:r>
          </a:p>
        </p:txBody>
      </p:sp>
      <p:sp>
        <p:nvSpPr>
          <p:cNvPr id="201736" name="Прямоугольник 11"/>
          <p:cNvSpPr>
            <a:spLocks noChangeArrowheads="1"/>
          </p:cNvSpPr>
          <p:nvPr/>
        </p:nvSpPr>
        <p:spPr bwMode="auto">
          <a:xfrm>
            <a:off x="250825" y="5516563"/>
            <a:ext cx="86423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3038"/>
            <a:r>
              <a:rPr lang="ru-RU" sz="2000" i="1">
                <a:cs typeface="Arial" charset="0"/>
              </a:rPr>
              <a:t>Каждая из таких полос возникает в результате отражения от участков клина с одинаковой толщиной, поэтому их называют </a:t>
            </a:r>
            <a:r>
              <a:rPr lang="ru-RU" sz="2000" b="1" i="1">
                <a:solidFill>
                  <a:srgbClr val="C00000"/>
                </a:solidFill>
                <a:cs typeface="Arial" charset="0"/>
              </a:rPr>
              <a:t>полосами равной толщины</a:t>
            </a:r>
            <a:endParaRPr lang="ru-RU" sz="2000" i="1">
              <a:solidFill>
                <a:srgbClr val="C00000"/>
              </a:solidFill>
              <a:cs typeface="Arial" charset="0"/>
            </a:endParaRPr>
          </a:p>
        </p:txBody>
      </p:sp>
      <p:pic>
        <p:nvPicPr>
          <p:cNvPr id="13" name="Picture 2" descr="Картинка 19 из 6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3429000"/>
            <a:ext cx="2808288" cy="1871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4870" name="Picture 6" descr="http://fizika-igps.by.ru/Lab/opt/inter/img/mda1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00425" y="3500438"/>
            <a:ext cx="2933700" cy="180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1" name="TextBox 4"/>
          <p:cNvSpPr txBox="1">
            <a:spLocks noChangeArrowheads="1"/>
          </p:cNvSpPr>
          <p:nvPr/>
        </p:nvSpPr>
        <p:spPr bwMode="auto">
          <a:xfrm>
            <a:off x="468313" y="476250"/>
            <a:ext cx="8016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cs typeface="Arial" charset="0"/>
              </a:rPr>
              <a:t>Урок № 68-69 Интерференция света</a:t>
            </a:r>
          </a:p>
        </p:txBody>
      </p:sp>
      <p:sp>
        <p:nvSpPr>
          <p:cNvPr id="7" name="Блок-схема: узел 6"/>
          <p:cNvSpPr/>
          <p:nvPr/>
        </p:nvSpPr>
        <p:spPr>
          <a:xfrm>
            <a:off x="8316913" y="260350"/>
            <a:ext cx="569912" cy="576263"/>
          </a:xfrm>
          <a:prstGeom prst="flowChartConnector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41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63853" name="TextBox 3"/>
          <p:cNvSpPr txBox="1">
            <a:spLocks noChangeArrowheads="1"/>
          </p:cNvSpPr>
          <p:nvPr/>
        </p:nvSpPr>
        <p:spPr bwMode="auto">
          <a:xfrm>
            <a:off x="1530350" y="1268413"/>
            <a:ext cx="71247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solidFill>
                  <a:srgbClr val="C00000"/>
                </a:solidFill>
                <a:cs typeface="Arial" charset="0"/>
              </a:rPr>
              <a:t>Расчет интерференционной картины в клине</a:t>
            </a:r>
            <a:br>
              <a:rPr lang="ru-RU" sz="2400" b="1">
                <a:solidFill>
                  <a:srgbClr val="C00000"/>
                </a:solidFill>
                <a:cs typeface="Arial" charset="0"/>
              </a:rPr>
            </a:br>
            <a:r>
              <a:rPr lang="ru-RU" sz="2400" b="1">
                <a:solidFill>
                  <a:srgbClr val="C00000"/>
                </a:solidFill>
                <a:cs typeface="Arial" charset="0"/>
              </a:rPr>
              <a:t>(полосы равной толщины)</a:t>
            </a:r>
          </a:p>
        </p:txBody>
      </p:sp>
      <p:pic>
        <p:nvPicPr>
          <p:cNvPr id="163854" name="Picture 2" descr="Картинка 2 из 35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4487" flipH="1">
            <a:off x="6543675" y="4708525"/>
            <a:ext cx="2239963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55" name="Picture 2" descr="http://physoptika.ru/wp-content/060609-1612-23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1412875"/>
            <a:ext cx="3068638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3845" name="Object 5"/>
          <p:cNvGraphicFramePr>
            <a:graphicFrameLocks noChangeAspect="1"/>
          </p:cNvGraphicFramePr>
          <p:nvPr/>
        </p:nvGraphicFramePr>
        <p:xfrm>
          <a:off x="2268538" y="3284538"/>
          <a:ext cx="6048375" cy="1512887"/>
        </p:xfrm>
        <a:graphic>
          <a:graphicData uri="http://schemas.openxmlformats.org/presentationml/2006/ole">
            <p:oleObj spid="_x0000_s163845" name="Формула" r:id="rId6" imgW="3352680" imgH="838080" progId="Equation.3">
              <p:embed/>
            </p:oleObj>
          </a:graphicData>
        </a:graphic>
      </p:graphicFrame>
      <p:grpSp>
        <p:nvGrpSpPr>
          <p:cNvPr id="163856" name="Группа 18"/>
          <p:cNvGrpSpPr>
            <a:grpSpLocks/>
          </p:cNvGrpSpPr>
          <p:nvPr/>
        </p:nvGrpSpPr>
        <p:grpSpPr bwMode="auto">
          <a:xfrm>
            <a:off x="5795963" y="1916113"/>
            <a:ext cx="3070225" cy="1749425"/>
            <a:chOff x="5148064" y="1196752"/>
            <a:chExt cx="3069332" cy="1748234"/>
          </a:xfrm>
        </p:grpSpPr>
        <p:grpSp>
          <p:nvGrpSpPr>
            <p:cNvPr id="163857" name="Группа 14"/>
            <p:cNvGrpSpPr>
              <a:grpSpLocks/>
            </p:cNvGrpSpPr>
            <p:nvPr/>
          </p:nvGrpSpPr>
          <p:grpSpPr bwMode="auto">
            <a:xfrm>
              <a:off x="5148064" y="1196752"/>
              <a:ext cx="3069332" cy="1748234"/>
              <a:chOff x="5796136" y="1268760"/>
              <a:chExt cx="3069332" cy="1748234"/>
            </a:xfrm>
          </p:grpSpPr>
          <p:pic>
            <p:nvPicPr>
              <p:cNvPr id="163858" name="Picture 2" descr="http://fiz.1september.ru/2009/24/4-2.jpg"/>
              <p:cNvPicPr>
                <a:picLocks noChangeAspect="1" noChangeArrowheads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796136" y="1268760"/>
                <a:ext cx="3069332" cy="17482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Равнобедренный треугольник 13"/>
              <p:cNvSpPr/>
              <p:nvPr/>
            </p:nvSpPr>
            <p:spPr>
              <a:xfrm>
                <a:off x="6876909" y="1844630"/>
                <a:ext cx="647512" cy="864599"/>
              </a:xfrm>
              <a:prstGeom prst="triangle">
                <a:avLst>
                  <a:gd name="adj" fmla="val 3815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aphicFrame>
          <p:nvGraphicFramePr>
            <p:cNvPr id="163846" name="Object 6"/>
            <p:cNvGraphicFramePr>
              <a:graphicFrameLocks noChangeAspect="1"/>
            </p:cNvGraphicFramePr>
            <p:nvPr/>
          </p:nvGraphicFramePr>
          <p:xfrm>
            <a:off x="7380312" y="1988840"/>
            <a:ext cx="213866" cy="272193"/>
          </p:xfrm>
          <a:graphic>
            <a:graphicData uri="http://schemas.openxmlformats.org/presentationml/2006/ole">
              <p:oleObj spid="_x0000_s163846" name="Формула" r:id="rId8" imgW="139680" imgH="177480" progId="Equation.3">
                <p:embed/>
              </p:oleObj>
            </a:graphicData>
          </a:graphic>
        </p:graphicFrame>
        <p:graphicFrame>
          <p:nvGraphicFramePr>
            <p:cNvPr id="163847" name="Object 7"/>
            <p:cNvGraphicFramePr>
              <a:graphicFrameLocks noChangeAspect="1"/>
            </p:cNvGraphicFramePr>
            <p:nvPr/>
          </p:nvGraphicFramePr>
          <p:xfrm>
            <a:off x="6300192" y="2132856"/>
            <a:ext cx="279524" cy="285874"/>
          </p:xfrm>
          <a:graphic>
            <a:graphicData uri="http://schemas.openxmlformats.org/presentationml/2006/ole">
              <p:oleObj spid="_x0000_s163847" name="Формула" r:id="rId9" imgW="126720" imgH="139680" progId="Equation.3">
                <p:embed/>
              </p:oleObj>
            </a:graphicData>
          </a:graphic>
        </p:graphicFrame>
      </p:grpSp>
      <p:graphicFrame>
        <p:nvGraphicFramePr>
          <p:cNvPr id="163848" name="Object 8"/>
          <p:cNvGraphicFramePr>
            <a:graphicFrameLocks noChangeAspect="1"/>
          </p:cNvGraphicFramePr>
          <p:nvPr/>
        </p:nvGraphicFramePr>
        <p:xfrm>
          <a:off x="2195513" y="4868863"/>
          <a:ext cx="4237037" cy="1266825"/>
        </p:xfrm>
        <a:graphic>
          <a:graphicData uri="http://schemas.openxmlformats.org/presentationml/2006/ole">
            <p:oleObj spid="_x0000_s163848" name="Формула" r:id="rId10" imgW="2209680" imgH="660240" progId="Equation.3">
              <p:embed/>
            </p:oleObj>
          </a:graphicData>
        </a:graphic>
      </p:graphicFrame>
      <p:graphicFrame>
        <p:nvGraphicFramePr>
          <p:cNvPr id="163849" name="Object 9"/>
          <p:cNvGraphicFramePr>
            <a:graphicFrameLocks noChangeAspect="1"/>
          </p:cNvGraphicFramePr>
          <p:nvPr/>
        </p:nvGraphicFramePr>
        <p:xfrm>
          <a:off x="468313" y="4437063"/>
          <a:ext cx="1295400" cy="949325"/>
        </p:xfrm>
        <a:graphic>
          <a:graphicData uri="http://schemas.openxmlformats.org/presentationml/2006/ole">
            <p:oleObj spid="_x0000_s163849" name="Формула" r:id="rId11" imgW="57132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узел 3"/>
          <p:cNvSpPr/>
          <p:nvPr/>
        </p:nvSpPr>
        <p:spPr>
          <a:xfrm>
            <a:off x="8316913" y="260350"/>
            <a:ext cx="569912" cy="576263"/>
          </a:xfrm>
          <a:prstGeom prst="flowChartConnector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42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98662" name="TextBox 4"/>
          <p:cNvSpPr txBox="1">
            <a:spLocks noChangeArrowheads="1"/>
          </p:cNvSpPr>
          <p:nvPr/>
        </p:nvSpPr>
        <p:spPr bwMode="auto">
          <a:xfrm>
            <a:off x="468313" y="476250"/>
            <a:ext cx="8016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cs typeface="Arial" charset="0"/>
              </a:rPr>
              <a:t>Урок № 68-69 Интерференция света</a:t>
            </a:r>
          </a:p>
        </p:txBody>
      </p:sp>
      <p:sp>
        <p:nvSpPr>
          <p:cNvPr id="198663" name="TextBox 7"/>
          <p:cNvSpPr txBox="1">
            <a:spLocks noChangeArrowheads="1"/>
          </p:cNvSpPr>
          <p:nvPr/>
        </p:nvSpPr>
        <p:spPr bwMode="auto">
          <a:xfrm>
            <a:off x="179388" y="1196975"/>
            <a:ext cx="4076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73038">
              <a:tabLst>
                <a:tab pos="173038" algn="l"/>
              </a:tabLst>
            </a:pPr>
            <a:r>
              <a:rPr lang="ru-RU" sz="2400" b="1">
                <a:solidFill>
                  <a:srgbClr val="C00000"/>
                </a:solidFill>
                <a:cs typeface="Arial" charset="0"/>
              </a:rPr>
              <a:t>Ключевая ситуация №2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388" y="2060575"/>
            <a:ext cx="8785225" cy="19446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8665" name="TextBox 10"/>
          <p:cNvSpPr txBox="1">
            <a:spLocks noChangeArrowheads="1"/>
          </p:cNvSpPr>
          <p:nvPr/>
        </p:nvSpPr>
        <p:spPr bwMode="auto">
          <a:xfrm>
            <a:off x="5364163" y="1052513"/>
            <a:ext cx="36004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cs typeface="Arial" charset="0"/>
              </a:rPr>
              <a:t>…При изучении наук задачи</a:t>
            </a:r>
            <a:br>
              <a:rPr lang="ru-RU" sz="2000" i="1">
                <a:cs typeface="Arial" charset="0"/>
              </a:rPr>
            </a:br>
            <a:r>
              <a:rPr lang="ru-RU" sz="2000" i="1">
                <a:cs typeface="Arial" charset="0"/>
              </a:rPr>
              <a:t>полезнее правил…</a:t>
            </a:r>
            <a:br>
              <a:rPr lang="ru-RU" sz="2000" i="1">
                <a:cs typeface="Arial" charset="0"/>
              </a:rPr>
            </a:br>
            <a:r>
              <a:rPr lang="ru-RU" sz="2000" i="1">
                <a:cs typeface="Arial" charset="0"/>
              </a:rPr>
              <a:t>                                  Ньютон</a:t>
            </a:r>
          </a:p>
        </p:txBody>
      </p:sp>
      <p:pic>
        <p:nvPicPr>
          <p:cNvPr id="198666" name="Picture 2" descr="Картинка 2 из 35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32588" y="4221163"/>
            <a:ext cx="2011362" cy="97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8667" name="TextBox 14"/>
          <p:cNvSpPr txBox="1">
            <a:spLocks noChangeArrowheads="1"/>
          </p:cNvSpPr>
          <p:nvPr/>
        </p:nvSpPr>
        <p:spPr bwMode="auto">
          <a:xfrm>
            <a:off x="323850" y="2060575"/>
            <a:ext cx="84963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73038" algn="just"/>
            <a:r>
              <a:rPr lang="ru-RU" sz="2000">
                <a:cs typeface="Arial" charset="0"/>
              </a:rPr>
              <a:t>Между краями двух хорошо отшлифованных плоских пластинок помещена тонкая проволока диаметром 0,05 мм, противоположные концы пластинок плотно прижаты друг к другу свет падает перпендикулярно поверхности пластинки. На пластинке длиной 10 см</a:t>
            </a:r>
            <a:br>
              <a:rPr lang="ru-RU" sz="2000">
                <a:cs typeface="Arial" charset="0"/>
              </a:rPr>
            </a:br>
            <a:r>
              <a:rPr lang="ru-RU" sz="2000">
                <a:cs typeface="Arial" charset="0"/>
              </a:rPr>
              <a:t>наблюдатель видит интерференционные полосы, расстояние между которыми равно 0,6 мм.  Определите длину волны</a:t>
            </a:r>
          </a:p>
        </p:txBody>
      </p:sp>
      <p:pic>
        <p:nvPicPr>
          <p:cNvPr id="10" name="Picture 2" descr="Картинка 19 из 6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67400" y="5229225"/>
            <a:ext cx="1800225" cy="120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Блок-схема: узел 11"/>
          <p:cNvSpPr/>
          <p:nvPr/>
        </p:nvSpPr>
        <p:spPr>
          <a:xfrm>
            <a:off x="4140200" y="1196975"/>
            <a:ext cx="457200" cy="457200"/>
          </a:xfrm>
          <a:prstGeom prst="flowChartConnector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8658" name="Object 2"/>
          <p:cNvGraphicFramePr>
            <a:graphicFrameLocks noChangeAspect="1"/>
          </p:cNvGraphicFramePr>
          <p:nvPr/>
        </p:nvGraphicFramePr>
        <p:xfrm>
          <a:off x="2771775" y="4292600"/>
          <a:ext cx="2159000" cy="1935163"/>
        </p:xfrm>
        <a:graphic>
          <a:graphicData uri="http://schemas.openxmlformats.org/presentationml/2006/ole">
            <p:oleObj spid="_x0000_s198658" name="Формула" r:id="rId7" imgW="1180800" imgH="1054080" progId="Equation.3">
              <p:embed/>
            </p:oleObj>
          </a:graphicData>
        </a:graphic>
      </p:graphicFrame>
      <p:grpSp>
        <p:nvGrpSpPr>
          <p:cNvPr id="198670" name="Группа 20"/>
          <p:cNvGrpSpPr>
            <a:grpSpLocks/>
          </p:cNvGrpSpPr>
          <p:nvPr/>
        </p:nvGrpSpPr>
        <p:grpSpPr bwMode="auto">
          <a:xfrm>
            <a:off x="323850" y="4178300"/>
            <a:ext cx="1727200" cy="2181225"/>
            <a:chOff x="323528" y="4178562"/>
            <a:chExt cx="1728192" cy="2180814"/>
          </a:xfrm>
        </p:grpSpPr>
        <p:graphicFrame>
          <p:nvGraphicFramePr>
            <p:cNvPr id="198659" name="Object 3"/>
            <p:cNvGraphicFramePr>
              <a:graphicFrameLocks noChangeAspect="1"/>
            </p:cNvGraphicFramePr>
            <p:nvPr/>
          </p:nvGraphicFramePr>
          <p:xfrm>
            <a:off x="395536" y="4178562"/>
            <a:ext cx="1296144" cy="2180814"/>
          </p:xfrm>
          <a:graphic>
            <a:graphicData uri="http://schemas.openxmlformats.org/presentationml/2006/ole">
              <p:oleObj spid="_x0000_s198659" name="Формула" r:id="rId8" imgW="799920" imgH="1346040" progId="Equation.3">
                <p:embed/>
              </p:oleObj>
            </a:graphicData>
          </a:graphic>
        </p:graphicFrame>
        <p:cxnSp>
          <p:nvCxnSpPr>
            <p:cNvPr id="18" name="Прямая соединительная линия 17"/>
            <p:cNvCxnSpPr/>
            <p:nvPr/>
          </p:nvCxnSpPr>
          <p:spPr>
            <a:xfrm>
              <a:off x="323528" y="6021303"/>
              <a:ext cx="172819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1907175" y="4221417"/>
              <a:ext cx="0" cy="20871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8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узел 3"/>
          <p:cNvSpPr/>
          <p:nvPr/>
        </p:nvSpPr>
        <p:spPr>
          <a:xfrm>
            <a:off x="8316913" y="260350"/>
            <a:ext cx="569912" cy="576263"/>
          </a:xfrm>
          <a:prstGeom prst="flowChartConnector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43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00712" name="TextBox 4"/>
          <p:cNvSpPr txBox="1">
            <a:spLocks noChangeArrowheads="1"/>
          </p:cNvSpPr>
          <p:nvPr/>
        </p:nvSpPr>
        <p:spPr bwMode="auto">
          <a:xfrm>
            <a:off x="468313" y="476250"/>
            <a:ext cx="8016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cs typeface="Arial" charset="0"/>
              </a:rPr>
              <a:t>Урок № 68-69 Интерференция света</a:t>
            </a:r>
          </a:p>
        </p:txBody>
      </p:sp>
      <p:sp>
        <p:nvSpPr>
          <p:cNvPr id="200713" name="TextBox 7"/>
          <p:cNvSpPr txBox="1">
            <a:spLocks noChangeArrowheads="1"/>
          </p:cNvSpPr>
          <p:nvPr/>
        </p:nvSpPr>
        <p:spPr bwMode="auto">
          <a:xfrm>
            <a:off x="179388" y="1196975"/>
            <a:ext cx="39798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73038"/>
            <a:r>
              <a:rPr lang="ru-RU" sz="2400" b="1">
                <a:solidFill>
                  <a:srgbClr val="C00000"/>
                </a:solidFill>
                <a:cs typeface="Arial" charset="0"/>
              </a:rPr>
              <a:t>Ключевая ситуация №1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388" y="2060575"/>
            <a:ext cx="8785225" cy="18732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0715" name="TextBox 10"/>
          <p:cNvSpPr txBox="1">
            <a:spLocks noChangeArrowheads="1"/>
          </p:cNvSpPr>
          <p:nvPr/>
        </p:nvSpPr>
        <p:spPr bwMode="auto">
          <a:xfrm>
            <a:off x="5357813" y="1000125"/>
            <a:ext cx="3606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cs typeface="Arial" charset="0"/>
              </a:rPr>
              <a:t>…При изучении наук задачи</a:t>
            </a:r>
            <a:r>
              <a:rPr lang="en-US" sz="2000" i="1">
                <a:cs typeface="Arial" charset="0"/>
              </a:rPr>
              <a:t> </a:t>
            </a:r>
            <a:r>
              <a:rPr lang="ru-RU" sz="2000" i="1">
                <a:cs typeface="Arial" charset="0"/>
              </a:rPr>
              <a:t>полезнее правил…</a:t>
            </a:r>
            <a:br>
              <a:rPr lang="ru-RU" sz="2000" i="1">
                <a:cs typeface="Arial" charset="0"/>
              </a:rPr>
            </a:br>
            <a:r>
              <a:rPr lang="ru-RU" sz="2000" i="1">
                <a:cs typeface="Arial" charset="0"/>
              </a:rPr>
              <a:t>                                  Ньютон</a:t>
            </a:r>
          </a:p>
        </p:txBody>
      </p:sp>
      <p:sp>
        <p:nvSpPr>
          <p:cNvPr id="200716" name="TextBox 12"/>
          <p:cNvSpPr txBox="1">
            <a:spLocks noChangeArrowheads="1"/>
          </p:cNvSpPr>
          <p:nvPr/>
        </p:nvSpPr>
        <p:spPr bwMode="auto">
          <a:xfrm>
            <a:off x="285750" y="2060575"/>
            <a:ext cx="84963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61950" algn="just"/>
            <a:r>
              <a:rPr lang="ru-RU" sz="2000">
                <a:cs typeface="Arial" charset="0"/>
              </a:rPr>
              <a:t>Для измерения толщины волоса его положили на стеклянную пластинку и сверху прикрыли другой пластинкой. Расстояние от волоса до линии соприкосновения пластинок, которой он параллелен, равно 20 см. При освещении пластинок красным</a:t>
            </a:r>
            <a:br>
              <a:rPr lang="ru-RU" sz="2000">
                <a:cs typeface="Arial" charset="0"/>
              </a:rPr>
            </a:br>
            <a:r>
              <a:rPr lang="ru-RU" sz="2000">
                <a:cs typeface="Arial" charset="0"/>
              </a:rPr>
              <a:t>светом длиной волны 750 нм на 1 см умещается 8 полос. Определить толщину волоса</a:t>
            </a:r>
          </a:p>
        </p:txBody>
      </p:sp>
      <p:pic>
        <p:nvPicPr>
          <p:cNvPr id="10" name="Picture 2" descr="Картинка 19 из 6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64163" y="4076700"/>
            <a:ext cx="1800225" cy="120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200705" name="Object 1"/>
          <p:cNvGraphicFramePr>
            <a:graphicFrameLocks noChangeAspect="1"/>
          </p:cNvGraphicFramePr>
          <p:nvPr/>
        </p:nvGraphicFramePr>
        <p:xfrm>
          <a:off x="2268538" y="4149725"/>
          <a:ext cx="2901950" cy="1935163"/>
        </p:xfrm>
        <a:graphic>
          <a:graphicData uri="http://schemas.openxmlformats.org/presentationml/2006/ole">
            <p:oleObj spid="_x0000_s200705" name="Формула" r:id="rId6" imgW="1587240" imgH="1054080" progId="Equation.3">
              <p:embed/>
            </p:oleObj>
          </a:graphicData>
        </a:graphic>
      </p:graphicFrame>
      <p:grpSp>
        <p:nvGrpSpPr>
          <p:cNvPr id="200718" name="Группа 11"/>
          <p:cNvGrpSpPr>
            <a:grpSpLocks/>
          </p:cNvGrpSpPr>
          <p:nvPr/>
        </p:nvGrpSpPr>
        <p:grpSpPr bwMode="auto">
          <a:xfrm>
            <a:off x="6372225" y="4508500"/>
            <a:ext cx="2565400" cy="1512888"/>
            <a:chOff x="5148064" y="1196752"/>
            <a:chExt cx="3069332" cy="1748234"/>
          </a:xfrm>
        </p:grpSpPr>
        <p:grpSp>
          <p:nvGrpSpPr>
            <p:cNvPr id="200724" name="Группа 14"/>
            <p:cNvGrpSpPr>
              <a:grpSpLocks/>
            </p:cNvGrpSpPr>
            <p:nvPr/>
          </p:nvGrpSpPr>
          <p:grpSpPr bwMode="auto">
            <a:xfrm>
              <a:off x="5148064" y="1196752"/>
              <a:ext cx="3069332" cy="1748234"/>
              <a:chOff x="5796136" y="1268760"/>
              <a:chExt cx="3069332" cy="1748234"/>
            </a:xfrm>
          </p:grpSpPr>
          <p:pic>
            <p:nvPicPr>
              <p:cNvPr id="200725" name="Picture 2" descr="http://fiz.1september.ru/2009/24/4-2.jpg"/>
              <p:cNvPicPr>
                <a:picLocks noChangeAspect="1" noChangeArrowheads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796136" y="1268760"/>
                <a:ext cx="3069332" cy="17482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" name="Равнобедренный треугольник 18"/>
              <p:cNvSpPr/>
              <p:nvPr/>
            </p:nvSpPr>
            <p:spPr>
              <a:xfrm>
                <a:off x="6876861" y="1844778"/>
                <a:ext cx="647674" cy="864028"/>
              </a:xfrm>
              <a:prstGeom prst="triangle">
                <a:avLst>
                  <a:gd name="adj" fmla="val 3815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aphicFrame>
          <p:nvGraphicFramePr>
            <p:cNvPr id="200706" name="Object 2"/>
            <p:cNvGraphicFramePr>
              <a:graphicFrameLocks noChangeAspect="1"/>
            </p:cNvGraphicFramePr>
            <p:nvPr/>
          </p:nvGraphicFramePr>
          <p:xfrm>
            <a:off x="7043518" y="1779497"/>
            <a:ext cx="213866" cy="272192"/>
          </p:xfrm>
          <a:graphic>
            <a:graphicData uri="http://schemas.openxmlformats.org/presentationml/2006/ole">
              <p:oleObj spid="_x0000_s200706" name="Формула" r:id="rId8" imgW="139680" imgH="177480" progId="Equation.3">
                <p:embed/>
              </p:oleObj>
            </a:graphicData>
          </a:graphic>
        </p:graphicFrame>
        <p:graphicFrame>
          <p:nvGraphicFramePr>
            <p:cNvPr id="200707" name="Object 3"/>
            <p:cNvGraphicFramePr>
              <a:graphicFrameLocks noChangeAspect="1"/>
            </p:cNvGraphicFramePr>
            <p:nvPr/>
          </p:nvGraphicFramePr>
          <p:xfrm>
            <a:off x="6300192" y="2132856"/>
            <a:ext cx="279524" cy="285874"/>
          </p:xfrm>
          <a:graphic>
            <a:graphicData uri="http://schemas.openxmlformats.org/presentationml/2006/ole">
              <p:oleObj spid="_x0000_s200707" name="Формула" r:id="rId9" imgW="126720" imgH="139680" progId="Equation.3">
                <p:embed/>
              </p:oleObj>
            </a:graphicData>
          </a:graphic>
        </p:graphicFrame>
      </p:grpSp>
      <p:graphicFrame>
        <p:nvGraphicFramePr>
          <p:cNvPr id="200708" name="Object 4"/>
          <p:cNvGraphicFramePr>
            <a:graphicFrameLocks noChangeAspect="1"/>
          </p:cNvGraphicFramePr>
          <p:nvPr/>
        </p:nvGraphicFramePr>
        <p:xfrm>
          <a:off x="8675688" y="5300663"/>
          <a:ext cx="217487" cy="288925"/>
        </p:xfrm>
        <a:graphic>
          <a:graphicData uri="http://schemas.openxmlformats.org/presentationml/2006/ole">
            <p:oleObj spid="_x0000_s200708" name="Формула" r:id="rId10" imgW="126720" imgH="177480" progId="Equation.3">
              <p:embed/>
            </p:oleObj>
          </a:graphicData>
        </a:graphic>
      </p:graphicFrame>
      <p:grpSp>
        <p:nvGrpSpPr>
          <p:cNvPr id="200719" name="Группа 26"/>
          <p:cNvGrpSpPr>
            <a:grpSpLocks/>
          </p:cNvGrpSpPr>
          <p:nvPr/>
        </p:nvGrpSpPr>
        <p:grpSpPr bwMode="auto">
          <a:xfrm>
            <a:off x="323850" y="3933825"/>
            <a:ext cx="1800225" cy="2593975"/>
            <a:chOff x="323528" y="3933056"/>
            <a:chExt cx="1800200" cy="2594123"/>
          </a:xfrm>
        </p:grpSpPr>
        <p:graphicFrame>
          <p:nvGraphicFramePr>
            <p:cNvPr id="200709" name="Object 5"/>
            <p:cNvGraphicFramePr>
              <a:graphicFrameLocks noChangeAspect="1"/>
            </p:cNvGraphicFramePr>
            <p:nvPr/>
          </p:nvGraphicFramePr>
          <p:xfrm>
            <a:off x="395536" y="3933056"/>
            <a:ext cx="1518937" cy="2594123"/>
          </p:xfrm>
          <a:graphic>
            <a:graphicData uri="http://schemas.openxmlformats.org/presentationml/2006/ole">
              <p:oleObj spid="_x0000_s200709" name="Формула" r:id="rId11" imgW="914400" imgH="1562040" progId="Equation.3">
                <p:embed/>
              </p:oleObj>
            </a:graphicData>
          </a:graphic>
        </p:graphicFrame>
        <p:cxnSp>
          <p:nvCxnSpPr>
            <p:cNvPr id="23" name="Прямая соединительная линия 22"/>
            <p:cNvCxnSpPr/>
            <p:nvPr/>
          </p:nvCxnSpPr>
          <p:spPr>
            <a:xfrm>
              <a:off x="323528" y="6165208"/>
              <a:ext cx="1800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2052292" y="4148968"/>
              <a:ext cx="0" cy="23766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Блок-схема: узел 27"/>
          <p:cNvSpPr/>
          <p:nvPr/>
        </p:nvSpPr>
        <p:spPr>
          <a:xfrm>
            <a:off x="4067175" y="1196975"/>
            <a:ext cx="457200" cy="457200"/>
          </a:xfrm>
          <a:prstGeom prst="flowChartConnector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0721" name="Picture 1" descr="C:\Users\галя\Desktop\иллюстрации-1\avatar-2821.jpg">
            <a:hlinkClick r:id="rId12" action="ppaction://hlinksldjump" tooltip="назад"/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BFFFA"/>
              </a:clrFrom>
              <a:clrTo>
                <a:srgbClr val="FB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8350" y="602138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Картинка 5 из 35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9563" y="3429000"/>
            <a:ext cx="1512887" cy="1639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5827" name="TextBox 4"/>
          <p:cNvSpPr txBox="1">
            <a:spLocks noChangeArrowheads="1"/>
          </p:cNvSpPr>
          <p:nvPr/>
        </p:nvSpPr>
        <p:spPr bwMode="auto">
          <a:xfrm>
            <a:off x="468313" y="476250"/>
            <a:ext cx="8016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cs typeface="Arial" charset="0"/>
              </a:rPr>
              <a:t>Урок № 68-69 Интерференция света</a:t>
            </a:r>
          </a:p>
        </p:txBody>
      </p:sp>
      <p:sp>
        <p:nvSpPr>
          <p:cNvPr id="6" name="Блок-схема: узел 5"/>
          <p:cNvSpPr/>
          <p:nvPr/>
        </p:nvSpPr>
        <p:spPr>
          <a:xfrm>
            <a:off x="8316913" y="260350"/>
            <a:ext cx="569912" cy="576263"/>
          </a:xfrm>
          <a:prstGeom prst="flowChartConnector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44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05829" name="Прямоугольник 6"/>
          <p:cNvSpPr>
            <a:spLocks noChangeArrowheads="1"/>
          </p:cNvSpPr>
          <p:nvPr/>
        </p:nvSpPr>
        <p:spPr bwMode="auto">
          <a:xfrm>
            <a:off x="179388" y="1268413"/>
            <a:ext cx="896461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3038" indent="188913"/>
            <a:r>
              <a:rPr lang="ru-RU" sz="2400">
                <a:cs typeface="Arial" charset="0"/>
              </a:rPr>
              <a:t>Интерференцию света можно наблюдать в тонких масляных или мыльных плёнках</a:t>
            </a:r>
          </a:p>
        </p:txBody>
      </p:sp>
      <p:pic>
        <p:nvPicPr>
          <p:cNvPr id="205830" name="Picture 6" descr="http://www.nkj.ru/upload/iblock/f7a/f7a6f1fa0e1dcbe3c28417e49f62d73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71775" y="3500438"/>
            <a:ext cx="3505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31" name="Прямоугольник 10"/>
          <p:cNvSpPr>
            <a:spLocks noChangeArrowheads="1"/>
          </p:cNvSpPr>
          <p:nvPr/>
        </p:nvSpPr>
        <p:spPr bwMode="auto">
          <a:xfrm>
            <a:off x="323850" y="5229225"/>
            <a:ext cx="813593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3038" indent="188913" algn="just"/>
            <a:r>
              <a:rPr lang="ru-RU" sz="2000" i="1">
                <a:cs typeface="Arial" charset="0"/>
              </a:rPr>
              <a:t>Объясняется окраска тонких плёнок тем, что световые волны, отражённые двумя поверхностями тонкой плёнки, распространяются в одном направлении(волны 2 и 3), но проходят разные пути</a:t>
            </a:r>
          </a:p>
        </p:txBody>
      </p:sp>
      <p:pic>
        <p:nvPicPr>
          <p:cNvPr id="205832" name="Picture 2" descr="Картинка 90 из 1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288" y="2060575"/>
            <a:ext cx="271462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33" name="Picture 2" descr="Картинка 35 из 35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84888" y="1700213"/>
            <a:ext cx="1497012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34" name="Picture 4" descr="Картинка 4 из 9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51725" y="1844675"/>
            <a:ext cx="1420813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TextBox 4"/>
          <p:cNvSpPr txBox="1">
            <a:spLocks noChangeArrowheads="1"/>
          </p:cNvSpPr>
          <p:nvPr/>
        </p:nvSpPr>
        <p:spPr bwMode="auto">
          <a:xfrm>
            <a:off x="468313" y="476250"/>
            <a:ext cx="8016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cs typeface="Arial" charset="0"/>
              </a:rPr>
              <a:t>Урок № 68-69 Интерференция света</a:t>
            </a:r>
          </a:p>
        </p:txBody>
      </p:sp>
      <p:sp>
        <p:nvSpPr>
          <p:cNvPr id="6" name="Блок-схема: узел 5"/>
          <p:cNvSpPr/>
          <p:nvPr/>
        </p:nvSpPr>
        <p:spPr>
          <a:xfrm>
            <a:off x="8316913" y="260350"/>
            <a:ext cx="569912" cy="576263"/>
          </a:xfrm>
          <a:prstGeom prst="flowChartConnector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45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07876" name="Прямоугольник 6"/>
          <p:cNvSpPr>
            <a:spLocks noChangeArrowheads="1"/>
          </p:cNvSpPr>
          <p:nvPr/>
        </p:nvSpPr>
        <p:spPr bwMode="auto">
          <a:xfrm>
            <a:off x="179388" y="1268413"/>
            <a:ext cx="87137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C00000"/>
                </a:solidFill>
                <a:cs typeface="Arial" charset="0"/>
              </a:rPr>
              <a:t>Полосы равного наклона (интерференция</a:t>
            </a:r>
            <a:br>
              <a:rPr lang="ru-RU" sz="2400" b="1">
                <a:solidFill>
                  <a:srgbClr val="C00000"/>
                </a:solidFill>
                <a:cs typeface="Arial" charset="0"/>
              </a:rPr>
            </a:br>
            <a:r>
              <a:rPr lang="ru-RU" sz="2400" b="1">
                <a:solidFill>
                  <a:srgbClr val="C00000"/>
                </a:solidFill>
                <a:cs typeface="Arial" charset="0"/>
              </a:rPr>
              <a:t> в тонких пленках)</a:t>
            </a:r>
            <a:endParaRPr lang="ru-RU" sz="2400">
              <a:solidFill>
                <a:srgbClr val="C00000"/>
              </a:solidFill>
              <a:cs typeface="Arial" charset="0"/>
            </a:endParaRPr>
          </a:p>
        </p:txBody>
      </p:sp>
      <p:pic>
        <p:nvPicPr>
          <p:cNvPr id="207877" name="Picture 2" descr="Картинка 90 из 1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44675"/>
            <a:ext cx="271462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8722" name="Picture 2" descr="Картинка 10 из 9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2276475"/>
            <a:ext cx="1981200" cy="1482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8724" name="Picture 4" descr="http://img-fotki.yandex.ru/get/6/r1t1v.0/0_51cb_a3c7a91a_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32588" y="1700213"/>
            <a:ext cx="1992312" cy="1492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6" descr="http://fiz.envy.nu/24.files/image002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32588" y="3357563"/>
            <a:ext cx="1943100" cy="1565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7881" name="Picture 8" descr="http://physoptika.ru/wp-content/clip_image00210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097" t="10274" r="14822" b="31776"/>
          <a:stretch>
            <a:fillRect/>
          </a:stretch>
        </p:blipFill>
        <p:spPr bwMode="auto">
          <a:xfrm>
            <a:off x="2627313" y="2924175"/>
            <a:ext cx="284797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882" name="TextBox 12"/>
          <p:cNvSpPr txBox="1">
            <a:spLocks noChangeArrowheads="1"/>
          </p:cNvSpPr>
          <p:nvPr/>
        </p:nvSpPr>
        <p:spPr bwMode="auto">
          <a:xfrm>
            <a:off x="179388" y="5013325"/>
            <a:ext cx="87852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3038" indent="188913" algn="just"/>
            <a:r>
              <a:rPr lang="ru-RU" sz="2400" i="1">
                <a:cs typeface="Arial" charset="0"/>
              </a:rPr>
              <a:t>Если пленка идеальна, однородна и плоскопараллельна, то в зависимости от ее толщины, поверхность пленки</a:t>
            </a:r>
            <a:br>
              <a:rPr lang="ru-RU" sz="2400" i="1">
                <a:cs typeface="Arial" charset="0"/>
              </a:rPr>
            </a:br>
            <a:r>
              <a:rPr lang="ru-RU" sz="2400" i="1">
                <a:cs typeface="Arial" charset="0"/>
              </a:rPr>
              <a:t>оказывается либо равномерно освещенной, либо равномерно затемненной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TextBox 4"/>
          <p:cNvSpPr txBox="1">
            <a:spLocks noChangeArrowheads="1"/>
          </p:cNvSpPr>
          <p:nvPr/>
        </p:nvSpPr>
        <p:spPr bwMode="auto">
          <a:xfrm>
            <a:off x="468313" y="476250"/>
            <a:ext cx="8016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cs typeface="Arial" charset="0"/>
              </a:rPr>
              <a:t>Урок № 68-69 Интерференция света</a:t>
            </a:r>
          </a:p>
        </p:txBody>
      </p:sp>
      <p:sp>
        <p:nvSpPr>
          <p:cNvPr id="6" name="Блок-схема: узел 5"/>
          <p:cNvSpPr/>
          <p:nvPr/>
        </p:nvSpPr>
        <p:spPr>
          <a:xfrm>
            <a:off x="8316913" y="260350"/>
            <a:ext cx="569912" cy="576263"/>
          </a:xfrm>
          <a:prstGeom prst="flowChartConnector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46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08900" name="Прямоугольник 6"/>
          <p:cNvSpPr>
            <a:spLocks noChangeArrowheads="1"/>
          </p:cNvSpPr>
          <p:nvPr/>
        </p:nvSpPr>
        <p:spPr bwMode="auto">
          <a:xfrm>
            <a:off x="179388" y="1268413"/>
            <a:ext cx="87137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C00000"/>
                </a:solidFill>
                <a:cs typeface="Arial" charset="0"/>
              </a:rPr>
              <a:t>Полосы равного наклона (интерференция</a:t>
            </a:r>
            <a:br>
              <a:rPr lang="ru-RU" sz="2400" b="1">
                <a:solidFill>
                  <a:srgbClr val="C00000"/>
                </a:solidFill>
                <a:cs typeface="Arial" charset="0"/>
              </a:rPr>
            </a:br>
            <a:r>
              <a:rPr lang="ru-RU" sz="2400" b="1">
                <a:solidFill>
                  <a:srgbClr val="C00000"/>
                </a:solidFill>
                <a:cs typeface="Arial" charset="0"/>
              </a:rPr>
              <a:t> в тонких пленках)</a:t>
            </a:r>
            <a:endParaRPr lang="ru-RU" sz="2400">
              <a:solidFill>
                <a:srgbClr val="C00000"/>
              </a:solidFill>
              <a:cs typeface="Arial" charset="0"/>
            </a:endParaRPr>
          </a:p>
        </p:txBody>
      </p:sp>
      <p:pic>
        <p:nvPicPr>
          <p:cNvPr id="208901" name="Picture 2" descr="Картинка 90 из 1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44675"/>
            <a:ext cx="271462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Картинка 5 из 35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2133600"/>
            <a:ext cx="1568450" cy="172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8903" name="TextBox 13"/>
          <p:cNvSpPr txBox="1">
            <a:spLocks noChangeArrowheads="1"/>
          </p:cNvSpPr>
          <p:nvPr/>
        </p:nvSpPr>
        <p:spPr bwMode="auto">
          <a:xfrm>
            <a:off x="323850" y="5373688"/>
            <a:ext cx="84709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73038" indent="188913" algn="just"/>
            <a:r>
              <a:rPr lang="ru-RU" sz="2400" i="1">
                <a:cs typeface="Arial" charset="0"/>
              </a:rPr>
              <a:t>Если толщина пленки неодинакова, то наблюдается </a:t>
            </a:r>
            <a:br>
              <a:rPr lang="ru-RU" sz="2400" i="1">
                <a:cs typeface="Arial" charset="0"/>
              </a:rPr>
            </a:br>
            <a:r>
              <a:rPr lang="ru-RU" sz="2400" i="1">
                <a:cs typeface="Arial" charset="0"/>
              </a:rPr>
              <a:t>чередование светлых и темных полос, что позволяет</a:t>
            </a:r>
            <a:br>
              <a:rPr lang="ru-RU" sz="2400" i="1">
                <a:cs typeface="Arial" charset="0"/>
              </a:rPr>
            </a:br>
            <a:r>
              <a:rPr lang="ru-RU" sz="2400" i="1">
                <a:cs typeface="Arial" charset="0"/>
              </a:rPr>
              <a:t>осуществлять контроль качества поверхности</a:t>
            </a:r>
          </a:p>
        </p:txBody>
      </p:sp>
      <p:pic>
        <p:nvPicPr>
          <p:cNvPr id="208904" name="Picture 4" descr="Картинка 82 из 1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71775" y="4076700"/>
            <a:ext cx="1871663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C:\Documents and Settings\User\Desktop\Ф-11\image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32588" y="3716338"/>
            <a:ext cx="1727200" cy="1620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8906" name="Picture 5" descr="http://cultinfo.ru/fulltext/1/001/009/001/238249420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7900" y="3716338"/>
            <a:ext cx="1731963" cy="170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Картинка 33 из 3084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4663" y="2133600"/>
            <a:ext cx="1754187" cy="172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TextBox 4"/>
          <p:cNvSpPr txBox="1">
            <a:spLocks noChangeArrowheads="1"/>
          </p:cNvSpPr>
          <p:nvPr/>
        </p:nvSpPr>
        <p:spPr bwMode="auto">
          <a:xfrm>
            <a:off x="468313" y="476250"/>
            <a:ext cx="8016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cs typeface="Arial" charset="0"/>
              </a:rPr>
              <a:t>Урок № 68-69 Интерференция света</a:t>
            </a:r>
          </a:p>
        </p:txBody>
      </p:sp>
      <p:sp>
        <p:nvSpPr>
          <p:cNvPr id="6" name="Блок-схема: узел 5"/>
          <p:cNvSpPr/>
          <p:nvPr/>
        </p:nvSpPr>
        <p:spPr>
          <a:xfrm>
            <a:off x="8316913" y="260350"/>
            <a:ext cx="569912" cy="576263"/>
          </a:xfrm>
          <a:prstGeom prst="flowChartConnector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47</a:t>
            </a:r>
            <a:endParaRPr lang="ru-RU" sz="1400" dirty="0">
              <a:solidFill>
                <a:schemeClr val="tx1"/>
              </a:solidFill>
            </a:endParaRPr>
          </a:p>
        </p:txBody>
      </p:sp>
      <p:graphicFrame>
        <p:nvGraphicFramePr>
          <p:cNvPr id="157697" name="Object 1"/>
          <p:cNvGraphicFramePr>
            <a:graphicFrameLocks noChangeAspect="1"/>
          </p:cNvGraphicFramePr>
          <p:nvPr/>
        </p:nvGraphicFramePr>
        <p:xfrm>
          <a:off x="3779838" y="2060575"/>
          <a:ext cx="5164137" cy="2081213"/>
        </p:xfrm>
        <a:graphic>
          <a:graphicData uri="http://schemas.openxmlformats.org/presentationml/2006/ole">
            <p:oleObj spid="_x0000_s157697" name="Формула" r:id="rId5" imgW="2552400" imgH="1028520" progId="Equation.3">
              <p:embed/>
            </p:oleObj>
          </a:graphicData>
        </a:graphic>
      </p:graphicFrame>
      <p:sp>
        <p:nvSpPr>
          <p:cNvPr id="157701" name="TextBox 6"/>
          <p:cNvSpPr txBox="1">
            <a:spLocks noChangeArrowheads="1"/>
          </p:cNvSpPr>
          <p:nvPr/>
        </p:nvSpPr>
        <p:spPr bwMode="auto">
          <a:xfrm>
            <a:off x="250825" y="1268413"/>
            <a:ext cx="86423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C00000"/>
                </a:solidFill>
                <a:cs typeface="Arial" charset="0"/>
              </a:rPr>
              <a:t>Расчет интерференционной картины в тонких пленках в  отраженном свете</a:t>
            </a:r>
          </a:p>
        </p:txBody>
      </p:sp>
      <p:sp>
        <p:nvSpPr>
          <p:cNvPr id="157702" name="TextBox 7"/>
          <p:cNvSpPr txBox="1">
            <a:spLocks noChangeArrowheads="1"/>
          </p:cNvSpPr>
          <p:nvPr/>
        </p:nvSpPr>
        <p:spPr bwMode="auto">
          <a:xfrm>
            <a:off x="250825" y="6092825"/>
            <a:ext cx="4016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cs typeface="Arial" charset="0"/>
              </a:rPr>
              <a:t>полосы равного наклона</a:t>
            </a:r>
          </a:p>
        </p:txBody>
      </p:sp>
      <p:pic>
        <p:nvPicPr>
          <p:cNvPr id="157703" name="Picture 5" descr="Картинка 2 из 35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1989138"/>
            <a:ext cx="352742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7704" name="Picture 3" descr="http://edu.dvgups.ru/METDOC/ENF/PHIZIK/PHIZIK/METOD/STARICHENKO_OPTIKA/WEBUMK/frame/3.files/image022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11638" y="4149725"/>
            <a:ext cx="465772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1" name="TextBox 4"/>
          <p:cNvSpPr txBox="1">
            <a:spLocks noChangeArrowheads="1"/>
          </p:cNvSpPr>
          <p:nvPr/>
        </p:nvSpPr>
        <p:spPr bwMode="auto">
          <a:xfrm>
            <a:off x="468313" y="476250"/>
            <a:ext cx="8016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cs typeface="Arial" charset="0"/>
              </a:rPr>
              <a:t>Урок № 68-69 Интерференция света</a:t>
            </a:r>
          </a:p>
        </p:txBody>
      </p:sp>
      <p:sp>
        <p:nvSpPr>
          <p:cNvPr id="6" name="Блок-схема: узел 5"/>
          <p:cNvSpPr/>
          <p:nvPr/>
        </p:nvSpPr>
        <p:spPr>
          <a:xfrm>
            <a:off x="8316913" y="260350"/>
            <a:ext cx="569912" cy="576263"/>
          </a:xfrm>
          <a:prstGeom prst="flowChartConnector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48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55653" name="TextBox 3"/>
          <p:cNvSpPr txBox="1">
            <a:spLocks noChangeArrowheads="1"/>
          </p:cNvSpPr>
          <p:nvPr/>
        </p:nvSpPr>
        <p:spPr bwMode="auto">
          <a:xfrm>
            <a:off x="250825" y="1268413"/>
            <a:ext cx="871378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C00000"/>
                </a:solidFill>
                <a:cs typeface="Arial" charset="0"/>
              </a:rPr>
              <a:t>Расчет интерференционной картины в тонких пленках в  проходящем свете</a:t>
            </a:r>
          </a:p>
        </p:txBody>
      </p:sp>
      <p:graphicFrame>
        <p:nvGraphicFramePr>
          <p:cNvPr id="155649" name="Object 1"/>
          <p:cNvGraphicFramePr>
            <a:graphicFrameLocks noChangeAspect="1"/>
          </p:cNvGraphicFramePr>
          <p:nvPr/>
        </p:nvGraphicFramePr>
        <p:xfrm>
          <a:off x="4643438" y="2205038"/>
          <a:ext cx="4137025" cy="1824037"/>
        </p:xfrm>
        <a:graphic>
          <a:graphicData uri="http://schemas.openxmlformats.org/presentationml/2006/ole">
            <p:oleObj spid="_x0000_s155649" name="Формула" r:id="rId5" imgW="2044440" imgH="901440" progId="Equation.3">
              <p:embed/>
            </p:oleObj>
          </a:graphicData>
        </a:graphic>
      </p:graphicFrame>
      <p:sp>
        <p:nvSpPr>
          <p:cNvPr id="155654" name="TextBox 6"/>
          <p:cNvSpPr txBox="1">
            <a:spLocks noChangeArrowheads="1"/>
          </p:cNvSpPr>
          <p:nvPr/>
        </p:nvSpPr>
        <p:spPr bwMode="auto">
          <a:xfrm>
            <a:off x="250825" y="6092825"/>
            <a:ext cx="4016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cs typeface="Arial" charset="0"/>
              </a:rPr>
              <a:t>полосы равного наклона</a:t>
            </a:r>
          </a:p>
        </p:txBody>
      </p:sp>
      <p:pic>
        <p:nvPicPr>
          <p:cNvPr id="155655" name="Picture 5" descr="Картинка 2 из 35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2133600"/>
            <a:ext cx="3600450" cy="289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656" name="Picture 3" descr="http://edu.dvgups.ru/METDOC/ENF/PHIZIK/PHIZIK/METOD/STARICHENKO_OPTIKA/WEBUMK/frame/3.files/image022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11638" y="4076700"/>
            <a:ext cx="465772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узел 3"/>
          <p:cNvSpPr/>
          <p:nvPr/>
        </p:nvSpPr>
        <p:spPr>
          <a:xfrm>
            <a:off x="8429625" y="285750"/>
            <a:ext cx="457200" cy="457200"/>
          </a:xfrm>
          <a:prstGeom prst="flowChartConnector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4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581" name="TextBox 4"/>
          <p:cNvSpPr txBox="1">
            <a:spLocks noChangeArrowheads="1"/>
          </p:cNvSpPr>
          <p:nvPr/>
        </p:nvSpPr>
        <p:spPr bwMode="auto">
          <a:xfrm>
            <a:off x="468313" y="476250"/>
            <a:ext cx="8016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cs typeface="Arial" charset="0"/>
              </a:rPr>
              <a:t>Урок № 68-69 Интерференция света</a:t>
            </a:r>
          </a:p>
        </p:txBody>
      </p:sp>
      <p:sp>
        <p:nvSpPr>
          <p:cNvPr id="24582" name="TextBox 5"/>
          <p:cNvSpPr txBox="1">
            <a:spLocks noChangeArrowheads="1"/>
          </p:cNvSpPr>
          <p:nvPr/>
        </p:nvSpPr>
        <p:spPr bwMode="auto">
          <a:xfrm>
            <a:off x="179388" y="1700213"/>
            <a:ext cx="8496300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3038" indent="188913"/>
            <a:r>
              <a:rPr lang="ru-RU" sz="2000">
                <a:cs typeface="Arial" charset="0"/>
              </a:rPr>
              <a:t>Амплитуда колебаний среды в данной точке </a:t>
            </a:r>
            <a:r>
              <a:rPr lang="ru-RU" sz="2000" b="1">
                <a:solidFill>
                  <a:srgbClr val="C00000"/>
                </a:solidFill>
                <a:cs typeface="Arial" charset="0"/>
              </a:rPr>
              <a:t>максимальна</a:t>
            </a:r>
            <a:r>
              <a:rPr lang="ru-RU" sz="2000">
                <a:cs typeface="Arial" charset="0"/>
              </a:rPr>
              <a:t>, если </a:t>
            </a:r>
            <a:r>
              <a:rPr lang="ru-RU" sz="2000" b="1">
                <a:solidFill>
                  <a:srgbClr val="C00000"/>
                </a:solidFill>
                <a:cs typeface="Arial" charset="0"/>
              </a:rPr>
              <a:t>разность хода ∆</a:t>
            </a:r>
            <a:r>
              <a:rPr lang="en-US" sz="2000" b="1">
                <a:solidFill>
                  <a:srgbClr val="C00000"/>
                </a:solidFill>
                <a:cs typeface="Arial" charset="0"/>
              </a:rPr>
              <a:t>d</a:t>
            </a:r>
            <a:r>
              <a:rPr lang="ru-RU" sz="2000" b="1">
                <a:solidFill>
                  <a:srgbClr val="C00000"/>
                </a:solidFill>
                <a:cs typeface="Arial" charset="0"/>
              </a:rPr>
              <a:t>  </a:t>
            </a:r>
            <a:r>
              <a:rPr lang="ru-RU" sz="2000">
                <a:cs typeface="Arial" charset="0"/>
              </a:rPr>
              <a:t>двух волн, возбуждающих колебания в этой </a:t>
            </a:r>
            <a:br>
              <a:rPr lang="ru-RU" sz="2000">
                <a:cs typeface="Arial" charset="0"/>
              </a:rPr>
            </a:br>
            <a:r>
              <a:rPr lang="ru-RU" sz="2000">
                <a:cs typeface="Arial" charset="0"/>
              </a:rPr>
              <a:t>точке, </a:t>
            </a:r>
            <a:r>
              <a:rPr lang="ru-RU" sz="2000" b="1">
                <a:solidFill>
                  <a:srgbClr val="C00000"/>
                </a:solidFill>
                <a:cs typeface="Arial" charset="0"/>
              </a:rPr>
              <a:t>равна целому числу длин волн</a:t>
            </a:r>
            <a:r>
              <a:rPr lang="ru-RU" sz="2400" b="1">
                <a:solidFill>
                  <a:srgbClr val="C00000"/>
                </a:solidFill>
                <a:latin typeface="Franklin Gothic Medium" pitchFamily="34" charset="0"/>
              </a:rPr>
              <a:t/>
            </a:r>
            <a:br>
              <a:rPr lang="ru-RU" sz="2400" b="1">
                <a:solidFill>
                  <a:srgbClr val="C00000"/>
                </a:solidFill>
                <a:latin typeface="Franklin Gothic Medium" pitchFamily="34" charset="0"/>
              </a:rPr>
            </a:br>
            <a:endParaRPr lang="ru-RU" sz="2400" b="1">
              <a:solidFill>
                <a:srgbClr val="C00000"/>
              </a:solidFill>
              <a:latin typeface="Franklin Gothic Medium" pitchFamily="34" charset="0"/>
            </a:endParaRPr>
          </a:p>
        </p:txBody>
      </p:sp>
      <p:graphicFrame>
        <p:nvGraphicFramePr>
          <p:cNvPr id="24577" name="Object 1"/>
          <p:cNvGraphicFramePr>
            <a:graphicFrameLocks noChangeAspect="1"/>
          </p:cNvGraphicFramePr>
          <p:nvPr/>
        </p:nvGraphicFramePr>
        <p:xfrm>
          <a:off x="5795963" y="2708275"/>
          <a:ext cx="2678112" cy="465138"/>
        </p:xfrm>
        <a:graphic>
          <a:graphicData uri="http://schemas.openxmlformats.org/presentationml/2006/ole">
            <p:oleObj spid="_x0000_s24577" name="Формула" r:id="rId4" imgW="1384200" imgH="203040" progId="Equation.3">
              <p:embed/>
            </p:oleObj>
          </a:graphicData>
        </a:graphic>
      </p:graphicFrame>
      <p:sp>
        <p:nvSpPr>
          <p:cNvPr id="24583" name="TextBox 7"/>
          <p:cNvSpPr txBox="1">
            <a:spLocks noChangeArrowheads="1"/>
          </p:cNvSpPr>
          <p:nvPr/>
        </p:nvSpPr>
        <p:spPr bwMode="auto">
          <a:xfrm>
            <a:off x="395288" y="5287963"/>
            <a:ext cx="84978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73038"/>
            <a:r>
              <a:rPr lang="ru-RU" sz="2000">
                <a:cs typeface="Arial" charset="0"/>
              </a:rPr>
              <a:t>Амплитуда колебаний среды в данной точке </a:t>
            </a:r>
            <a:r>
              <a:rPr lang="ru-RU" sz="2000" b="1">
                <a:solidFill>
                  <a:srgbClr val="C00000"/>
                </a:solidFill>
                <a:cs typeface="Arial" charset="0"/>
              </a:rPr>
              <a:t>минимальна</a:t>
            </a:r>
            <a:r>
              <a:rPr lang="ru-RU" sz="2000">
                <a:cs typeface="Arial" charset="0"/>
              </a:rPr>
              <a:t>, если</a:t>
            </a:r>
            <a:br>
              <a:rPr lang="ru-RU" sz="2000">
                <a:cs typeface="Arial" charset="0"/>
              </a:rPr>
            </a:br>
            <a:r>
              <a:rPr lang="ru-RU" sz="2000" b="1">
                <a:solidFill>
                  <a:srgbClr val="C00000"/>
                </a:solidFill>
                <a:cs typeface="Arial" charset="0"/>
              </a:rPr>
              <a:t>разность хода</a:t>
            </a:r>
            <a:r>
              <a:rPr lang="en-US" sz="2000" b="1">
                <a:solidFill>
                  <a:srgbClr val="C00000"/>
                </a:solidFill>
                <a:cs typeface="Arial" charset="0"/>
              </a:rPr>
              <a:t> ∆d</a:t>
            </a:r>
            <a:r>
              <a:rPr lang="ru-RU" sz="2000">
                <a:solidFill>
                  <a:srgbClr val="C00000"/>
                </a:solidFill>
                <a:cs typeface="Arial" charset="0"/>
              </a:rPr>
              <a:t> </a:t>
            </a:r>
            <a:r>
              <a:rPr lang="ru-RU" sz="2000">
                <a:cs typeface="Arial" charset="0"/>
              </a:rPr>
              <a:t>двух волн, возбуждающих колебания в этой</a:t>
            </a:r>
            <a:br>
              <a:rPr lang="ru-RU" sz="2000">
                <a:cs typeface="Arial" charset="0"/>
              </a:rPr>
            </a:br>
            <a:r>
              <a:rPr lang="ru-RU" sz="2000">
                <a:cs typeface="Arial" charset="0"/>
              </a:rPr>
              <a:t>точке, </a:t>
            </a:r>
            <a:r>
              <a:rPr lang="ru-RU" sz="2000" b="1">
                <a:solidFill>
                  <a:srgbClr val="C00000"/>
                </a:solidFill>
                <a:cs typeface="Arial" charset="0"/>
              </a:rPr>
              <a:t>равна нечетному числу полуволн</a:t>
            </a:r>
            <a:br>
              <a:rPr lang="ru-RU" sz="2000" b="1">
                <a:solidFill>
                  <a:srgbClr val="C00000"/>
                </a:solidFill>
                <a:cs typeface="Arial" charset="0"/>
              </a:rPr>
            </a:br>
            <a:endParaRPr lang="ru-RU" sz="2000" b="1">
              <a:solidFill>
                <a:srgbClr val="C00000"/>
              </a:solidFill>
              <a:cs typeface="Arial" charset="0"/>
            </a:endParaRPr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755650" y="4508500"/>
          <a:ext cx="2879725" cy="620713"/>
        </p:xfrm>
        <a:graphic>
          <a:graphicData uri="http://schemas.openxmlformats.org/presentationml/2006/ole">
            <p:oleObj spid="_x0000_s24578" name="Формула" r:id="rId5" imgW="1828800" imgH="393480" progId="Equation.3">
              <p:embed/>
            </p:oleObj>
          </a:graphicData>
        </a:graphic>
      </p:graphicFrame>
      <p:pic>
        <p:nvPicPr>
          <p:cNvPr id="24584" name="Picture 6" descr="http://www.eduspb.com/public/img/formula/image013_16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64163" y="4365625"/>
            <a:ext cx="3263900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8" descr="Условиe  максимума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3850" y="2708275"/>
            <a:ext cx="33845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6" name="TextBox 9"/>
          <p:cNvSpPr txBox="1">
            <a:spLocks noChangeArrowheads="1"/>
          </p:cNvSpPr>
          <p:nvPr/>
        </p:nvSpPr>
        <p:spPr bwMode="auto">
          <a:xfrm>
            <a:off x="179388" y="1268413"/>
            <a:ext cx="5353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73038"/>
            <a:r>
              <a:rPr lang="ru-RU" sz="2400" b="1">
                <a:solidFill>
                  <a:srgbClr val="C00000"/>
                </a:solidFill>
                <a:cs typeface="Arial" charset="0"/>
              </a:rPr>
              <a:t>Условия максимума и минимума</a:t>
            </a:r>
          </a:p>
        </p:txBody>
      </p:sp>
      <p:pic>
        <p:nvPicPr>
          <p:cNvPr id="24587" name="Picture 2" descr="Картинка 18 из 2224"/>
          <p:cNvPicPr>
            <a:picLocks noChangeAspect="1" noChangeArrowheads="1"/>
          </p:cNvPicPr>
          <p:nvPr/>
        </p:nvPicPr>
        <p:blipFill>
          <a:blip r:embed="rId8"/>
          <a:srcRect l="13934" t="76604" r="1459" b="1077"/>
          <a:stretch>
            <a:fillRect/>
          </a:stretch>
        </p:blipFill>
        <p:spPr bwMode="auto">
          <a:xfrm>
            <a:off x="2843213" y="3573463"/>
            <a:ext cx="358457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узел 3"/>
          <p:cNvSpPr/>
          <p:nvPr/>
        </p:nvSpPr>
        <p:spPr>
          <a:xfrm>
            <a:off x="8316913" y="260350"/>
            <a:ext cx="569912" cy="576263"/>
          </a:xfrm>
          <a:prstGeom prst="flowChartConnector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49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09926" name="TextBox 4"/>
          <p:cNvSpPr txBox="1">
            <a:spLocks noChangeArrowheads="1"/>
          </p:cNvSpPr>
          <p:nvPr/>
        </p:nvSpPr>
        <p:spPr bwMode="auto">
          <a:xfrm>
            <a:off x="468313" y="476250"/>
            <a:ext cx="8016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cs typeface="Arial" charset="0"/>
              </a:rPr>
              <a:t>Урок № 68-69 Интерференция света</a:t>
            </a:r>
          </a:p>
        </p:txBody>
      </p:sp>
      <p:sp>
        <p:nvSpPr>
          <p:cNvPr id="209927" name="TextBox 7"/>
          <p:cNvSpPr txBox="1">
            <a:spLocks noChangeArrowheads="1"/>
          </p:cNvSpPr>
          <p:nvPr/>
        </p:nvSpPr>
        <p:spPr bwMode="auto">
          <a:xfrm>
            <a:off x="179388" y="1196975"/>
            <a:ext cx="39798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73038"/>
            <a:r>
              <a:rPr lang="ru-RU" sz="2400" b="1">
                <a:solidFill>
                  <a:srgbClr val="C00000"/>
                </a:solidFill>
                <a:cs typeface="Arial" charset="0"/>
              </a:rPr>
              <a:t>Ключевая ситуация №2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388" y="2060575"/>
            <a:ext cx="8785225" cy="14398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9929" name="TextBox 10"/>
          <p:cNvSpPr txBox="1">
            <a:spLocks noChangeArrowheads="1"/>
          </p:cNvSpPr>
          <p:nvPr/>
        </p:nvSpPr>
        <p:spPr bwMode="auto">
          <a:xfrm>
            <a:off x="5292725" y="1052513"/>
            <a:ext cx="36718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cs typeface="Arial" charset="0"/>
              </a:rPr>
              <a:t>…При изучении наук задачи</a:t>
            </a:r>
            <a:br>
              <a:rPr lang="ru-RU" sz="2000" i="1">
                <a:cs typeface="Arial" charset="0"/>
              </a:rPr>
            </a:br>
            <a:r>
              <a:rPr lang="ru-RU" sz="2000" i="1">
                <a:cs typeface="Arial" charset="0"/>
              </a:rPr>
              <a:t>полезнее правил…</a:t>
            </a:r>
            <a:br>
              <a:rPr lang="ru-RU" sz="2000" i="1">
                <a:cs typeface="Arial" charset="0"/>
              </a:rPr>
            </a:br>
            <a:r>
              <a:rPr lang="ru-RU" sz="2000" i="1">
                <a:cs typeface="Arial" charset="0"/>
              </a:rPr>
              <a:t>                                   Ньютон</a:t>
            </a:r>
          </a:p>
        </p:txBody>
      </p:sp>
      <p:pic>
        <p:nvPicPr>
          <p:cNvPr id="209930" name="Picture 4" descr="http://www.fizika9kl.pm298.ru/Image/ris22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4388" y="4365625"/>
            <a:ext cx="1655762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Блок-схема: узел 13"/>
          <p:cNvSpPr/>
          <p:nvPr/>
        </p:nvSpPr>
        <p:spPr>
          <a:xfrm>
            <a:off x="4140200" y="1196975"/>
            <a:ext cx="457200" cy="457200"/>
          </a:xfrm>
          <a:prstGeom prst="flowChartConnector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9932" name="TextBox 14"/>
          <p:cNvSpPr txBox="1">
            <a:spLocks noChangeArrowheads="1"/>
          </p:cNvSpPr>
          <p:nvPr/>
        </p:nvSpPr>
        <p:spPr bwMode="auto">
          <a:xfrm>
            <a:off x="323850" y="2133600"/>
            <a:ext cx="8496300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73038" algn="just"/>
            <a:r>
              <a:rPr lang="ru-RU" sz="2000">
                <a:cs typeface="Arial" charset="0"/>
              </a:rPr>
              <a:t>На мыльную пленку с показателем преломления 1,33 падает белый свет под углом 45°. При какой наименьшей толщине пленки </a:t>
            </a:r>
            <a:r>
              <a:rPr lang="ru-RU" sz="2000" b="1">
                <a:cs typeface="Arial" charset="0"/>
              </a:rPr>
              <a:t>отраженные</a:t>
            </a:r>
            <a:r>
              <a:rPr lang="ru-RU" sz="2000">
                <a:cs typeface="Arial" charset="0"/>
              </a:rPr>
              <a:t> лучи будут окрашены в желтый цвет. Длина волны желтого света 600 нм</a:t>
            </a:r>
          </a:p>
        </p:txBody>
      </p:sp>
      <p:graphicFrame>
        <p:nvGraphicFramePr>
          <p:cNvPr id="209922" name="Object 2"/>
          <p:cNvGraphicFramePr>
            <a:graphicFrameLocks noChangeAspect="1"/>
          </p:cNvGraphicFramePr>
          <p:nvPr/>
        </p:nvGraphicFramePr>
        <p:xfrm>
          <a:off x="2339975" y="4149725"/>
          <a:ext cx="4386263" cy="1781175"/>
        </p:xfrm>
        <a:graphic>
          <a:graphicData uri="http://schemas.openxmlformats.org/presentationml/2006/ole">
            <p:oleObj spid="_x0000_s209922" name="Формула" r:id="rId6" imgW="2628720" imgH="1066680" progId="Equation.3">
              <p:embed/>
            </p:oleObj>
          </a:graphicData>
        </a:graphic>
      </p:graphicFrame>
      <p:grpSp>
        <p:nvGrpSpPr>
          <p:cNvPr id="209933" name="Группа 15"/>
          <p:cNvGrpSpPr>
            <a:grpSpLocks/>
          </p:cNvGrpSpPr>
          <p:nvPr/>
        </p:nvGrpSpPr>
        <p:grpSpPr bwMode="auto">
          <a:xfrm>
            <a:off x="250825" y="3933825"/>
            <a:ext cx="1873250" cy="2016125"/>
            <a:chOff x="251520" y="3429000"/>
            <a:chExt cx="1872208" cy="2016224"/>
          </a:xfrm>
        </p:grpSpPr>
        <p:graphicFrame>
          <p:nvGraphicFramePr>
            <p:cNvPr id="209923" name="Object 3"/>
            <p:cNvGraphicFramePr>
              <a:graphicFrameLocks noChangeAspect="1"/>
            </p:cNvGraphicFramePr>
            <p:nvPr/>
          </p:nvGraphicFramePr>
          <p:xfrm>
            <a:off x="422275" y="3429769"/>
            <a:ext cx="1393825" cy="1895475"/>
          </p:xfrm>
          <a:graphic>
            <a:graphicData uri="http://schemas.openxmlformats.org/presentationml/2006/ole">
              <p:oleObj spid="_x0000_s209923" name="Формула" r:id="rId7" imgW="812520" imgH="1104840" progId="Equation.3">
                <p:embed/>
              </p:oleObj>
            </a:graphicData>
          </a:graphic>
        </p:graphicFrame>
        <p:cxnSp>
          <p:nvCxnSpPr>
            <p:cNvPr id="18" name="Прямая соединительная линия 17"/>
            <p:cNvCxnSpPr/>
            <p:nvPr/>
          </p:nvCxnSpPr>
          <p:spPr>
            <a:xfrm>
              <a:off x="251520" y="5013403"/>
              <a:ext cx="187220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2052331" y="3429000"/>
              <a:ext cx="0" cy="20162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9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узел 3"/>
          <p:cNvSpPr/>
          <p:nvPr/>
        </p:nvSpPr>
        <p:spPr>
          <a:xfrm>
            <a:off x="8316913" y="260350"/>
            <a:ext cx="569912" cy="576263"/>
          </a:xfrm>
          <a:prstGeom prst="flowChartConnector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50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11974" name="TextBox 4"/>
          <p:cNvSpPr txBox="1">
            <a:spLocks noChangeArrowheads="1"/>
          </p:cNvSpPr>
          <p:nvPr/>
        </p:nvSpPr>
        <p:spPr bwMode="auto">
          <a:xfrm>
            <a:off x="468313" y="476250"/>
            <a:ext cx="8016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cs typeface="Arial" charset="0"/>
              </a:rPr>
              <a:t>Урок № 68-69 Интерференция света</a:t>
            </a:r>
          </a:p>
        </p:txBody>
      </p:sp>
      <p:sp>
        <p:nvSpPr>
          <p:cNvPr id="211975" name="TextBox 7"/>
          <p:cNvSpPr txBox="1">
            <a:spLocks noChangeArrowheads="1"/>
          </p:cNvSpPr>
          <p:nvPr/>
        </p:nvSpPr>
        <p:spPr bwMode="auto">
          <a:xfrm>
            <a:off x="179388" y="1196975"/>
            <a:ext cx="39798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173038"/>
            <a:r>
              <a:rPr lang="ru-RU" sz="2400" b="1">
                <a:solidFill>
                  <a:srgbClr val="C00000"/>
                </a:solidFill>
                <a:cs typeface="Arial" charset="0"/>
              </a:rPr>
              <a:t>Ключевая ситуация №1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388" y="2060575"/>
            <a:ext cx="8785225" cy="10080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1977" name="TextBox 10"/>
          <p:cNvSpPr txBox="1">
            <a:spLocks noChangeArrowheads="1"/>
          </p:cNvSpPr>
          <p:nvPr/>
        </p:nvSpPr>
        <p:spPr bwMode="auto">
          <a:xfrm>
            <a:off x="5148263" y="1052513"/>
            <a:ext cx="38163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cs typeface="Arial" charset="0"/>
              </a:rPr>
              <a:t>…При изучении наук задачи</a:t>
            </a:r>
            <a:br>
              <a:rPr lang="ru-RU" sz="2000" i="1">
                <a:cs typeface="Arial" charset="0"/>
              </a:rPr>
            </a:br>
            <a:r>
              <a:rPr lang="ru-RU" sz="2000" i="1">
                <a:cs typeface="Arial" charset="0"/>
              </a:rPr>
              <a:t>полезнее правил…</a:t>
            </a:r>
            <a:br>
              <a:rPr lang="ru-RU" sz="2000" i="1">
                <a:cs typeface="Arial" charset="0"/>
              </a:rPr>
            </a:br>
            <a:r>
              <a:rPr lang="ru-RU" sz="2000" i="1">
                <a:cs typeface="Arial" charset="0"/>
              </a:rPr>
              <a:t>                                   Ньютон</a:t>
            </a:r>
          </a:p>
        </p:txBody>
      </p:sp>
      <p:sp>
        <p:nvSpPr>
          <p:cNvPr id="211978" name="Прямоугольник 6"/>
          <p:cNvSpPr>
            <a:spLocks noChangeArrowheads="1"/>
          </p:cNvSpPr>
          <p:nvPr/>
        </p:nvSpPr>
        <p:spPr bwMode="auto">
          <a:xfrm>
            <a:off x="323850" y="2060575"/>
            <a:ext cx="84963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73038" algn="just"/>
            <a:r>
              <a:rPr lang="ru-RU" sz="2000">
                <a:cs typeface="Arial" charset="0"/>
              </a:rPr>
              <a:t>На пленку с показателем преломления 1,4 под углом </a:t>
            </a:r>
            <a:r>
              <a:rPr lang="el-GR" sz="2000">
                <a:cs typeface="Arial" charset="0"/>
              </a:rPr>
              <a:t>α</a:t>
            </a:r>
            <a:r>
              <a:rPr lang="ru-RU" sz="2000">
                <a:cs typeface="Arial" charset="0"/>
              </a:rPr>
              <a:t>=52° падает белый свет. При какой толщине пленка в </a:t>
            </a:r>
            <a:r>
              <a:rPr lang="ru-RU" sz="2000" b="1">
                <a:solidFill>
                  <a:srgbClr val="C00000"/>
                </a:solidFill>
                <a:cs typeface="Arial" charset="0"/>
              </a:rPr>
              <a:t>проходящем свете </a:t>
            </a:r>
            <a:r>
              <a:rPr lang="ru-RU" sz="2000">
                <a:cs typeface="Arial" charset="0"/>
              </a:rPr>
              <a:t>будет</a:t>
            </a:r>
            <a:br>
              <a:rPr lang="ru-RU" sz="2000">
                <a:cs typeface="Arial" charset="0"/>
              </a:rPr>
            </a:br>
            <a:r>
              <a:rPr lang="ru-RU" sz="2000">
                <a:cs typeface="Arial" charset="0"/>
              </a:rPr>
              <a:t>казаться красной. Длина волны красного света 670 нм</a:t>
            </a:r>
          </a:p>
        </p:txBody>
      </p:sp>
      <p:grpSp>
        <p:nvGrpSpPr>
          <p:cNvPr id="211979" name="Группа 16"/>
          <p:cNvGrpSpPr>
            <a:grpSpLocks/>
          </p:cNvGrpSpPr>
          <p:nvPr/>
        </p:nvGrpSpPr>
        <p:grpSpPr bwMode="auto">
          <a:xfrm>
            <a:off x="250825" y="3429000"/>
            <a:ext cx="1873250" cy="2016125"/>
            <a:chOff x="251520" y="3429000"/>
            <a:chExt cx="1872208" cy="2016224"/>
          </a:xfrm>
        </p:grpSpPr>
        <p:graphicFrame>
          <p:nvGraphicFramePr>
            <p:cNvPr id="211969" name="Object 1"/>
            <p:cNvGraphicFramePr>
              <a:graphicFrameLocks noChangeAspect="1"/>
            </p:cNvGraphicFramePr>
            <p:nvPr/>
          </p:nvGraphicFramePr>
          <p:xfrm>
            <a:off x="323528" y="3429000"/>
            <a:ext cx="1591726" cy="1896988"/>
          </p:xfrm>
          <a:graphic>
            <a:graphicData uri="http://schemas.openxmlformats.org/presentationml/2006/ole">
              <p:oleObj spid="_x0000_s211969" name="Формула" r:id="rId5" imgW="927000" imgH="1104840" progId="Equation.3">
                <p:embed/>
              </p:oleObj>
            </a:graphicData>
          </a:graphic>
        </p:graphicFrame>
        <p:cxnSp>
          <p:nvCxnSpPr>
            <p:cNvPr id="14" name="Прямая соединительная линия 13"/>
            <p:cNvCxnSpPr/>
            <p:nvPr/>
          </p:nvCxnSpPr>
          <p:spPr>
            <a:xfrm>
              <a:off x="251520" y="5013403"/>
              <a:ext cx="187220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2052331" y="3429000"/>
              <a:ext cx="0" cy="20162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11970" name="Object 2"/>
          <p:cNvGraphicFramePr>
            <a:graphicFrameLocks noChangeAspect="1"/>
          </p:cNvGraphicFramePr>
          <p:nvPr/>
        </p:nvGraphicFramePr>
        <p:xfrm>
          <a:off x="2268538" y="3500438"/>
          <a:ext cx="4429125" cy="1570037"/>
        </p:xfrm>
        <a:graphic>
          <a:graphicData uri="http://schemas.openxmlformats.org/presentationml/2006/ole">
            <p:oleObj spid="_x0000_s211970" name="Формула" r:id="rId6" imgW="2654280" imgH="939600" progId="Equation.3">
              <p:embed/>
            </p:oleObj>
          </a:graphicData>
        </a:graphic>
      </p:graphicFrame>
      <p:grpSp>
        <p:nvGrpSpPr>
          <p:cNvPr id="211980" name="Группа 18"/>
          <p:cNvGrpSpPr>
            <a:grpSpLocks/>
          </p:cNvGrpSpPr>
          <p:nvPr/>
        </p:nvGrpSpPr>
        <p:grpSpPr bwMode="auto">
          <a:xfrm>
            <a:off x="6948488" y="3357563"/>
            <a:ext cx="1655762" cy="1416050"/>
            <a:chOff x="6948264" y="3356992"/>
            <a:chExt cx="1656184" cy="1416270"/>
          </a:xfrm>
        </p:grpSpPr>
        <p:pic>
          <p:nvPicPr>
            <p:cNvPr id="211983" name="Picture 4" descr="http://www.fizika9kl.pm298.ru/Image/ris22.gif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948264" y="3356992"/>
              <a:ext cx="1656184" cy="1416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211971" name="Object 3"/>
            <p:cNvGraphicFramePr>
              <a:graphicFrameLocks noChangeAspect="1"/>
            </p:cNvGraphicFramePr>
            <p:nvPr/>
          </p:nvGraphicFramePr>
          <p:xfrm>
            <a:off x="7090122" y="4365104"/>
            <a:ext cx="226311" cy="288032"/>
          </p:xfrm>
          <a:graphic>
            <a:graphicData uri="http://schemas.openxmlformats.org/presentationml/2006/ole">
              <p:oleObj spid="_x0000_s211971" name="Формула" r:id="rId8" imgW="139680" imgH="177480" progId="Equation.3">
                <p:embed/>
              </p:oleObj>
            </a:graphicData>
          </a:graphic>
        </p:graphicFrame>
      </p:grpSp>
      <p:sp>
        <p:nvSpPr>
          <p:cNvPr id="20" name="Блок-схема: узел 19"/>
          <p:cNvSpPr/>
          <p:nvPr/>
        </p:nvSpPr>
        <p:spPr>
          <a:xfrm>
            <a:off x="4140200" y="1196975"/>
            <a:ext cx="457200" cy="457200"/>
          </a:xfrm>
          <a:prstGeom prst="flowChartConnector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1982" name="Picture 1" descr="C:\Users\галя\Desktop\иллюстрации-1\avatar-2821.jpg">
            <a:hlinkClick r:id="rId9" action="ppaction://hlinksldjump" tooltip="назад"/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8350" y="602138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1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8" name="TextBox 4"/>
          <p:cNvSpPr txBox="1">
            <a:spLocks noChangeArrowheads="1"/>
          </p:cNvSpPr>
          <p:nvPr/>
        </p:nvSpPr>
        <p:spPr bwMode="auto">
          <a:xfrm>
            <a:off x="468313" y="476250"/>
            <a:ext cx="8016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cs typeface="Arial" charset="0"/>
              </a:rPr>
              <a:t>Урок № 68-69 Интерференция света</a:t>
            </a:r>
          </a:p>
        </p:txBody>
      </p:sp>
      <p:sp>
        <p:nvSpPr>
          <p:cNvPr id="6" name="Блок-схема: узел 5"/>
          <p:cNvSpPr/>
          <p:nvPr/>
        </p:nvSpPr>
        <p:spPr>
          <a:xfrm>
            <a:off x="8316913" y="260350"/>
            <a:ext cx="569912" cy="576263"/>
          </a:xfrm>
          <a:prstGeom prst="flowChartConnector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51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51520" y="1628800"/>
            <a:ext cx="256618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3671" name="Picture 4" descr="image672"/>
          <p:cNvPicPr>
            <a:picLocks noChangeAspect="1" noChangeArrowheads="1" noCrop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125" y="3789363"/>
            <a:ext cx="2120900" cy="157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72" name="Прямоугольник 8"/>
          <p:cNvSpPr>
            <a:spLocks noChangeArrowheads="1"/>
          </p:cNvSpPr>
          <p:nvPr/>
        </p:nvSpPr>
        <p:spPr bwMode="auto">
          <a:xfrm>
            <a:off x="250825" y="1268413"/>
            <a:ext cx="40338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3038"/>
            <a:r>
              <a:rPr lang="ru-RU" sz="2400" b="1">
                <a:solidFill>
                  <a:srgbClr val="C00000"/>
                </a:solidFill>
                <a:cs typeface="Arial" charset="0"/>
              </a:rPr>
              <a:t>Просветление оптики </a:t>
            </a:r>
          </a:p>
        </p:txBody>
      </p:sp>
      <p:sp>
        <p:nvSpPr>
          <p:cNvPr id="113673" name="Прямоугольник 9"/>
          <p:cNvSpPr>
            <a:spLocks noChangeArrowheads="1"/>
          </p:cNvSpPr>
          <p:nvPr/>
        </p:nvSpPr>
        <p:spPr bwMode="auto">
          <a:xfrm>
            <a:off x="250825" y="3141663"/>
            <a:ext cx="85693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3038"/>
            <a:r>
              <a:rPr lang="ru-RU" sz="2400">
                <a:cs typeface="Arial" charset="0"/>
              </a:rPr>
              <a:t>Уменьшение отражения света от поверхности линзы в результате нанесения на нее специальной пленки</a:t>
            </a:r>
          </a:p>
        </p:txBody>
      </p:sp>
      <p:graphicFrame>
        <p:nvGraphicFramePr>
          <p:cNvPr id="113665" name="Object 1"/>
          <p:cNvGraphicFramePr>
            <a:graphicFrameLocks noChangeAspect="1"/>
          </p:cNvGraphicFramePr>
          <p:nvPr/>
        </p:nvGraphicFramePr>
        <p:xfrm>
          <a:off x="5076825" y="1412875"/>
          <a:ext cx="3092450" cy="1714500"/>
        </p:xfrm>
        <a:graphic>
          <a:graphicData uri="http://schemas.openxmlformats.org/presentationml/2006/ole">
            <p:oleObj spid="_x0000_s113665" name="Формула" r:id="rId7" imgW="1511280" imgH="838080" progId="Equation.3">
              <p:embed/>
            </p:oleObj>
          </a:graphicData>
        </a:graphic>
      </p:graphicFrame>
      <p:sp>
        <p:nvSpPr>
          <p:cNvPr id="113674" name="Прямоугольник 10"/>
          <p:cNvSpPr>
            <a:spLocks noChangeArrowheads="1"/>
          </p:cNvSpPr>
          <p:nvPr/>
        </p:nvSpPr>
        <p:spPr bwMode="auto">
          <a:xfrm>
            <a:off x="1439863" y="5445125"/>
            <a:ext cx="77041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>
                <a:cs typeface="Arial" charset="0"/>
              </a:rPr>
              <a:t>Почему линза, покрытая просветляющей пленкой, кажется фиолетовой при рассмотрении ее в отраженном свете?</a:t>
            </a:r>
          </a:p>
        </p:txBody>
      </p:sp>
      <p:pic>
        <p:nvPicPr>
          <p:cNvPr id="113675" name="Picture 3" descr="Картинка 17 из 754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20" t="6407" r="16316" b="8171"/>
          <a:stretch>
            <a:fillRect/>
          </a:stretch>
        </p:blipFill>
        <p:spPr bwMode="auto">
          <a:xfrm>
            <a:off x="611188" y="3860800"/>
            <a:ext cx="2016125" cy="171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3666" name="Object 2"/>
          <p:cNvGraphicFramePr>
            <a:graphicFrameLocks noChangeAspect="1"/>
          </p:cNvGraphicFramePr>
          <p:nvPr/>
        </p:nvGraphicFramePr>
        <p:xfrm>
          <a:off x="4716463" y="4221163"/>
          <a:ext cx="1238250" cy="936625"/>
        </p:xfrm>
        <a:graphic>
          <a:graphicData uri="http://schemas.openxmlformats.org/presentationml/2006/ole">
            <p:oleObj spid="_x0000_s113666" name="Формула" r:id="rId9" imgW="571320" imgH="431640" progId="Equation.3">
              <p:embed/>
            </p:oleObj>
          </a:graphicData>
        </a:graphic>
      </p:graphicFrame>
      <p:pic>
        <p:nvPicPr>
          <p:cNvPr id="113676" name="Picture 2" descr="C:\Documents and Settings\User\Desktop\Анимации-4\dis16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0825" y="5732463"/>
            <a:ext cx="649288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77" name="Picture 2" descr="C:\Documents and Settings\User\Desktop\Анимации-4\11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71550" y="6280150"/>
            <a:ext cx="287338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узел 3"/>
          <p:cNvSpPr/>
          <p:nvPr/>
        </p:nvSpPr>
        <p:spPr>
          <a:xfrm>
            <a:off x="8316913" y="260350"/>
            <a:ext cx="569912" cy="576263"/>
          </a:xfrm>
          <a:prstGeom prst="flowChartConnector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52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31078" name="TextBox 4"/>
          <p:cNvSpPr txBox="1">
            <a:spLocks noChangeArrowheads="1"/>
          </p:cNvSpPr>
          <p:nvPr/>
        </p:nvSpPr>
        <p:spPr bwMode="auto">
          <a:xfrm>
            <a:off x="468313" y="476250"/>
            <a:ext cx="8016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cs typeface="Arial" charset="0"/>
              </a:rPr>
              <a:t>Урок № 68-69 Интерференция света</a:t>
            </a:r>
          </a:p>
        </p:txBody>
      </p:sp>
      <p:sp>
        <p:nvSpPr>
          <p:cNvPr id="131079" name="TextBox 7"/>
          <p:cNvSpPr txBox="1">
            <a:spLocks noChangeArrowheads="1"/>
          </p:cNvSpPr>
          <p:nvPr/>
        </p:nvSpPr>
        <p:spPr bwMode="auto">
          <a:xfrm>
            <a:off x="179388" y="1196975"/>
            <a:ext cx="39798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73038"/>
            <a:r>
              <a:rPr lang="ru-RU" sz="2400" b="1">
                <a:solidFill>
                  <a:srgbClr val="C00000"/>
                </a:solidFill>
                <a:cs typeface="Arial" charset="0"/>
              </a:rPr>
              <a:t>Ключевая ситуация №1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388" y="2060575"/>
            <a:ext cx="8785225" cy="16557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1081" name="TextBox 10"/>
          <p:cNvSpPr txBox="1">
            <a:spLocks noChangeArrowheads="1"/>
          </p:cNvSpPr>
          <p:nvPr/>
        </p:nvSpPr>
        <p:spPr bwMode="auto">
          <a:xfrm>
            <a:off x="5364163" y="1052513"/>
            <a:ext cx="36004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cs typeface="Arial" charset="0"/>
              </a:rPr>
              <a:t>…При изучении наук задачи</a:t>
            </a:r>
            <a:br>
              <a:rPr lang="ru-RU" sz="2000" i="1">
                <a:cs typeface="Arial" charset="0"/>
              </a:rPr>
            </a:br>
            <a:r>
              <a:rPr lang="ru-RU" sz="2000" i="1">
                <a:cs typeface="Arial" charset="0"/>
              </a:rPr>
              <a:t>полезнее правил…</a:t>
            </a:r>
            <a:br>
              <a:rPr lang="ru-RU" sz="2000" i="1">
                <a:cs typeface="Arial" charset="0"/>
              </a:rPr>
            </a:br>
            <a:r>
              <a:rPr lang="ru-RU" sz="2000" i="1">
                <a:cs typeface="Arial" charset="0"/>
              </a:rPr>
              <a:t>                                  Ньютон</a:t>
            </a:r>
          </a:p>
        </p:txBody>
      </p:sp>
      <p:sp>
        <p:nvSpPr>
          <p:cNvPr id="131082" name="TextBox 11"/>
          <p:cNvSpPr txBox="1">
            <a:spLocks noChangeArrowheads="1"/>
          </p:cNvSpPr>
          <p:nvPr/>
        </p:nvSpPr>
        <p:spPr bwMode="auto">
          <a:xfrm>
            <a:off x="323850" y="2060575"/>
            <a:ext cx="84963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73038" algn="just"/>
            <a:r>
              <a:rPr lang="ru-RU" sz="2000">
                <a:cs typeface="Arial" charset="0"/>
              </a:rPr>
              <a:t>На поверхность стеклянной призмы нанесена тонкая пленка толщиной </a:t>
            </a:r>
            <a:r>
              <a:rPr lang="en-US" sz="2000">
                <a:cs typeface="Arial" charset="0"/>
              </a:rPr>
              <a:t>d =112,5 </a:t>
            </a:r>
            <a:r>
              <a:rPr lang="ru-RU" sz="2000">
                <a:cs typeface="Arial" charset="0"/>
              </a:rPr>
              <a:t>нм с показателем преломления меньшим, чем показатель преломления стекла. На пленку по нормали к ней падает свет с длиной волны </a:t>
            </a:r>
            <a:r>
              <a:rPr lang="el-GR" sz="2000">
                <a:cs typeface="Arial" charset="0"/>
              </a:rPr>
              <a:t>λ</a:t>
            </a:r>
            <a:r>
              <a:rPr lang="ru-RU" sz="2000">
                <a:cs typeface="Arial" charset="0"/>
              </a:rPr>
              <a:t> =630 нм. При каком значении показателя преломления пленки она будет «просветляющей»</a:t>
            </a:r>
          </a:p>
        </p:txBody>
      </p:sp>
      <p:pic>
        <p:nvPicPr>
          <p:cNvPr id="131083" name="Picture 6" descr="http://www.fizika9kl.pm298.ru/Image/ris25.gi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3663" y="3789363"/>
            <a:ext cx="23876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1073" name="Object 1"/>
          <p:cNvGraphicFramePr>
            <a:graphicFrameLocks noChangeAspect="1"/>
          </p:cNvGraphicFramePr>
          <p:nvPr/>
        </p:nvGraphicFramePr>
        <p:xfrm>
          <a:off x="6948488" y="5516563"/>
          <a:ext cx="1238250" cy="936625"/>
        </p:xfrm>
        <a:graphic>
          <a:graphicData uri="http://schemas.openxmlformats.org/presentationml/2006/ole">
            <p:oleObj spid="_x0000_s131073" name="Формула" r:id="rId6" imgW="571320" imgH="431640" progId="Equation.3">
              <p:embed/>
            </p:oleObj>
          </a:graphicData>
        </a:graphic>
      </p:graphicFrame>
      <p:sp>
        <p:nvSpPr>
          <p:cNvPr id="10" name="Блок-схема: узел 9"/>
          <p:cNvSpPr/>
          <p:nvPr/>
        </p:nvSpPr>
        <p:spPr>
          <a:xfrm>
            <a:off x="4140200" y="1196975"/>
            <a:ext cx="457200" cy="457200"/>
          </a:xfrm>
          <a:prstGeom prst="flowChartConnector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1085" name="Группа 18"/>
          <p:cNvGrpSpPr>
            <a:grpSpLocks/>
          </p:cNvGrpSpPr>
          <p:nvPr/>
        </p:nvGrpSpPr>
        <p:grpSpPr bwMode="auto">
          <a:xfrm>
            <a:off x="323850" y="4076700"/>
            <a:ext cx="2016125" cy="1536700"/>
            <a:chOff x="323528" y="4077072"/>
            <a:chExt cx="2016224" cy="1537072"/>
          </a:xfrm>
        </p:grpSpPr>
        <p:graphicFrame>
          <p:nvGraphicFramePr>
            <p:cNvPr id="131074" name="Object 2"/>
            <p:cNvGraphicFramePr>
              <a:graphicFrameLocks noChangeAspect="1"/>
            </p:cNvGraphicFramePr>
            <p:nvPr/>
          </p:nvGraphicFramePr>
          <p:xfrm>
            <a:off x="395536" y="4149080"/>
            <a:ext cx="1737147" cy="1465064"/>
          </p:xfrm>
          <a:graphic>
            <a:graphicData uri="http://schemas.openxmlformats.org/presentationml/2006/ole">
              <p:oleObj spid="_x0000_s131074" name="Формула" r:id="rId7" imgW="1054080" imgH="888840" progId="Equation.3">
                <p:embed/>
              </p:oleObj>
            </a:graphicData>
          </a:graphic>
        </p:graphicFrame>
        <p:cxnSp>
          <p:nvCxnSpPr>
            <p:cNvPr id="16" name="Прямая соединительная линия 15"/>
            <p:cNvCxnSpPr/>
            <p:nvPr/>
          </p:nvCxnSpPr>
          <p:spPr>
            <a:xfrm>
              <a:off x="323528" y="5301331"/>
              <a:ext cx="20162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2268311" y="4077072"/>
              <a:ext cx="0" cy="151166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1075" name="Object 3"/>
          <p:cNvGraphicFramePr>
            <a:graphicFrameLocks noChangeAspect="1"/>
          </p:cNvGraphicFramePr>
          <p:nvPr/>
        </p:nvGraphicFramePr>
        <p:xfrm>
          <a:off x="2771775" y="4005263"/>
          <a:ext cx="2732088" cy="1835150"/>
        </p:xfrm>
        <a:graphic>
          <a:graphicData uri="http://schemas.openxmlformats.org/presentationml/2006/ole">
            <p:oleObj spid="_x0000_s131075" name="Формула" r:id="rId8" imgW="1511280" imgH="10159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узел 3"/>
          <p:cNvSpPr/>
          <p:nvPr/>
        </p:nvSpPr>
        <p:spPr>
          <a:xfrm>
            <a:off x="8316913" y="260350"/>
            <a:ext cx="569912" cy="576263"/>
          </a:xfrm>
          <a:prstGeom prst="flowChartConnector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53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33127" name="TextBox 4"/>
          <p:cNvSpPr txBox="1">
            <a:spLocks noChangeArrowheads="1"/>
          </p:cNvSpPr>
          <p:nvPr/>
        </p:nvSpPr>
        <p:spPr bwMode="auto">
          <a:xfrm>
            <a:off x="468313" y="476250"/>
            <a:ext cx="8016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cs typeface="Arial" charset="0"/>
              </a:rPr>
              <a:t>Урок № 68-69 Интерференция света</a:t>
            </a:r>
          </a:p>
        </p:txBody>
      </p:sp>
      <p:sp>
        <p:nvSpPr>
          <p:cNvPr id="133128" name="TextBox 7"/>
          <p:cNvSpPr txBox="1">
            <a:spLocks noChangeArrowheads="1"/>
          </p:cNvSpPr>
          <p:nvPr/>
        </p:nvSpPr>
        <p:spPr bwMode="auto">
          <a:xfrm>
            <a:off x="179388" y="1196975"/>
            <a:ext cx="39798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173038"/>
            <a:r>
              <a:rPr lang="ru-RU" sz="2400" b="1">
                <a:solidFill>
                  <a:srgbClr val="C00000"/>
                </a:solidFill>
                <a:cs typeface="Arial" charset="0"/>
              </a:rPr>
              <a:t>Ключевая ситуация №2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388" y="2060575"/>
            <a:ext cx="8785225" cy="12969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130" name="TextBox 10"/>
          <p:cNvSpPr txBox="1">
            <a:spLocks noChangeArrowheads="1"/>
          </p:cNvSpPr>
          <p:nvPr/>
        </p:nvSpPr>
        <p:spPr bwMode="auto">
          <a:xfrm>
            <a:off x="5364163" y="1052513"/>
            <a:ext cx="36004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cs typeface="Arial" charset="0"/>
              </a:rPr>
              <a:t>…При изучении наук задачи</a:t>
            </a:r>
            <a:br>
              <a:rPr lang="ru-RU" sz="2000" i="1">
                <a:cs typeface="Arial" charset="0"/>
              </a:rPr>
            </a:br>
            <a:r>
              <a:rPr lang="ru-RU" sz="2000" i="1">
                <a:cs typeface="Arial" charset="0"/>
              </a:rPr>
              <a:t>полезнее правил…</a:t>
            </a:r>
            <a:br>
              <a:rPr lang="ru-RU" sz="2000" i="1">
                <a:cs typeface="Arial" charset="0"/>
              </a:rPr>
            </a:br>
            <a:r>
              <a:rPr lang="ru-RU" sz="2000" i="1">
                <a:cs typeface="Arial" charset="0"/>
              </a:rPr>
              <a:t>                                  Ньютон</a:t>
            </a:r>
          </a:p>
        </p:txBody>
      </p:sp>
      <p:sp>
        <p:nvSpPr>
          <p:cNvPr id="133131" name="Прямоугольник 11"/>
          <p:cNvSpPr>
            <a:spLocks noChangeArrowheads="1"/>
          </p:cNvSpPr>
          <p:nvPr/>
        </p:nvSpPr>
        <p:spPr bwMode="auto">
          <a:xfrm>
            <a:off x="323850" y="2060575"/>
            <a:ext cx="835183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73038" algn="just"/>
            <a:r>
              <a:rPr lang="ru-RU" sz="2000">
                <a:cs typeface="Arial" charset="0"/>
              </a:rPr>
              <a:t>На поверхность пластинки из стекла с показателем преломления </a:t>
            </a:r>
            <a:r>
              <a:rPr lang="en-US" sz="2000">
                <a:cs typeface="Arial" charset="0"/>
              </a:rPr>
              <a:t>n</a:t>
            </a:r>
            <a:r>
              <a:rPr lang="en-US" sz="2000" baseline="-25000">
                <a:cs typeface="Arial" charset="0"/>
              </a:rPr>
              <a:t>1</a:t>
            </a:r>
            <a:r>
              <a:rPr lang="en-US" sz="2000">
                <a:cs typeface="Arial" charset="0"/>
              </a:rPr>
              <a:t> = 1,65 </a:t>
            </a:r>
            <a:r>
              <a:rPr lang="ru-RU" sz="2000">
                <a:cs typeface="Arial" charset="0"/>
              </a:rPr>
              <a:t>нанесена пленка толщиной </a:t>
            </a:r>
            <a:r>
              <a:rPr lang="en-US" sz="2000">
                <a:cs typeface="Arial" charset="0"/>
              </a:rPr>
              <a:t>d</a:t>
            </a:r>
            <a:r>
              <a:rPr lang="ru-RU" sz="2000">
                <a:cs typeface="Arial" charset="0"/>
              </a:rPr>
              <a:t> =110 нм, с показателем преломления </a:t>
            </a:r>
            <a:r>
              <a:rPr lang="en-US" sz="2000">
                <a:cs typeface="Arial" charset="0"/>
              </a:rPr>
              <a:t>n</a:t>
            </a:r>
            <a:r>
              <a:rPr lang="en-US" sz="2000" baseline="-25000">
                <a:cs typeface="Arial" charset="0"/>
              </a:rPr>
              <a:t>2</a:t>
            </a:r>
            <a:r>
              <a:rPr lang="en-US" sz="2000">
                <a:cs typeface="Arial" charset="0"/>
              </a:rPr>
              <a:t> = 1,55</a:t>
            </a:r>
            <a:r>
              <a:rPr lang="ru-RU" sz="2000">
                <a:cs typeface="Arial" charset="0"/>
              </a:rPr>
              <a:t>. Для какой длины волны видимого света пленка будет  «просветляющей»</a:t>
            </a:r>
          </a:p>
        </p:txBody>
      </p:sp>
      <p:pic>
        <p:nvPicPr>
          <p:cNvPr id="133132" name="Picture 6" descr="http://www.fizika9kl.pm298.ru/Image/ris25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72225" y="3573463"/>
            <a:ext cx="2386013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Блок-схема: узел 9"/>
          <p:cNvSpPr/>
          <p:nvPr/>
        </p:nvSpPr>
        <p:spPr>
          <a:xfrm>
            <a:off x="4140200" y="1196975"/>
            <a:ext cx="457200" cy="457200"/>
          </a:xfrm>
          <a:prstGeom prst="flowChartConnector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3122" name="Object 2"/>
          <p:cNvGraphicFramePr>
            <a:graphicFrameLocks noChangeAspect="1"/>
          </p:cNvGraphicFramePr>
          <p:nvPr/>
        </p:nvGraphicFramePr>
        <p:xfrm>
          <a:off x="6948488" y="5516563"/>
          <a:ext cx="1238250" cy="936625"/>
        </p:xfrm>
        <a:graphic>
          <a:graphicData uri="http://schemas.openxmlformats.org/presentationml/2006/ole">
            <p:oleObj spid="_x0000_s133122" name="Формула" r:id="rId6" imgW="571320" imgH="431640" progId="Equation.3">
              <p:embed/>
            </p:oleObj>
          </a:graphicData>
        </a:graphic>
      </p:graphicFrame>
      <p:graphicFrame>
        <p:nvGraphicFramePr>
          <p:cNvPr id="133123" name="Object 3"/>
          <p:cNvGraphicFramePr>
            <a:graphicFrameLocks noChangeAspect="1"/>
          </p:cNvGraphicFramePr>
          <p:nvPr/>
        </p:nvGraphicFramePr>
        <p:xfrm>
          <a:off x="2465388" y="3716338"/>
          <a:ext cx="3441700" cy="1835150"/>
        </p:xfrm>
        <a:graphic>
          <a:graphicData uri="http://schemas.openxmlformats.org/presentationml/2006/ole">
            <p:oleObj spid="_x0000_s133123" name="Формула" r:id="rId7" imgW="1904760" imgH="1015920" progId="Equation.3">
              <p:embed/>
            </p:oleObj>
          </a:graphicData>
        </a:graphic>
      </p:graphicFrame>
      <p:grpSp>
        <p:nvGrpSpPr>
          <p:cNvPr id="133134" name="Группа 13"/>
          <p:cNvGrpSpPr>
            <a:grpSpLocks/>
          </p:cNvGrpSpPr>
          <p:nvPr/>
        </p:nvGrpSpPr>
        <p:grpSpPr bwMode="auto">
          <a:xfrm>
            <a:off x="250825" y="3716338"/>
            <a:ext cx="2017713" cy="1944687"/>
            <a:chOff x="323528" y="3645024"/>
            <a:chExt cx="2016224" cy="1944216"/>
          </a:xfrm>
        </p:grpSpPr>
        <p:graphicFrame>
          <p:nvGraphicFramePr>
            <p:cNvPr id="133124" name="Object 4"/>
            <p:cNvGraphicFramePr>
              <a:graphicFrameLocks noChangeAspect="1"/>
            </p:cNvGraphicFramePr>
            <p:nvPr/>
          </p:nvGraphicFramePr>
          <p:xfrm>
            <a:off x="539552" y="3717032"/>
            <a:ext cx="1570037" cy="1817688"/>
          </p:xfrm>
          <a:graphic>
            <a:graphicData uri="http://schemas.openxmlformats.org/presentationml/2006/ole">
              <p:oleObj spid="_x0000_s133124" name="Формула" r:id="rId8" imgW="952200" imgH="1104840" progId="Equation.3">
                <p:embed/>
              </p:oleObj>
            </a:graphicData>
          </a:graphic>
        </p:graphicFrame>
        <p:cxnSp>
          <p:nvCxnSpPr>
            <p:cNvPr id="16" name="Прямая соединительная линия 15"/>
            <p:cNvCxnSpPr/>
            <p:nvPr/>
          </p:nvCxnSpPr>
          <p:spPr>
            <a:xfrm>
              <a:off x="323528" y="5301973"/>
              <a:ext cx="20162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2268367" y="3645024"/>
              <a:ext cx="0" cy="19442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TextBox 4"/>
          <p:cNvSpPr txBox="1">
            <a:spLocks noChangeArrowheads="1"/>
          </p:cNvSpPr>
          <p:nvPr/>
        </p:nvSpPr>
        <p:spPr bwMode="auto">
          <a:xfrm>
            <a:off x="468313" y="476250"/>
            <a:ext cx="8016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cs typeface="Arial" charset="0"/>
              </a:rPr>
              <a:t>Урок № 68-69 Интерференция света</a:t>
            </a:r>
          </a:p>
        </p:txBody>
      </p:sp>
      <p:sp>
        <p:nvSpPr>
          <p:cNvPr id="6" name="Блок-схема: узел 5"/>
          <p:cNvSpPr/>
          <p:nvPr/>
        </p:nvSpPr>
        <p:spPr>
          <a:xfrm>
            <a:off x="8316913" y="260350"/>
            <a:ext cx="569912" cy="576263"/>
          </a:xfrm>
          <a:prstGeom prst="flowChartConnector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54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24260" name="TextBox 6"/>
          <p:cNvSpPr txBox="1">
            <a:spLocks noChangeArrowheads="1"/>
          </p:cNvSpPr>
          <p:nvPr/>
        </p:nvSpPr>
        <p:spPr bwMode="auto">
          <a:xfrm>
            <a:off x="179388" y="1268413"/>
            <a:ext cx="9055100" cy="16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73038"/>
            <a:r>
              <a:rPr lang="ru-RU" sz="2400">
                <a:cs typeface="Arial" charset="0"/>
              </a:rPr>
              <a:t>Домашнее задание</a:t>
            </a:r>
          </a:p>
          <a:p>
            <a:pPr marL="173038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400">
                <a:cs typeface="Arial" charset="0"/>
              </a:rPr>
              <a:t>Учебник Г.Я. Мякишев,  Б.Б. Буховцев. Физика 11. §68-69</a:t>
            </a:r>
          </a:p>
          <a:p>
            <a:pPr marL="173038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400">
                <a:cs typeface="Arial" charset="0"/>
              </a:rPr>
              <a:t>  Сборник задач Г.Н. Степанова № 1572, 1574, 1580, 1582, </a:t>
            </a:r>
            <a:br>
              <a:rPr lang="ru-RU" sz="2400">
                <a:cs typeface="Arial" charset="0"/>
              </a:rPr>
            </a:br>
            <a:r>
              <a:rPr lang="ru-RU" sz="2400">
                <a:cs typeface="Arial" charset="0"/>
              </a:rPr>
              <a:t>1586 , 1589, 1590</a:t>
            </a:r>
          </a:p>
        </p:txBody>
      </p:sp>
      <p:pic>
        <p:nvPicPr>
          <p:cNvPr id="224261" name="Picture 10" descr="На главную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6550" y="1125538"/>
            <a:ext cx="9525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4262" name="Группа 9"/>
          <p:cNvGrpSpPr>
            <a:grpSpLocks/>
          </p:cNvGrpSpPr>
          <p:nvPr/>
        </p:nvGrpSpPr>
        <p:grpSpPr bwMode="auto">
          <a:xfrm>
            <a:off x="3635375" y="3213100"/>
            <a:ext cx="5241925" cy="2943225"/>
            <a:chOff x="3635896" y="3212975"/>
            <a:chExt cx="5241194" cy="2944013"/>
          </a:xfrm>
        </p:grpSpPr>
        <p:pic>
          <p:nvPicPr>
            <p:cNvPr id="224263" name="Picture 3" descr="C:\Program Files\Образовательные комплексы\Физика, 7-11 кл. Библиотека наглядных пособий\edu_phys\data\res\resEB1832EA-804B-44FC-BABC-2B3FD4192EBF"/>
            <p:cNvPicPr>
              <a:picLocks noChangeAspect="1" noChangeArrowheads="1"/>
            </p:cNvPicPr>
            <p:nvPr/>
          </p:nvPicPr>
          <p:blipFill>
            <a:blip r:embed="rId5"/>
            <a:srcRect l="10300" t="44749" r="49200" b="17751"/>
            <a:stretch>
              <a:fillRect/>
            </a:stretch>
          </p:blipFill>
          <p:spPr bwMode="auto">
            <a:xfrm>
              <a:off x="6948264" y="4725144"/>
              <a:ext cx="1928826" cy="1428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4264" name="Picture 2" descr="http://cito-web.yspu.org/link1/metod/met96/img238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948264" y="3212976"/>
              <a:ext cx="1898813" cy="1529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4265" name="Picture 4" descr="http://fizika-igps.by.ru/Lab/opt/inter/img/kn2.gif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635896" y="3212975"/>
              <a:ext cx="3328369" cy="2944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TextBox 4"/>
          <p:cNvSpPr txBox="1">
            <a:spLocks noChangeArrowheads="1"/>
          </p:cNvSpPr>
          <p:nvPr/>
        </p:nvSpPr>
        <p:spPr bwMode="auto">
          <a:xfrm>
            <a:off x="468313" y="476250"/>
            <a:ext cx="8016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cs typeface="Arial" charset="0"/>
              </a:rPr>
              <a:t>Урок № 68-69 Интерференция света</a:t>
            </a:r>
          </a:p>
        </p:txBody>
      </p:sp>
      <p:sp>
        <p:nvSpPr>
          <p:cNvPr id="6" name="Блок-схема: узел 5"/>
          <p:cNvSpPr/>
          <p:nvPr/>
        </p:nvSpPr>
        <p:spPr>
          <a:xfrm>
            <a:off x="8316913" y="260350"/>
            <a:ext cx="569912" cy="576263"/>
          </a:xfrm>
          <a:prstGeom prst="flowChartConnector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55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26308" name="TextBox 6"/>
          <p:cNvSpPr txBox="1">
            <a:spLocks noChangeArrowheads="1"/>
          </p:cNvSpPr>
          <p:nvPr/>
        </p:nvSpPr>
        <p:spPr bwMode="auto">
          <a:xfrm>
            <a:off x="1357313" y="1395413"/>
            <a:ext cx="3143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b="1">
                <a:cs typeface="Arial" charset="0"/>
              </a:rPr>
              <a:t>Интернетресурсы:</a:t>
            </a:r>
            <a:endParaRPr lang="ru-RU" sz="2000">
              <a:cs typeface="Arial" charset="0"/>
            </a:endParaRPr>
          </a:p>
        </p:txBody>
      </p:sp>
      <p:sp>
        <p:nvSpPr>
          <p:cNvPr id="226309" name="TextBox 8"/>
          <p:cNvSpPr txBox="1">
            <a:spLocks noChangeArrowheads="1"/>
          </p:cNvSpPr>
          <p:nvPr/>
        </p:nvSpPr>
        <p:spPr bwMode="auto">
          <a:xfrm>
            <a:off x="5988050" y="1268413"/>
            <a:ext cx="303530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i="1">
                <a:cs typeface="Arial" charset="0"/>
              </a:rPr>
              <a:t>Сомненье, вера,</a:t>
            </a:r>
            <a:br>
              <a:rPr lang="ru-RU" sz="2000" i="1">
                <a:cs typeface="Arial" charset="0"/>
              </a:rPr>
            </a:br>
            <a:r>
              <a:rPr lang="ru-RU" sz="2000" i="1">
                <a:cs typeface="Arial" charset="0"/>
              </a:rPr>
              <a:t>пыл живых страстей –</a:t>
            </a:r>
            <a:br>
              <a:rPr lang="ru-RU" sz="2000" i="1">
                <a:cs typeface="Arial" charset="0"/>
              </a:rPr>
            </a:br>
            <a:r>
              <a:rPr lang="ru-RU" sz="2000" i="1">
                <a:cs typeface="Arial" charset="0"/>
              </a:rPr>
              <a:t>Игра воздушных</a:t>
            </a:r>
            <a:br>
              <a:rPr lang="ru-RU" sz="2000" i="1">
                <a:cs typeface="Arial" charset="0"/>
              </a:rPr>
            </a:br>
            <a:r>
              <a:rPr lang="ru-RU" sz="2000" i="1">
                <a:cs typeface="Arial" charset="0"/>
              </a:rPr>
              <a:t>мыльных пузырей:</a:t>
            </a:r>
            <a:br>
              <a:rPr lang="ru-RU" sz="2000" i="1">
                <a:cs typeface="Arial" charset="0"/>
              </a:rPr>
            </a:br>
            <a:r>
              <a:rPr lang="ru-RU" sz="2000" i="1">
                <a:cs typeface="Arial" charset="0"/>
              </a:rPr>
              <a:t>Тот радугой блеснул,</a:t>
            </a:r>
            <a:br>
              <a:rPr lang="ru-RU" sz="2000" i="1">
                <a:cs typeface="Arial" charset="0"/>
              </a:rPr>
            </a:br>
            <a:r>
              <a:rPr lang="ru-RU" sz="2000" i="1">
                <a:cs typeface="Arial" charset="0"/>
              </a:rPr>
              <a:t>а этот – серый…</a:t>
            </a:r>
            <a:br>
              <a:rPr lang="ru-RU" sz="2000" i="1">
                <a:cs typeface="Arial" charset="0"/>
              </a:rPr>
            </a:br>
            <a:r>
              <a:rPr lang="ru-RU" sz="2000" i="1">
                <a:cs typeface="Arial" charset="0"/>
              </a:rPr>
              <a:t>И разлетятся все!</a:t>
            </a:r>
            <a:br>
              <a:rPr lang="ru-RU" sz="2000" i="1">
                <a:cs typeface="Arial" charset="0"/>
              </a:rPr>
            </a:br>
            <a:r>
              <a:rPr lang="ru-RU" sz="2000" i="1">
                <a:cs typeface="Arial" charset="0"/>
              </a:rPr>
              <a:t>Вот жизнь людей.</a:t>
            </a:r>
            <a:br>
              <a:rPr lang="ru-RU" sz="2000" i="1">
                <a:cs typeface="Arial" charset="0"/>
              </a:rPr>
            </a:br>
            <a:r>
              <a:rPr lang="ru-RU" sz="2000" i="1">
                <a:cs typeface="Arial" charset="0"/>
              </a:rPr>
              <a:t>                        О. Хайям</a:t>
            </a:r>
          </a:p>
        </p:txBody>
      </p:sp>
      <p:pic>
        <p:nvPicPr>
          <p:cNvPr id="172034" name="Picture 2" descr="Картинка 15 из 7404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88" y="4268788"/>
            <a:ext cx="2246312" cy="2160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14313" y="2143125"/>
            <a:ext cx="2921000" cy="4094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68288" indent="-268288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www.liveintemet.ru</a:t>
            </a:r>
          </a:p>
          <a:p>
            <a:pPr marL="268288" indent="-268288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prodetey.ru</a:t>
            </a:r>
          </a:p>
          <a:p>
            <a:pPr marL="268288" indent="-268288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demiart.ru</a:t>
            </a:r>
          </a:p>
          <a:p>
            <a:pPr marL="268288" indent="-268288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www.en.edu.ru</a:t>
            </a:r>
          </a:p>
          <a:p>
            <a:pPr marL="268288" indent="-268288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physics.ru</a:t>
            </a:r>
          </a:p>
          <a:p>
            <a:pPr marL="268288" indent="-268288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elementy.ru</a:t>
            </a:r>
          </a:p>
          <a:p>
            <a:pPr marL="268288" indent="-268288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physoptirf.ru</a:t>
            </a:r>
          </a:p>
          <a:p>
            <a:pPr marL="268288" indent="-268288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phyzika.ru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00375" y="2192338"/>
            <a:ext cx="2921000" cy="4094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68288" indent="-268288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school.kievskiy.ru</a:t>
            </a:r>
          </a:p>
          <a:p>
            <a:pPr marL="268288" indent="-268288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ido.tsu.ru</a:t>
            </a:r>
          </a:p>
          <a:p>
            <a:pPr marL="268288" indent="-268288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distedu.ru</a:t>
            </a:r>
          </a:p>
          <a:p>
            <a:pPr marL="268288" indent="-268288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himiki.com</a:t>
            </a:r>
          </a:p>
          <a:p>
            <a:pPr marL="268288" indent="-268288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femto.com.ua</a:t>
            </a:r>
          </a:p>
          <a:p>
            <a:pPr marL="268288" indent="-268288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kaf-fiz 1586.narod.ru</a:t>
            </a:r>
          </a:p>
          <a:p>
            <a:pPr marL="268288" indent="-268288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fiz.envy.ru</a:t>
            </a:r>
          </a:p>
          <a:p>
            <a:pPr marL="268288" indent="-268288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edu-teacherzv.ru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узел 3"/>
          <p:cNvSpPr/>
          <p:nvPr/>
        </p:nvSpPr>
        <p:spPr>
          <a:xfrm>
            <a:off x="8429625" y="285750"/>
            <a:ext cx="457200" cy="457200"/>
          </a:xfrm>
          <a:prstGeom prst="flowChartConnector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5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468313" y="476250"/>
            <a:ext cx="8016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cs typeface="Arial" charset="0"/>
              </a:rPr>
              <a:t>Урок № 68-69 Интерференция света</a:t>
            </a:r>
          </a:p>
        </p:txBody>
      </p:sp>
      <p:sp>
        <p:nvSpPr>
          <p:cNvPr id="26629" name="TextBox 6"/>
          <p:cNvSpPr txBox="1">
            <a:spLocks noChangeArrowheads="1"/>
          </p:cNvSpPr>
          <p:nvPr/>
        </p:nvSpPr>
        <p:spPr bwMode="auto">
          <a:xfrm>
            <a:off x="179388" y="1196975"/>
            <a:ext cx="86407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8288">
              <a:tabLst>
                <a:tab pos="173038" algn="l"/>
              </a:tabLst>
            </a:pPr>
            <a:r>
              <a:rPr lang="ru-RU" sz="2400">
                <a:cs typeface="Arial" charset="0"/>
              </a:rPr>
              <a:t>Два независимых источника </a:t>
            </a:r>
            <a:r>
              <a:rPr lang="ru-RU" sz="2400" b="1">
                <a:solidFill>
                  <a:srgbClr val="C00000"/>
                </a:solidFill>
                <a:cs typeface="Arial" charset="0"/>
              </a:rPr>
              <a:t>естественного</a:t>
            </a:r>
            <a:br>
              <a:rPr lang="ru-RU" sz="2400" b="1">
                <a:solidFill>
                  <a:srgbClr val="C00000"/>
                </a:solidFill>
                <a:cs typeface="Arial" charset="0"/>
              </a:rPr>
            </a:br>
            <a:r>
              <a:rPr lang="ru-RU" sz="2400">
                <a:cs typeface="Arial" charset="0"/>
              </a:rPr>
              <a:t>света не являются когерентными!</a:t>
            </a:r>
          </a:p>
        </p:txBody>
      </p:sp>
      <p:pic>
        <p:nvPicPr>
          <p:cNvPr id="8" name="Picture 11" descr="Картинка 95 из 1287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96188" y="1268413"/>
            <a:ext cx="1338262" cy="1533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631" name="TextBox 9"/>
          <p:cNvSpPr txBox="1">
            <a:spLocks noChangeArrowheads="1"/>
          </p:cNvSpPr>
          <p:nvPr/>
        </p:nvSpPr>
        <p:spPr bwMode="auto">
          <a:xfrm>
            <a:off x="250825" y="4437063"/>
            <a:ext cx="86423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3038"/>
            <a:r>
              <a:rPr lang="ru-RU" sz="2000" b="1" i="1">
                <a:cs typeface="Arial" charset="0"/>
              </a:rPr>
              <a:t>Атомы источников излучают свет </a:t>
            </a:r>
            <a:r>
              <a:rPr lang="ru-RU" sz="2000" b="1" i="1">
                <a:solidFill>
                  <a:srgbClr val="C00000"/>
                </a:solidFill>
                <a:cs typeface="Arial" charset="0"/>
              </a:rPr>
              <a:t>независимо</a:t>
            </a:r>
            <a:r>
              <a:rPr lang="ru-RU" sz="2000" b="1" i="1">
                <a:cs typeface="Arial" charset="0"/>
              </a:rPr>
              <a:t> друг от друга отдельными цугами синусоидальных волн, которые не согласованы друг с другом!</a:t>
            </a:r>
          </a:p>
        </p:txBody>
      </p:sp>
      <p:graphicFrame>
        <p:nvGraphicFramePr>
          <p:cNvPr id="26625" name="Object 1"/>
          <p:cNvGraphicFramePr>
            <a:graphicFrameLocks noChangeAspect="1"/>
          </p:cNvGraphicFramePr>
          <p:nvPr/>
        </p:nvGraphicFramePr>
        <p:xfrm>
          <a:off x="4787900" y="2276475"/>
          <a:ext cx="2303463" cy="1528763"/>
        </p:xfrm>
        <a:graphic>
          <a:graphicData uri="http://schemas.openxmlformats.org/presentationml/2006/ole">
            <p:oleObj spid="_x0000_s26625" name="Формула" r:id="rId5" imgW="1206360" imgH="799920" progId="Equation.3">
              <p:embed/>
            </p:oleObj>
          </a:graphicData>
        </a:graphic>
      </p:graphicFrame>
      <p:pic>
        <p:nvPicPr>
          <p:cNvPr id="26632" name="Picture 4" descr="http://www.technicamolodezhi.ru/rubriki_tm/smprigip/bolshoy_vzriv_08_2010_0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2349500"/>
            <a:ext cx="4321175" cy="1668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6633" name="Picture 2" descr="http://upload.wikimedia.org/wikipedia/commons/thumb/5/55/Bohr-atom-PAR.svg/280px-Bohr-atom-PAR.svg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75463" y="2852738"/>
            <a:ext cx="1947862" cy="169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4" name="Прямоугольник 10"/>
          <p:cNvSpPr>
            <a:spLocks noChangeArrowheads="1"/>
          </p:cNvSpPr>
          <p:nvPr/>
        </p:nvSpPr>
        <p:spPr bwMode="auto">
          <a:xfrm>
            <a:off x="250825" y="5661025"/>
            <a:ext cx="79930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3038"/>
            <a:r>
              <a:rPr lang="ru-RU" sz="2000">
                <a:cs typeface="Arial" charset="0"/>
              </a:rPr>
              <a:t>Традиционными </a:t>
            </a:r>
            <a:r>
              <a:rPr lang="ru-RU" sz="2000" b="1">
                <a:solidFill>
                  <a:srgbClr val="C00000"/>
                </a:solidFill>
                <a:cs typeface="Arial" charset="0"/>
              </a:rPr>
              <a:t>современными</a:t>
            </a:r>
            <a:r>
              <a:rPr lang="ru-RU" sz="2000">
                <a:cs typeface="Arial" charset="0"/>
              </a:rPr>
              <a:t> источниками </a:t>
            </a:r>
            <a:br>
              <a:rPr lang="ru-RU" sz="2000">
                <a:cs typeface="Arial" charset="0"/>
              </a:rPr>
            </a:br>
            <a:r>
              <a:rPr lang="ru-RU" sz="2000">
                <a:cs typeface="Arial" charset="0"/>
              </a:rPr>
              <a:t>когерентного излучения являются </a:t>
            </a:r>
            <a:r>
              <a:rPr lang="ru-RU" sz="2000" b="1">
                <a:solidFill>
                  <a:srgbClr val="C00000"/>
                </a:solidFill>
                <a:cs typeface="Arial" charset="0"/>
              </a:rPr>
              <a:t>лазеры</a:t>
            </a:r>
            <a:r>
              <a:rPr lang="ru-RU" sz="2000">
                <a:cs typeface="Arial" charset="0"/>
              </a:rPr>
              <a:t>!</a:t>
            </a:r>
          </a:p>
        </p:txBody>
      </p:sp>
      <p:pic>
        <p:nvPicPr>
          <p:cNvPr id="26627" name="Picture 3" descr="Картинка 21 из 1000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32588" y="5157788"/>
            <a:ext cx="1595437" cy="141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узел 3"/>
          <p:cNvSpPr/>
          <p:nvPr/>
        </p:nvSpPr>
        <p:spPr>
          <a:xfrm>
            <a:off x="8429625" y="285750"/>
            <a:ext cx="457200" cy="457200"/>
          </a:xfrm>
          <a:prstGeom prst="flowChartConnector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6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468313" y="476250"/>
            <a:ext cx="8016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cs typeface="Arial" charset="0"/>
              </a:rPr>
              <a:t>Урок № 68-69 Интерференция света</a:t>
            </a:r>
          </a:p>
        </p:txBody>
      </p:sp>
      <p:pic>
        <p:nvPicPr>
          <p:cNvPr id="6" name="Picture 4" descr="http://im4-tub.yandex.net/i?id=58493809&amp;tov=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341438"/>
            <a:ext cx="1368425" cy="1563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http://im0-tub.yandex.net/i?id=9351721&amp;tov=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24750" y="5013325"/>
            <a:ext cx="1255713" cy="1527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654" name="TextBox 7"/>
          <p:cNvSpPr txBox="1">
            <a:spLocks noChangeArrowheads="1"/>
          </p:cNvSpPr>
          <p:nvPr/>
        </p:nvSpPr>
        <p:spPr bwMode="auto">
          <a:xfrm>
            <a:off x="1908175" y="1196975"/>
            <a:ext cx="6985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cs typeface="Arial" charset="0"/>
              </a:rPr>
              <a:t>…</a:t>
            </a:r>
            <a:r>
              <a:rPr lang="ru-RU" sz="2400" i="1">
                <a:cs typeface="Arial" charset="0"/>
              </a:rPr>
              <a:t>Надо свет от одного источника разделить на два пучка и, заставив их пройти различные пути, свести вместе…</a:t>
            </a:r>
            <a:br>
              <a:rPr lang="ru-RU" sz="2400" i="1">
                <a:cs typeface="Arial" charset="0"/>
              </a:rPr>
            </a:br>
            <a:r>
              <a:rPr lang="ru-RU" sz="2400" i="1">
                <a:cs typeface="Arial" charset="0"/>
              </a:rPr>
              <a:t>                                                Огюстен Френель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0825" y="5084763"/>
            <a:ext cx="7264400" cy="1570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1730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latin typeface="Arial" pitchFamily="34" charset="0"/>
                <a:cs typeface="Arial" pitchFamily="34" charset="0"/>
              </a:rPr>
              <a:t>…Когерентные волны от одного источника</a:t>
            </a:r>
            <a:br>
              <a:rPr lang="ru-RU" sz="2400" i="1" dirty="0">
                <a:latin typeface="Arial" pitchFamily="34" charset="0"/>
                <a:cs typeface="Arial" pitchFamily="34" charset="0"/>
              </a:rPr>
            </a:br>
            <a:r>
              <a:rPr lang="ru-RU" sz="2400" i="1" dirty="0">
                <a:latin typeface="Arial" pitchFamily="34" charset="0"/>
                <a:cs typeface="Arial" pitchFamily="34" charset="0"/>
              </a:rPr>
              <a:t>возникают при отражении света от передней</a:t>
            </a:r>
            <a:br>
              <a:rPr lang="ru-RU" sz="2400" i="1" dirty="0">
                <a:latin typeface="Arial" pitchFamily="34" charset="0"/>
                <a:cs typeface="Arial" pitchFamily="34" charset="0"/>
              </a:rPr>
            </a:br>
            <a:r>
              <a:rPr lang="ru-RU" sz="2400" i="1" dirty="0">
                <a:latin typeface="Arial" pitchFamily="34" charset="0"/>
                <a:cs typeface="Arial" pitchFamily="34" charset="0"/>
              </a:rPr>
              <a:t>и задней поверхностей тонких пленок…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latin typeface="Arial" pitchFamily="34" charset="0"/>
                <a:cs typeface="Arial" pitchFamily="34" charset="0"/>
              </a:rPr>
              <a:t>                                                                Томас Юнг</a:t>
            </a:r>
            <a:endParaRPr lang="ru-RU" sz="2400" i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323528" y="2708920"/>
          <a:ext cx="3384376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2" name="Схема 11"/>
          <p:cNvGraphicFramePr/>
          <p:nvPr/>
        </p:nvGraphicFramePr>
        <p:xfrm>
          <a:off x="5580112" y="2636912"/>
          <a:ext cx="3384376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27658" name="Picture 2" descr="http://kaf-fiz-1586.narod.ru/11bf/uchebnik_11/24.files/image006.jpg"/>
          <p:cNvPicPr>
            <a:picLocks noChangeAspect="1" noChangeArrowheads="1"/>
          </p:cNvPicPr>
          <p:nvPr/>
        </p:nvPicPr>
        <p:blipFill>
          <a:blip r:embed="rId13"/>
          <a:srcRect b="10301"/>
          <a:stretch>
            <a:fillRect/>
          </a:stretch>
        </p:blipFill>
        <p:spPr bwMode="auto">
          <a:xfrm>
            <a:off x="3419475" y="2708275"/>
            <a:ext cx="29305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9" name="TextBox 14"/>
          <p:cNvSpPr txBox="1">
            <a:spLocks noChangeArrowheads="1"/>
          </p:cNvSpPr>
          <p:nvPr/>
        </p:nvSpPr>
        <p:spPr bwMode="auto">
          <a:xfrm>
            <a:off x="900113" y="4292600"/>
            <a:ext cx="15382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chemeClr val="bg1"/>
                </a:solidFill>
                <a:cs typeface="Arial" charset="0"/>
              </a:rPr>
              <a:t>идея</a:t>
            </a:r>
            <a:br>
              <a:rPr lang="ru-RU" sz="2400" b="1" i="1">
                <a:solidFill>
                  <a:schemeClr val="bg1"/>
                </a:solidFill>
                <a:cs typeface="Arial" charset="0"/>
              </a:rPr>
            </a:br>
            <a:r>
              <a:rPr lang="ru-RU" sz="2400" b="1" i="1">
                <a:solidFill>
                  <a:schemeClr val="bg1"/>
                </a:solidFill>
                <a:cs typeface="Arial" charset="0"/>
              </a:rPr>
              <a:t>Френеля</a:t>
            </a:r>
          </a:p>
        </p:txBody>
      </p:sp>
      <p:sp>
        <p:nvSpPr>
          <p:cNvPr id="27660" name="TextBox 15"/>
          <p:cNvSpPr txBox="1">
            <a:spLocks noChangeArrowheads="1"/>
          </p:cNvSpPr>
          <p:nvPr/>
        </p:nvSpPr>
        <p:spPr bwMode="auto">
          <a:xfrm>
            <a:off x="6156325" y="4149725"/>
            <a:ext cx="10223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chemeClr val="bg1"/>
                </a:solidFill>
                <a:cs typeface="Arial" charset="0"/>
              </a:rPr>
              <a:t>идея</a:t>
            </a:r>
            <a:br>
              <a:rPr lang="ru-RU" sz="2400" b="1" i="1">
                <a:solidFill>
                  <a:schemeClr val="bg1"/>
                </a:solidFill>
                <a:cs typeface="Arial" charset="0"/>
              </a:rPr>
            </a:br>
            <a:r>
              <a:rPr lang="ru-RU" sz="2400" b="1" i="1">
                <a:solidFill>
                  <a:schemeClr val="bg1"/>
                </a:solidFill>
                <a:cs typeface="Arial" charset="0"/>
              </a:rPr>
              <a:t>Юнга</a:t>
            </a:r>
          </a:p>
        </p:txBody>
      </p:sp>
      <p:pic>
        <p:nvPicPr>
          <p:cNvPr id="27661" name="Picture 1" descr="C:\Users\галя\Desktop\иллюстрации-1\avatar-2821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364163" y="378936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2" name="Picture 1" descr="C:\Users\галя\Desktop\иллюстрации-1\avatar-2821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50825" y="371633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3" name="TextBox 18">
            <a:hlinkClick r:id="rId15" action="ppaction://hlinksldjump" tooltip="идея Френеля"/>
          </p:cNvPr>
          <p:cNvSpPr txBox="1">
            <a:spLocks noChangeArrowheads="1"/>
          </p:cNvSpPr>
          <p:nvPr/>
        </p:nvSpPr>
        <p:spPr bwMode="auto">
          <a:xfrm>
            <a:off x="395288" y="3789363"/>
            <a:ext cx="3016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1</a:t>
            </a:r>
          </a:p>
        </p:txBody>
      </p:sp>
      <p:sp>
        <p:nvSpPr>
          <p:cNvPr id="27664" name="TextBox 19">
            <a:hlinkClick r:id="rId16" action="ppaction://hlinksldjump" tooltip="идея Юнга"/>
          </p:cNvPr>
          <p:cNvSpPr txBox="1">
            <a:spLocks noChangeArrowheads="1"/>
          </p:cNvSpPr>
          <p:nvPr/>
        </p:nvSpPr>
        <p:spPr bwMode="auto">
          <a:xfrm>
            <a:off x="5508625" y="3860800"/>
            <a:ext cx="30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узел 3"/>
          <p:cNvSpPr/>
          <p:nvPr/>
        </p:nvSpPr>
        <p:spPr>
          <a:xfrm>
            <a:off x="8429625" y="285750"/>
            <a:ext cx="457200" cy="457200"/>
          </a:xfrm>
          <a:prstGeom prst="flowChartConnector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7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675" name="TextBox 4"/>
          <p:cNvSpPr txBox="1">
            <a:spLocks noChangeArrowheads="1"/>
          </p:cNvSpPr>
          <p:nvPr/>
        </p:nvSpPr>
        <p:spPr bwMode="auto">
          <a:xfrm>
            <a:off x="468313" y="476250"/>
            <a:ext cx="8016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cs typeface="Arial" charset="0"/>
              </a:rPr>
              <a:t>Урок № 68-69 Интерференция света</a:t>
            </a:r>
          </a:p>
        </p:txBody>
      </p:sp>
      <p:pic>
        <p:nvPicPr>
          <p:cNvPr id="13" name="Picture 4" descr="http://im4-tub.yandex.net/i?id=58493809&amp;tov=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341438"/>
            <a:ext cx="1368425" cy="1563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677" name="TextBox 14"/>
          <p:cNvSpPr txBox="1">
            <a:spLocks noChangeArrowheads="1"/>
          </p:cNvSpPr>
          <p:nvPr/>
        </p:nvSpPr>
        <p:spPr bwMode="auto">
          <a:xfrm>
            <a:off x="1835150" y="1196975"/>
            <a:ext cx="70580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cs typeface="Arial" charset="0"/>
              </a:rPr>
              <a:t>…</a:t>
            </a:r>
            <a:r>
              <a:rPr lang="ru-RU" sz="2400" i="1">
                <a:cs typeface="Arial" charset="0"/>
              </a:rPr>
              <a:t>Надо свет от одного источника разделить на два пучка и, заставив их пройти различные пути, свести вместе…</a:t>
            </a:r>
            <a:br>
              <a:rPr lang="ru-RU" sz="2400" i="1">
                <a:cs typeface="Arial" charset="0"/>
              </a:rPr>
            </a:br>
            <a:r>
              <a:rPr lang="ru-RU" sz="2400" i="1">
                <a:cs typeface="Arial" charset="0"/>
              </a:rPr>
              <a:t>                                                 Огюстен Френель</a:t>
            </a:r>
          </a:p>
        </p:txBody>
      </p:sp>
      <p:sp>
        <p:nvSpPr>
          <p:cNvPr id="28678" name="TextBox 15"/>
          <p:cNvSpPr txBox="1">
            <a:spLocks noChangeArrowheads="1"/>
          </p:cNvSpPr>
          <p:nvPr/>
        </p:nvSpPr>
        <p:spPr bwMode="auto">
          <a:xfrm>
            <a:off x="179388" y="5661025"/>
            <a:ext cx="87137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3038"/>
            <a:r>
              <a:rPr lang="ru-RU" sz="2400">
                <a:cs typeface="Arial" charset="0"/>
              </a:rPr>
              <a:t>С помощью разделения пучка на две части получают </a:t>
            </a:r>
            <a:r>
              <a:rPr lang="ru-RU" sz="2400" b="1">
                <a:solidFill>
                  <a:srgbClr val="C00000"/>
                </a:solidFill>
                <a:cs typeface="Arial" charset="0"/>
              </a:rPr>
              <a:t>два</a:t>
            </a:r>
            <a:r>
              <a:rPr lang="ru-RU" sz="2400">
                <a:solidFill>
                  <a:srgbClr val="C00000"/>
                </a:solidFill>
                <a:cs typeface="Arial" charset="0"/>
              </a:rPr>
              <a:t> </a:t>
            </a:r>
            <a:r>
              <a:rPr lang="ru-RU" sz="2400" b="1">
                <a:solidFill>
                  <a:srgbClr val="C00000"/>
                </a:solidFill>
                <a:cs typeface="Arial" charset="0"/>
              </a:rPr>
              <a:t>мнимых источника </a:t>
            </a:r>
            <a:r>
              <a:rPr lang="ru-RU" sz="2400">
                <a:cs typeface="Arial" charset="0"/>
              </a:rPr>
              <a:t>света, дающих когерентные волны!</a:t>
            </a:r>
          </a:p>
        </p:txBody>
      </p:sp>
      <p:pic>
        <p:nvPicPr>
          <p:cNvPr id="17" name="Picture 4" descr="http://gannalv.narod.ru/img/p0186.gif">
            <a:hlinkClick r:id="rId4" action="ppaction://hlinksldjump" tooltip="опыт Юнга"/>
          </p:cNvPr>
          <p:cNvPicPr>
            <a:picLocks noChangeAspect="1" noChangeArrowheads="1"/>
          </p:cNvPicPr>
          <p:nvPr/>
        </p:nvPicPr>
        <p:blipFill>
          <a:blip r:embed="rId5"/>
          <a:srcRect l="7651" t="17446" r="51919" b="44972"/>
          <a:stretch>
            <a:fillRect/>
          </a:stretch>
        </p:blipFill>
        <p:spPr bwMode="auto">
          <a:xfrm>
            <a:off x="250825" y="3500438"/>
            <a:ext cx="1512888" cy="1987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4" descr="http://gannalv.narod.ru/img/p0186.gif">
            <a:hlinkClick r:id="rId6" action="ppaction://hlinksldjump" tooltip="вперед"/>
          </p:cNvPr>
          <p:cNvPicPr>
            <a:picLocks noChangeAspect="1" noChangeArrowheads="1"/>
          </p:cNvPicPr>
          <p:nvPr/>
        </p:nvPicPr>
        <p:blipFill>
          <a:blip r:embed="rId5"/>
          <a:srcRect l="7955" t="57727" r="50392" b="10358"/>
          <a:stretch>
            <a:fillRect/>
          </a:stretch>
        </p:blipFill>
        <p:spPr bwMode="auto">
          <a:xfrm>
            <a:off x="1908175" y="3357563"/>
            <a:ext cx="1835150" cy="1989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4" descr="http://gannalv.narod.ru/img/p0186.gif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52119" t="56786" r="4155" b="14108"/>
          <a:stretch>
            <a:fillRect/>
          </a:stretch>
        </p:blipFill>
        <p:spPr bwMode="auto">
          <a:xfrm>
            <a:off x="3995738" y="2492375"/>
            <a:ext cx="1989137" cy="1873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4" descr="http://gannalv.narod.ru/img/p0186.gif">
            <a:hlinkClick r:id="rId8" action="ppaction://hlinksldjump" tooltip="вперед"/>
          </p:cNvPr>
          <p:cNvPicPr>
            <a:picLocks noChangeAspect="1" noChangeArrowheads="1"/>
          </p:cNvPicPr>
          <p:nvPr/>
        </p:nvPicPr>
        <p:blipFill>
          <a:blip r:embed="rId5"/>
          <a:srcRect l="52290" t="16912" r="7640" b="54748"/>
          <a:stretch>
            <a:fillRect/>
          </a:stretch>
        </p:blipFill>
        <p:spPr bwMode="auto">
          <a:xfrm>
            <a:off x="6659563" y="3213100"/>
            <a:ext cx="1873250" cy="1871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8683" name="Группа 22"/>
          <p:cNvGrpSpPr>
            <a:grpSpLocks/>
          </p:cNvGrpSpPr>
          <p:nvPr/>
        </p:nvGrpSpPr>
        <p:grpSpPr bwMode="auto">
          <a:xfrm>
            <a:off x="3995738" y="4437063"/>
            <a:ext cx="2395537" cy="1152525"/>
            <a:chOff x="6084168" y="2564904"/>
            <a:chExt cx="2611489" cy="1224136"/>
          </a:xfrm>
        </p:grpSpPr>
        <p:pic>
          <p:nvPicPr>
            <p:cNvPr id="21" name="Picture 4" descr="Картинка 20 из 148">
              <a:hlinkClick r:id="rId9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6084168" y="2564904"/>
              <a:ext cx="2611489" cy="12241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8690" name="TextBox 21"/>
            <p:cNvSpPr txBox="1">
              <a:spLocks noChangeArrowheads="1"/>
            </p:cNvSpPr>
            <p:nvPr/>
          </p:nvSpPr>
          <p:spPr bwMode="auto">
            <a:xfrm>
              <a:off x="7164288" y="2564904"/>
              <a:ext cx="126303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200" b="1">
                  <a:latin typeface="Comic Sans MS" pitchFamily="66" charset="0"/>
                  <a:cs typeface="Arial" charset="0"/>
                </a:rPr>
                <a:t>Билинза Бийе</a:t>
              </a:r>
            </a:p>
          </p:txBody>
        </p:sp>
      </p:grpSp>
      <p:sp>
        <p:nvSpPr>
          <p:cNvPr id="24" name="Блок-схема: узел 23"/>
          <p:cNvSpPr/>
          <p:nvPr/>
        </p:nvSpPr>
        <p:spPr>
          <a:xfrm>
            <a:off x="468313" y="3429000"/>
            <a:ext cx="457200" cy="457200"/>
          </a:xfrm>
          <a:prstGeom prst="flowChartConnector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Franklin Gothic Medium" pitchFamily="34" charset="0"/>
              </a:rPr>
              <a:t>1</a:t>
            </a:r>
            <a:endParaRPr lang="ru-RU" dirty="0">
              <a:solidFill>
                <a:schemeClr val="tx1"/>
              </a:solidFill>
              <a:latin typeface="Franklin Gothic Medium" pitchFamily="34" charset="0"/>
            </a:endParaRPr>
          </a:p>
        </p:txBody>
      </p:sp>
      <p:sp>
        <p:nvSpPr>
          <p:cNvPr id="25" name="Блок-схема: узел 24"/>
          <p:cNvSpPr/>
          <p:nvPr/>
        </p:nvSpPr>
        <p:spPr>
          <a:xfrm>
            <a:off x="2124075" y="3429000"/>
            <a:ext cx="457200" cy="457200"/>
          </a:xfrm>
          <a:prstGeom prst="flowChartConnector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Franklin Gothic Medium" pitchFamily="34" charset="0"/>
              </a:rPr>
              <a:t>2</a:t>
            </a:r>
            <a:endParaRPr lang="ru-RU" dirty="0">
              <a:solidFill>
                <a:schemeClr val="tx1"/>
              </a:solidFill>
              <a:latin typeface="Franklin Gothic Medium" pitchFamily="34" charset="0"/>
            </a:endParaRPr>
          </a:p>
        </p:txBody>
      </p:sp>
      <p:sp>
        <p:nvSpPr>
          <p:cNvPr id="26" name="Блок-схема: узел 25"/>
          <p:cNvSpPr/>
          <p:nvPr/>
        </p:nvSpPr>
        <p:spPr>
          <a:xfrm>
            <a:off x="4140200" y="2708275"/>
            <a:ext cx="457200" cy="457200"/>
          </a:xfrm>
          <a:prstGeom prst="flowChartConnector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Franklin Gothic Medium" pitchFamily="34" charset="0"/>
              </a:rPr>
              <a:t>3</a:t>
            </a:r>
            <a:endParaRPr lang="ru-RU" dirty="0">
              <a:solidFill>
                <a:schemeClr val="tx1"/>
              </a:solidFill>
              <a:latin typeface="Franklin Gothic Medium" pitchFamily="34" charset="0"/>
            </a:endParaRPr>
          </a:p>
        </p:txBody>
      </p:sp>
      <p:sp>
        <p:nvSpPr>
          <p:cNvPr id="27" name="Блок-схема: узел 26"/>
          <p:cNvSpPr/>
          <p:nvPr/>
        </p:nvSpPr>
        <p:spPr>
          <a:xfrm>
            <a:off x="6732588" y="3573463"/>
            <a:ext cx="457200" cy="457200"/>
          </a:xfrm>
          <a:prstGeom prst="flowChartConnector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Franklin Gothic Medium" pitchFamily="34" charset="0"/>
              </a:rPr>
              <a:t>4</a:t>
            </a:r>
            <a:endParaRPr lang="ru-RU" dirty="0">
              <a:solidFill>
                <a:schemeClr val="tx1"/>
              </a:solidFill>
              <a:latin typeface="Franklin Gothic Medium" pitchFamily="34" charset="0"/>
            </a:endParaRPr>
          </a:p>
        </p:txBody>
      </p:sp>
      <p:sp>
        <p:nvSpPr>
          <p:cNvPr id="28" name="Блок-схема: узел 27"/>
          <p:cNvSpPr/>
          <p:nvPr/>
        </p:nvSpPr>
        <p:spPr>
          <a:xfrm>
            <a:off x="4067175" y="4437063"/>
            <a:ext cx="457200" cy="457200"/>
          </a:xfrm>
          <a:prstGeom prst="flowChartConnector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Franklin Gothic Medium" pitchFamily="34" charset="0"/>
              </a:rPr>
              <a:t>5</a:t>
            </a:r>
            <a:endParaRPr lang="ru-RU" dirty="0">
              <a:solidFill>
                <a:schemeClr val="tx1"/>
              </a:solidFill>
              <a:latin typeface="Franklin Gothic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узел 3"/>
          <p:cNvSpPr/>
          <p:nvPr/>
        </p:nvSpPr>
        <p:spPr>
          <a:xfrm>
            <a:off x="8429625" y="285750"/>
            <a:ext cx="457200" cy="457200"/>
          </a:xfrm>
          <a:prstGeom prst="flowChartConnector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8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699" name="TextBox 4"/>
          <p:cNvSpPr txBox="1">
            <a:spLocks noChangeArrowheads="1"/>
          </p:cNvSpPr>
          <p:nvPr/>
        </p:nvSpPr>
        <p:spPr bwMode="auto">
          <a:xfrm>
            <a:off x="468313" y="476250"/>
            <a:ext cx="8016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cs typeface="Arial" charset="0"/>
              </a:rPr>
              <a:t>Урок № 68-69 Интерференция света</a:t>
            </a:r>
          </a:p>
        </p:txBody>
      </p:sp>
      <p:pic>
        <p:nvPicPr>
          <p:cNvPr id="12" name="Picture 2" descr="Картинка 197 из 35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4221163"/>
            <a:ext cx="2305050" cy="1522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 descr="http://im0-tub.yandex.net/i?id=9351721&amp;tov=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700213"/>
            <a:ext cx="1136650" cy="1384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702" name="TextBox 13"/>
          <p:cNvSpPr txBox="1">
            <a:spLocks noChangeArrowheads="1"/>
          </p:cNvSpPr>
          <p:nvPr/>
        </p:nvSpPr>
        <p:spPr bwMode="auto">
          <a:xfrm>
            <a:off x="1403350" y="1628775"/>
            <a:ext cx="756126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cs typeface="Arial" charset="0"/>
              </a:rPr>
              <a:t>В результате деления фронта волны световые</a:t>
            </a:r>
            <a:br>
              <a:rPr lang="ru-RU" sz="2400">
                <a:cs typeface="Arial" charset="0"/>
              </a:rPr>
            </a:br>
            <a:r>
              <a:rPr lang="ru-RU" sz="2400">
                <a:cs typeface="Arial" charset="0"/>
              </a:rPr>
              <a:t>волны, идущие от щелей </a:t>
            </a:r>
            <a:r>
              <a:rPr lang="en-US" sz="2400">
                <a:cs typeface="Arial" charset="0"/>
              </a:rPr>
              <a:t>S</a:t>
            </a:r>
            <a:r>
              <a:rPr lang="en-US" sz="2400" baseline="-25000">
                <a:cs typeface="Arial" charset="0"/>
              </a:rPr>
              <a:t>1</a:t>
            </a:r>
            <a:r>
              <a:rPr lang="ru-RU" sz="2400">
                <a:cs typeface="Arial" charset="0"/>
              </a:rPr>
              <a:t> и</a:t>
            </a:r>
            <a:r>
              <a:rPr lang="en-US" sz="2400">
                <a:cs typeface="Arial" charset="0"/>
              </a:rPr>
              <a:t> S</a:t>
            </a:r>
            <a:r>
              <a:rPr lang="en-US" sz="2400" baseline="-25000">
                <a:cs typeface="Arial" charset="0"/>
              </a:rPr>
              <a:t>2</a:t>
            </a:r>
            <a:r>
              <a:rPr lang="ru-RU" sz="2400">
                <a:cs typeface="Arial" charset="0"/>
              </a:rPr>
              <a:t> (шириной около</a:t>
            </a:r>
            <a:br>
              <a:rPr lang="ru-RU" sz="2400">
                <a:cs typeface="Arial" charset="0"/>
              </a:rPr>
            </a:br>
            <a:r>
              <a:rPr lang="ru-RU" sz="2400">
                <a:cs typeface="Arial" charset="0"/>
              </a:rPr>
              <a:t>1 мкм)</a:t>
            </a:r>
            <a:r>
              <a:rPr lang="en-US" sz="2400">
                <a:cs typeface="Arial" charset="0"/>
              </a:rPr>
              <a:t> </a:t>
            </a:r>
            <a:r>
              <a:rPr lang="ru-RU" sz="2400">
                <a:cs typeface="Arial" charset="0"/>
              </a:rPr>
              <a:t>оказывались когерентными, создавая на</a:t>
            </a:r>
            <a:br>
              <a:rPr lang="ru-RU" sz="2400">
                <a:cs typeface="Arial" charset="0"/>
              </a:rPr>
            </a:br>
            <a:r>
              <a:rPr lang="ru-RU" sz="2400">
                <a:cs typeface="Arial" charset="0"/>
              </a:rPr>
              <a:t>экране устойчивую интерференционную картину</a:t>
            </a:r>
          </a:p>
        </p:txBody>
      </p:sp>
      <p:pic>
        <p:nvPicPr>
          <p:cNvPr id="15" name="Picture 3" descr="C:\Program Files\Образовательные комплексы\Физика, 7-11 кл. Библиотека наглядных пособий\edu_phys\data\res\resE9C7253A-AD1E-49BE-B120-5442B51E5A4C"/>
          <p:cNvPicPr>
            <a:picLocks noChangeAspect="1" noChangeArrowheads="1"/>
          </p:cNvPicPr>
          <p:nvPr/>
        </p:nvPicPr>
        <p:blipFill>
          <a:blip r:embed="rId5"/>
          <a:srcRect t="29111" r="39563" b="29557"/>
          <a:stretch>
            <a:fillRect/>
          </a:stretch>
        </p:blipFill>
        <p:spPr bwMode="auto">
          <a:xfrm>
            <a:off x="3013075" y="4221163"/>
            <a:ext cx="2782888" cy="1522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704" name="TextBox 15"/>
          <p:cNvSpPr txBox="1">
            <a:spLocks noChangeArrowheads="1"/>
          </p:cNvSpPr>
          <p:nvPr/>
        </p:nvSpPr>
        <p:spPr bwMode="auto">
          <a:xfrm>
            <a:off x="1476375" y="1196975"/>
            <a:ext cx="19097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cs typeface="Arial" charset="0"/>
              </a:rPr>
              <a:t>Опыт Юнга</a:t>
            </a:r>
          </a:p>
        </p:txBody>
      </p:sp>
      <p:sp>
        <p:nvSpPr>
          <p:cNvPr id="29705" name="TextBox 17"/>
          <p:cNvSpPr txBox="1">
            <a:spLocks noChangeArrowheads="1"/>
          </p:cNvSpPr>
          <p:nvPr/>
        </p:nvSpPr>
        <p:spPr bwMode="auto">
          <a:xfrm>
            <a:off x="250825" y="3284538"/>
            <a:ext cx="69818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73038"/>
            <a:r>
              <a:rPr lang="ru-RU" sz="2400" i="1">
                <a:cs typeface="Arial" charset="0"/>
              </a:rPr>
              <a:t>Вследствие интерференции происходит</a:t>
            </a:r>
            <a:br>
              <a:rPr lang="ru-RU" sz="2400" i="1">
                <a:cs typeface="Arial" charset="0"/>
              </a:rPr>
            </a:br>
            <a:r>
              <a:rPr lang="ru-RU" sz="2400" i="1">
                <a:cs typeface="Arial" charset="0"/>
              </a:rPr>
              <a:t>перераспределение энергии в пространстве</a:t>
            </a:r>
            <a:br>
              <a:rPr lang="ru-RU" sz="2400" i="1">
                <a:cs typeface="Arial" charset="0"/>
              </a:rPr>
            </a:br>
            <a:endParaRPr lang="ru-RU" sz="2400" i="1">
              <a:cs typeface="Arial" charset="0"/>
            </a:endParaRPr>
          </a:p>
        </p:txBody>
      </p:sp>
      <p:sp>
        <p:nvSpPr>
          <p:cNvPr id="29706" name="Прямоугольник 18"/>
          <p:cNvSpPr>
            <a:spLocks noChangeArrowheads="1"/>
          </p:cNvSpPr>
          <p:nvPr/>
        </p:nvSpPr>
        <p:spPr bwMode="auto">
          <a:xfrm>
            <a:off x="468313" y="5732463"/>
            <a:ext cx="84963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cs typeface="Arial" charset="0"/>
              </a:rPr>
              <a:t>Энергия концентрируется в максимумах за счет того, что в минимумы не поступает совсем!</a:t>
            </a:r>
          </a:p>
        </p:txBody>
      </p:sp>
      <p:pic>
        <p:nvPicPr>
          <p:cNvPr id="20" name="Picture 4" descr="Картинка 116 из 35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64388" y="3716338"/>
            <a:ext cx="1728787" cy="1873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3196</TotalTime>
  <Words>2450</Words>
  <Application>Microsoft Office PowerPoint</Application>
  <PresentationFormat>Экран (4:3)</PresentationFormat>
  <Paragraphs>353</Paragraphs>
  <Slides>56</Slides>
  <Notes>23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64" baseType="lpstr">
      <vt:lpstr>Calibri</vt:lpstr>
      <vt:lpstr>Arial</vt:lpstr>
      <vt:lpstr>Franklin Gothic Medium</vt:lpstr>
      <vt:lpstr>Comic Sans MS</vt:lpstr>
      <vt:lpstr>Times New Roman</vt:lpstr>
      <vt:lpstr>Wingdings</vt:lpstr>
      <vt:lpstr>Тема Office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галя</dc:creator>
  <cp:lastModifiedBy>User</cp:lastModifiedBy>
  <cp:revision>373</cp:revision>
  <dcterms:created xsi:type="dcterms:W3CDTF">2011-11-05T03:22:09Z</dcterms:created>
  <dcterms:modified xsi:type="dcterms:W3CDTF">2012-01-09T17:28:15Z</dcterms:modified>
</cp:coreProperties>
</file>