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82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3" r:id="rId13"/>
    <p:sldId id="270" r:id="rId14"/>
    <p:sldId id="283" r:id="rId15"/>
    <p:sldId id="287" r:id="rId16"/>
    <p:sldId id="272" r:id="rId17"/>
    <p:sldId id="285" r:id="rId18"/>
    <p:sldId id="284" r:id="rId19"/>
    <p:sldId id="286" r:id="rId20"/>
    <p:sldId id="269" r:id="rId21"/>
    <p:sldId id="273" r:id="rId22"/>
    <p:sldId id="274" r:id="rId23"/>
    <p:sldId id="276" r:id="rId24"/>
    <p:sldId id="277" r:id="rId25"/>
    <p:sldId id="279" r:id="rId26"/>
    <p:sldId id="280" r:id="rId27"/>
    <p:sldId id="288" r:id="rId28"/>
    <p:sldId id="278" r:id="rId29"/>
    <p:sldId id="290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246529468559752"/>
          <c:y val="5.9928760080850678E-2"/>
          <c:w val="0.84753470531440267"/>
          <c:h val="0.833653364769662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13 лет</c:v>
                </c:pt>
                <c:pt idx="1">
                  <c:v>14 лет</c:v>
                </c:pt>
                <c:pt idx="2">
                  <c:v>15 лет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0.70000000000000051</c:v>
                </c:pt>
                <c:pt idx="2">
                  <c:v>0.9400000000000005</c:v>
                </c:pt>
              </c:numCache>
            </c:numRef>
          </c:val>
        </c:ser>
        <c:overlap val="100"/>
        <c:axId val="46627072"/>
        <c:axId val="46649344"/>
      </c:barChart>
      <c:catAx>
        <c:axId val="46627072"/>
        <c:scaling>
          <c:orientation val="minMax"/>
        </c:scaling>
        <c:axPos val="b"/>
        <c:tickLblPos val="nextTo"/>
        <c:crossAx val="46649344"/>
        <c:crosses val="autoZero"/>
        <c:auto val="1"/>
        <c:lblAlgn val="ctr"/>
        <c:lblOffset val="100"/>
      </c:catAx>
      <c:valAx>
        <c:axId val="4664934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6627072"/>
        <c:crosses val="autoZero"/>
        <c:crossBetween val="between"/>
      </c:valAx>
    </c:plotArea>
    <c:plotVisOnly val="1"/>
  </c:chart>
  <c:txPr>
    <a:bodyPr/>
    <a:lstStyle/>
    <a:p>
      <a:pPr>
        <a:defRPr sz="1200" baseline="0">
          <a:latin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13 лет</c:v>
                </c:pt>
                <c:pt idx="1">
                  <c:v>14 лет</c:v>
                </c:pt>
                <c:pt idx="2">
                  <c:v>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11.3</c:v>
                </c:pt>
                <c:pt idx="1">
                  <c:v>12.4</c:v>
                </c:pt>
                <c:pt idx="2">
                  <c:v>12.5</c:v>
                </c:pt>
              </c:numCache>
            </c:numRef>
          </c:val>
        </c:ser>
        <c:overlap val="100"/>
        <c:axId val="46685184"/>
        <c:axId val="46686976"/>
      </c:barChart>
      <c:catAx>
        <c:axId val="46685184"/>
        <c:scaling>
          <c:orientation val="minMax"/>
        </c:scaling>
        <c:axPos val="b"/>
        <c:tickLblPos val="nextTo"/>
        <c:crossAx val="46686976"/>
        <c:crosses val="autoZero"/>
        <c:auto val="1"/>
        <c:lblAlgn val="ctr"/>
        <c:lblOffset val="100"/>
      </c:catAx>
      <c:valAx>
        <c:axId val="46686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668518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94F1AA-6AB8-43E9-913B-47ACF39C0314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570DE6-0317-489E-A604-4EB2B75F72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140.dax.ru/my_graphics/my_graphics_images/picture_0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bvzgroup.ru/pics/in/insomnia_sm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mlekar.narod.ru/2006/39/kurenie_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http://omlekar.narod.ru/2006/39/kurenie_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yvision.kz/images/user/avaam/75c8dCc9qCUBClnD5TxYfp2K79Zxsz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arketgid.com/ghits/116243/i/2004/k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behbeh.ru/wp-content/uploads/2009/04/001336_579388_6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zman.com/5_2008/25_05_2008_21_05_49_Smoke_Ban_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images.zman.com/5_2008/25_05_2008_21_05_49_Smoke_Ban_2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ky.ru/uploads/posts/2009-04/1239561000_lung-cancer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http://neky.ru/uploads/posts/2009-04/thumbs/1239561000_lung-cancer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kishket.narod.ru/images/vred/nosmoking51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00034" y="571480"/>
            <a:ext cx="7929618" cy="83099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pc="300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«</a:t>
            </a:r>
            <a:r>
              <a:rPr lang="ru-RU" sz="2400" spc="300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КУРЕНИЕ или ЗДОРОВЬЕ – выбирайте сами»</a:t>
            </a:r>
          </a:p>
          <a:p>
            <a:pPr algn="r"/>
            <a:r>
              <a:rPr lang="ru-RU" sz="2400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                   Всемирная организация здравоохранения</a:t>
            </a:r>
            <a:endParaRPr lang="ru-RU" sz="2400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7" name="Picture 3" descr="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3571876"/>
            <a:ext cx="2890843" cy="298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 b="7807"/>
          <a:stretch>
            <a:fillRect/>
          </a:stretch>
        </p:blipFill>
        <p:spPr bwMode="auto">
          <a:xfrm>
            <a:off x="428596" y="1928802"/>
            <a:ext cx="556054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81665">
            <a:off x="53608" y="645905"/>
            <a:ext cx="5119046" cy="261240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Постепенно ослабевает память, появляются головные боли, раздражительность, бессонница, утомляемость, а затем развивается </a:t>
            </a:r>
            <a:r>
              <a:rPr lang="ru-RU" dirty="0" smtClean="0"/>
              <a:t>неврастения.</a:t>
            </a:r>
            <a:endParaRPr lang="ru-RU" dirty="0"/>
          </a:p>
        </p:txBody>
      </p:sp>
      <p:pic>
        <p:nvPicPr>
          <p:cNvPr id="23556" name="Picture 4" descr="Картинка 18 из 6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643182"/>
            <a:ext cx="2686050" cy="3810000"/>
          </a:xfrm>
          <a:prstGeom prst="rect">
            <a:avLst/>
          </a:prstGeom>
          <a:noFill/>
        </p:spPr>
      </p:pic>
      <p:pic>
        <p:nvPicPr>
          <p:cNvPr id="23558" name="Picture 6" descr="Картинка 56 из 869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214290"/>
            <a:ext cx="3161132" cy="4000528"/>
          </a:xfrm>
          <a:prstGeom prst="rect">
            <a:avLst/>
          </a:prstGeom>
          <a:noFill/>
        </p:spPr>
      </p:pic>
      <p:pic>
        <p:nvPicPr>
          <p:cNvPr id="5" name="Picture 2" descr="http://www.ami-tass.ru/data/Articles/SmallPhoto/29380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214818"/>
            <a:ext cx="3091024" cy="245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8i600x4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714487"/>
            <a:ext cx="6429380" cy="482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Курение сковывает волю, подтачивает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здоровье,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укорачивает жизнь.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413652" cy="1643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Расход никотина при курении: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2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Остается </a:t>
            </a:r>
            <a:r>
              <a:rPr lang="ru-RU" sz="3200" dirty="0"/>
              <a:t>в организме курящего 20%;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разрушается </a:t>
            </a:r>
            <a:r>
              <a:rPr lang="ru-RU" sz="3200" dirty="0"/>
              <a:t>при сгорании 25</a:t>
            </a:r>
            <a:r>
              <a:rPr lang="ru-RU" sz="3200" dirty="0" smtClean="0"/>
              <a:t>%;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остается </a:t>
            </a:r>
            <a:r>
              <a:rPr lang="ru-RU" sz="3200" dirty="0"/>
              <a:t>в окурке 5%; 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>
                <a:solidFill>
                  <a:srgbClr val="FF0000"/>
                </a:solidFill>
              </a:rPr>
              <a:t>уходит </a:t>
            </a:r>
            <a:r>
              <a:rPr lang="ru-RU" sz="3200" dirty="0">
                <a:solidFill>
                  <a:srgbClr val="FF0000"/>
                </a:solidFill>
              </a:rPr>
              <a:t>в воздух 50%.</a:t>
            </a:r>
          </a:p>
        </p:txBody>
      </p:sp>
      <p:pic>
        <p:nvPicPr>
          <p:cNvPr id="22530" name="i-main-pic" descr="Картинка 76 из 2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857628"/>
            <a:ext cx="3810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Пассивное курение</a:t>
            </a:r>
            <a:endParaRPr lang="ru-RU" dirty="0"/>
          </a:p>
        </p:txBody>
      </p:sp>
      <p:pic>
        <p:nvPicPr>
          <p:cNvPr id="27650" name="i-main-pic" descr="Картинка 161 из 20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857620" y="1548151"/>
            <a:ext cx="5100673" cy="5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20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357298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беременная женщина вредит своему еще неродившемуся ребенку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357298"/>
            <a:ext cx="3776679" cy="51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643438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71546"/>
            <a:ext cx="8686800" cy="15001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Я хочу</a:t>
            </a:r>
            <a:br>
              <a:rPr lang="ru-RU" sz="4000" dirty="0" smtClean="0"/>
            </a:br>
            <a:r>
              <a:rPr lang="ru-RU" sz="4000" dirty="0" smtClean="0"/>
              <a:t>жить</a:t>
            </a:r>
            <a:endParaRPr lang="ru-RU" sz="4000" dirty="0"/>
          </a:p>
        </p:txBody>
      </p:sp>
      <p:pic>
        <p:nvPicPr>
          <p:cNvPr id="3" name="i-main-pic" descr="Картинка 118 из 1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571480"/>
            <a:ext cx="6357982" cy="59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/>
          <a:lstStyle/>
          <a:p>
            <a:pPr algn="ctr"/>
            <a:r>
              <a:rPr lang="ru-RU" dirty="0" smtClean="0"/>
              <a:t>Состав сигаретного дыма</a:t>
            </a:r>
            <a:endParaRPr lang="ru-RU" dirty="0"/>
          </a:p>
        </p:txBody>
      </p:sp>
      <p:pic>
        <p:nvPicPr>
          <p:cNvPr id="29698" name="Picture 2" descr="1"/>
          <p:cNvPicPr>
            <a:picLocks noChangeAspect="1" noChangeArrowheads="1"/>
          </p:cNvPicPr>
          <p:nvPr/>
        </p:nvPicPr>
        <p:blipFill>
          <a:blip r:embed="rId2" cstate="email"/>
          <a:srcRect t="8280"/>
          <a:stretch>
            <a:fillRect/>
          </a:stretch>
        </p:blipFill>
        <p:spPr bwMode="auto">
          <a:xfrm>
            <a:off x="571472" y="1214421"/>
            <a:ext cx="8070484" cy="531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gar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452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5143536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сигаретного дыма</a:t>
            </a:r>
            <a:endParaRPr lang="ru-RU" dirty="0"/>
          </a:p>
        </p:txBody>
      </p:sp>
      <p:pic>
        <p:nvPicPr>
          <p:cNvPr id="3074" name="Picture 2" descr="479i513x5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500042"/>
            <a:ext cx="6572296" cy="616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8б\семинар\_MG_628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14290"/>
            <a:ext cx="464346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8б\семинар\_MG_629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8б\семинар\_MG_629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857628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классного часа: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повысить уровень информированности подростков по проблемам, связанными с курением;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показать вредное влияние табака на организм 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создать предпосылки для курящих учеников задуматься о последствиях этой привычки;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развитие у учащихся навыков совместной деятельности, коммуникативных умений.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-main-pic" descr="Картинка 65 из 23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14290"/>
            <a:ext cx="4491050" cy="632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«Личный опыт в отношении курения»</a:t>
            </a:r>
            <a:endParaRPr lang="ru-RU" dirty="0"/>
          </a:p>
        </p:txBody>
      </p:sp>
      <p:pic>
        <p:nvPicPr>
          <p:cNvPr id="31746" name="Picture 2" descr="469i240x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643314"/>
            <a:ext cx="39565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071934" y="1643050"/>
            <a:ext cx="48577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Пробовали ли Вы когда-нибудь курить сигареты, даже если это была только одна или две затяжки?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56528" cy="3071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Процент подростков, </a:t>
            </a:r>
            <a:br>
              <a:rPr lang="ru-RU" dirty="0" smtClean="0"/>
            </a:br>
            <a:r>
              <a:rPr lang="ru-RU" dirty="0" smtClean="0"/>
              <a:t>которые хоть раз в жизни</a:t>
            </a:r>
            <a:br>
              <a:rPr lang="ru-RU" dirty="0" smtClean="0"/>
            </a:br>
            <a:r>
              <a:rPr lang="ru-RU" dirty="0" smtClean="0"/>
              <a:t> пробовали сигарету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2428868"/>
          <a:ext cx="7572427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Средний возраст подростка во время первого опыта с сигаретой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14348" y="1714488"/>
          <a:ext cx="6500857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/>
          <a:lstStyle/>
          <a:p>
            <a:r>
              <a:rPr lang="ru-RU" dirty="0" smtClean="0"/>
              <a:t>Причины подросткового курения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142984"/>
          <a:ext cx="8572560" cy="5500728"/>
        </p:xfrm>
        <a:graphic>
          <a:graphicData uri="http://schemas.openxmlformats.org/drawingml/2006/table">
            <a:tbl>
              <a:tblPr/>
              <a:tblGrid>
                <a:gridCol w="6686497"/>
                <a:gridCol w="1886063"/>
              </a:tblGrid>
              <a:tr h="57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Причины курения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(оценивались по шкале 0-5)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Оценка причин в баллах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друзья курят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стремление выглядеть "круто"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влияние сверстников / давление со стороны сверстников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курение помогает снять стресс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желание быть похожими на взрослых, подражать взрослым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кругом твердят "не делай этого", желание сделать наперекор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сигареты легко купить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удовольствие от того, что делаешь что-то запретное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это модно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родители курят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удовольствие от курения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нечем заняться / избыток свободного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примеры, которые видим по телевизору или в кино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влияние рекламы табака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можно похудеть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3412992" cy="37147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Пойдем покурим?!</a:t>
            </a:r>
            <a:endParaRPr lang="ru-RU" sz="4800" dirty="0"/>
          </a:p>
        </p:txBody>
      </p:sp>
      <p:pic>
        <p:nvPicPr>
          <p:cNvPr id="60418" name="Picture 2" descr="http://yvision.kz/images/user/avaam/75c8dCc9qCUBClnD5TxYfp2K79Zxsz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714744" y="428604"/>
            <a:ext cx="523081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3929058" cy="418624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Помоги другу!</a:t>
            </a:r>
            <a:endParaRPr lang="ru-RU" sz="6600" dirty="0"/>
          </a:p>
        </p:txBody>
      </p:sp>
      <p:pic>
        <p:nvPicPr>
          <p:cNvPr id="61442" name="Picture 2" descr="116243_v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7100" y="214290"/>
            <a:ext cx="5476900" cy="54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5334026" cy="53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Documents and Settings\Admin\Рабочий стол\MH90028373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57187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1 из 203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3214686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Классный час подготовлен учащимися 9 класса с помощью классного руководителя </a:t>
            </a:r>
            <a:br>
              <a:rPr lang="ru-RU" dirty="0" smtClean="0"/>
            </a:br>
            <a:r>
              <a:rPr lang="ru-RU" dirty="0" smtClean="0"/>
              <a:t>Никоновой Ольги Николаевны.</a:t>
            </a:r>
            <a:endParaRPr lang="ru-RU" dirty="0"/>
          </a:p>
        </p:txBody>
      </p:sp>
      <p:pic>
        <p:nvPicPr>
          <p:cNvPr id="3" name="Рисунок 2" descr="F:\8б\семинар\_MG_62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214686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8б\семинар\_MG_62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3214686"/>
            <a:ext cx="450059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Курение сокращает жизнь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43438" y="1357298"/>
            <a:ext cx="40005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Выкуривая в день 1-9 сигарет,  мы сокращаем свою жизнь на 4,6 года по сравнению с некурящими людьми.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выкуривании  10-19 сигарет,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сократится на 5,5 лет,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выкуривании 20-39 сигарет – на 6,2 года.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38" name="i-main-pic" descr="Картинка 175 из 237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14282" y="1643050"/>
            <a:ext cx="437821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 descr="C:\Documents and Settings\Admin\Рабочий стол\олимпиада\Новая папка\Новая папка\09091205235973324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00108"/>
            <a:ext cx="7760964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-main-pic" descr="Картинка 56 из 2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357430"/>
            <a:ext cx="5214974" cy="40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Курящий с жадностью затягивается «ароматным» дымом…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Зубы курильщика начинают разрушаться…</a:t>
            </a:r>
            <a:endParaRPr lang="ru-RU" dirty="0"/>
          </a:p>
        </p:txBody>
      </p:sp>
      <p:pic>
        <p:nvPicPr>
          <p:cNvPr id="17410" name="Picture 2" descr="473i500x1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357430"/>
            <a:ext cx="70009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Онкологические заболевания</a:t>
            </a:r>
            <a:endParaRPr lang="ru-RU" dirty="0"/>
          </a:p>
        </p:txBody>
      </p:sp>
      <p:pic>
        <p:nvPicPr>
          <p:cNvPr id="18434" name="Picture 2" descr="podche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731" y="1571612"/>
            <a:ext cx="408281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-main-pic" descr="Картинка 66 из 2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357430"/>
            <a:ext cx="3762388" cy="419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 flipH="1">
            <a:off x="5286380" y="1785927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Рак мочевого пузыря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0034" y="5072075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Рак поджелудочной железы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3500462" cy="841248"/>
          </a:xfrm>
        </p:spPr>
        <p:txBody>
          <a:bodyPr/>
          <a:lstStyle/>
          <a:p>
            <a:pPr algn="ctr"/>
            <a:r>
              <a:rPr lang="ru-RU" dirty="0" smtClean="0"/>
              <a:t>Рак легких</a:t>
            </a:r>
            <a:endParaRPr lang="ru-RU" dirty="0"/>
          </a:p>
        </p:txBody>
      </p:sp>
      <p:pic>
        <p:nvPicPr>
          <p:cNvPr id="19458" name="Picture 2" descr="475i207x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981949"/>
            <a:ext cx="4824923" cy="46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Какой вред органам курильщика наносит кур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28596" y="2071678"/>
            <a:ext cx="31089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-main-pic" descr="Картинка 323 из 23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214290"/>
            <a:ext cx="2928926" cy="23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Сердечнососудистые заболевания</a:t>
            </a:r>
            <a:endParaRPr lang="ru-RU" dirty="0"/>
          </a:p>
        </p:txBody>
      </p:sp>
      <p:pic>
        <p:nvPicPr>
          <p:cNvPr id="20482" name="Picture 2" descr="477i205x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500174"/>
            <a:ext cx="5238773" cy="51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67 из 2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3714776" cy="5572164"/>
          </a:xfrm>
          <a:prstGeom prst="rect">
            <a:avLst/>
          </a:prstGeom>
          <a:noFill/>
        </p:spPr>
      </p:pic>
      <p:pic>
        <p:nvPicPr>
          <p:cNvPr id="3" name="Picture 4" descr="http://im6-tub.yandex.net/i?id=46316045&amp;tov=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071810"/>
            <a:ext cx="3091207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500042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Табачный дым  нарушает процесс заживления ран и </a:t>
            </a:r>
            <a:r>
              <a:rPr lang="ru-RU" sz="2400" dirty="0" smtClean="0"/>
              <a:t>переломов… Смещаются </a:t>
            </a:r>
            <a:r>
              <a:rPr lang="ru-RU" sz="2400" dirty="0"/>
              <a:t>межпозвоночные диски, ослабляется эластичность связок. Происходит  спазм сосудов нижних </a:t>
            </a:r>
            <a:r>
              <a:rPr lang="ru-RU" sz="2400" dirty="0" smtClean="0"/>
              <a:t>конечностей….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366</Words>
  <Application>Microsoft Office PowerPoint</Application>
  <PresentationFormat>Экран (4:3)</PresentationFormat>
  <Paragraphs>79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Цели классного часа:</vt:lpstr>
      <vt:lpstr>Курение сокращает жизнь</vt:lpstr>
      <vt:lpstr>Курящий с жадностью затягивается «ароматным» дымом…</vt:lpstr>
      <vt:lpstr> Зубы курильщика начинают разрушаться…</vt:lpstr>
      <vt:lpstr>Онкологические заболевания</vt:lpstr>
      <vt:lpstr>Рак легких</vt:lpstr>
      <vt:lpstr>Сердечнососудистые заболевания</vt:lpstr>
      <vt:lpstr>Слайд 9</vt:lpstr>
      <vt:lpstr>Постепенно ослабевает память, появляются головные боли, раздражительность, бессонница, утомляемость, а затем развивается неврастения.</vt:lpstr>
      <vt:lpstr>Слайд 11</vt:lpstr>
      <vt:lpstr>Расход никотина при курении:</vt:lpstr>
      <vt:lpstr>Пассивное курение</vt:lpstr>
      <vt:lpstr>беременная женщина вредит своему еще неродившемуся ребенку</vt:lpstr>
      <vt:lpstr>Я хочу жить</vt:lpstr>
      <vt:lpstr>Состав сигаретного дыма</vt:lpstr>
      <vt:lpstr>Слайд 17</vt:lpstr>
      <vt:lpstr>Состав сигаретного дыма</vt:lpstr>
      <vt:lpstr>Слайд 19</vt:lpstr>
      <vt:lpstr>Слайд 20</vt:lpstr>
      <vt:lpstr>«Личный опыт в отношении курения»</vt:lpstr>
      <vt:lpstr>Процент подростков,  которые хоть раз в жизни  пробовали сигарету </vt:lpstr>
      <vt:lpstr> Средний возраст подростка во время первого опыта с сигаретой</vt:lpstr>
      <vt:lpstr>Причины подросткового курения</vt:lpstr>
      <vt:lpstr>Пойдем покурим?!</vt:lpstr>
      <vt:lpstr>Помоги другу!</vt:lpstr>
      <vt:lpstr>Слайд 27</vt:lpstr>
      <vt:lpstr>Слайд 28</vt:lpstr>
      <vt:lpstr>Классный час подготовлен учащимися 9 класса с помощью классного руководителя  Никоновой Ольги Николаевны.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Roman</cp:lastModifiedBy>
  <cp:revision>35</cp:revision>
  <dcterms:created xsi:type="dcterms:W3CDTF">2009-10-21T17:53:50Z</dcterms:created>
  <dcterms:modified xsi:type="dcterms:W3CDTF">2012-01-06T09:32:08Z</dcterms:modified>
</cp:coreProperties>
</file>