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59" r:id="rId9"/>
    <p:sldId id="264" r:id="rId10"/>
    <p:sldId id="260" r:id="rId11"/>
    <p:sldId id="272" r:id="rId12"/>
    <p:sldId id="273" r:id="rId13"/>
    <p:sldId id="279" r:id="rId14"/>
    <p:sldId id="280" r:id="rId15"/>
    <p:sldId id="274" r:id="rId16"/>
    <p:sldId id="275" r:id="rId17"/>
    <p:sldId id="277" r:id="rId18"/>
    <p:sldId id="278" r:id="rId19"/>
    <p:sldId id="261" r:id="rId20"/>
    <p:sldId id="263" r:id="rId21"/>
    <p:sldId id="266" r:id="rId22"/>
    <p:sldId id="267" r:id="rId23"/>
    <p:sldId id="268" r:id="rId24"/>
    <p:sldId id="269" r:id="rId25"/>
    <p:sldId id="265" r:id="rId26"/>
    <p:sldId id="270" r:id="rId27"/>
    <p:sldId id="257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4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A546D-81CD-46A1-A5A7-12C705B1A864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D5AF-3C47-45FB-8D1E-3971CEA30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76875-FE55-43DC-9A0B-CDBADBDF4C1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3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2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600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/>
              <a:t>Метаболизм клетки. Обеспечение клетки энергией.</a:t>
            </a:r>
            <a:br>
              <a:rPr lang="ru-RU" sz="3600" dirty="0" smtClean="0"/>
            </a:br>
            <a:r>
              <a:rPr lang="ru-RU" sz="3600" dirty="0" smtClean="0"/>
              <a:t> Д/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smtClean="0"/>
              <a:t>-§§9;12; р.т</a:t>
            </a:r>
            <a:r>
              <a:rPr lang="ru-RU" sz="3600" dirty="0" smtClean="0"/>
              <a:t>.-§§9;12</a:t>
            </a:r>
            <a:endParaRPr lang="ru-RU" sz="3600" dirty="0"/>
          </a:p>
        </p:txBody>
      </p:sp>
      <p:pic>
        <p:nvPicPr>
          <p:cNvPr id="3078" name="Picture 6" descr="C:\Documents and Settings\Администратор\Рабочий стол\img158-ё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7574"/>
            <a:ext cx="3048000" cy="3071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0" name="Picture 8" descr="C:\Documents and Settings\Администратор\Рабочий стол\img158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2" y="3733800"/>
            <a:ext cx="3058501" cy="27666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2" name="Picture 10" descr="C:\Documents and Settings\Администратор\Рабочий стол\img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814154"/>
            <a:ext cx="2770560" cy="19447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3" name="Picture 11" descr="C:\Documents and Settings\Администратор\Рабочий стол\img16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733800"/>
            <a:ext cx="1852964" cy="1624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4" name="Picture 12" descr="C:\Documents and Settings\Администратор\Рабочий стол\img166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814892"/>
            <a:ext cx="1905000" cy="15572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5" name="Picture 13" descr="C:\Documents and Settings\Администратор\Рабочий стол\img1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1828800"/>
            <a:ext cx="2227934" cy="1796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6" name="Picture 14" descr="C:\Documents and Settings\Администратор\Рабочий стол\img1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5410200"/>
            <a:ext cx="2417762" cy="11478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синтез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334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r>
              <a:rPr lang="ru-RU" dirty="0" smtClean="0"/>
              <a:t>              Белка                                    Углеводов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img16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2060575" cy="16844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Documents and Settings\Администратор\Рабочий стол\img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3581401" cy="1700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0" name="Picture 4" descr="C:\Documents and Settings\Администратор\Рабочий стол\img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2922638" cy="2008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07" name="Picture 11" descr="C:\Documents and Settings\Администратор\Рабочий стол\img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419600"/>
            <a:ext cx="3816953" cy="2087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676400" y="990600"/>
            <a:ext cx="4953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524000" y="11430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248400" y="1143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/>
              <a:t>живые организмы </a:t>
            </a:r>
            <a:br>
              <a:rPr lang="ru-RU" sz="67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92480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Организм</a:t>
            </a:r>
            <a:r>
              <a:rPr lang="ru-RU" dirty="0" smtClean="0">
                <a:solidFill>
                  <a:schemeClr val="tx1"/>
                </a:solidFill>
              </a:rPr>
              <a:t>- открытая для поступления солнечной энергии и  питательных веществ система, способная к самовоспроизведению и самосохранению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Важнейшее свойство живого организма- поддержание </a:t>
            </a:r>
            <a:r>
              <a:rPr lang="ru-RU" u="sng" dirty="0" smtClean="0">
                <a:solidFill>
                  <a:schemeClr val="tx1"/>
                </a:solidFill>
              </a:rPr>
              <a:t>ГОМЕОСТАЗА</a:t>
            </a:r>
            <a:r>
              <a:rPr lang="ru-RU" dirty="0" smtClean="0">
                <a:solidFill>
                  <a:schemeClr val="tx1"/>
                </a:solidFill>
              </a:rPr>
              <a:t>-  относительного постоянства внутренней среды в непрерывно меняющихся условиях существования.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Связь организма с окружающей средой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4602163"/>
          </a:xfrm>
          <a:solidFill>
            <a:schemeClr val="tx2"/>
          </a:solidFill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Внешняя среда                        Внешняя среда</a:t>
            </a:r>
          </a:p>
          <a:p>
            <a:r>
              <a:rPr lang="ru-RU" dirty="0" smtClean="0"/>
              <a:t>                  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организм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572132" y="3124200"/>
            <a:ext cx="2962268" cy="2743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Избыток воды </a:t>
            </a:r>
          </a:p>
          <a:p>
            <a:pPr algn="ctr"/>
            <a:r>
              <a:rPr lang="ru-RU" sz="2400" b="1" dirty="0" smtClean="0"/>
              <a:t>Остатки пищи</a:t>
            </a:r>
          </a:p>
          <a:p>
            <a:pPr algn="ctr"/>
            <a:r>
              <a:rPr lang="ru-RU" sz="2400" b="1" dirty="0" smtClean="0"/>
              <a:t>Углекислый газ</a:t>
            </a: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90800" y="2819400"/>
            <a:ext cx="3429000" cy="3181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Метаболизм=</a:t>
            </a:r>
            <a:r>
              <a:rPr lang="ru-RU" sz="2400" b="1" dirty="0" smtClean="0"/>
              <a:t> Ассимиляция   +Диссимиляция 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152400" y="3048000"/>
            <a:ext cx="2690802" cy="259557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Вода</a:t>
            </a:r>
          </a:p>
          <a:p>
            <a:pPr algn="ctr"/>
            <a:r>
              <a:rPr lang="ru-RU" sz="2400" b="1" dirty="0" smtClean="0"/>
              <a:t>Пища </a:t>
            </a:r>
          </a:p>
          <a:p>
            <a:pPr algn="ctr"/>
            <a:r>
              <a:rPr lang="ru-RU" sz="2400" b="1" dirty="0" smtClean="0"/>
              <a:t>кислород</a:t>
            </a:r>
            <a:endParaRPr lang="ru-RU" sz="24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438400" y="3657600"/>
            <a:ext cx="495304" cy="274319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438400" y="4191000"/>
            <a:ext cx="571504" cy="22383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38400" y="4495800"/>
            <a:ext cx="581028" cy="22860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562600" y="4114800"/>
            <a:ext cx="438160" cy="217175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562600" y="3657600"/>
            <a:ext cx="509598" cy="24574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562600" y="4648200"/>
            <a:ext cx="509598" cy="18384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u="sng" dirty="0" smtClean="0"/>
              <a:t>Метаболизм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-совокупность взаимосвязанных и сбалансированных процессов в организме, а ,следовательно, и в клетке</a:t>
            </a:r>
          </a:p>
          <a:p>
            <a:pPr>
              <a:buNone/>
            </a:pPr>
            <a:r>
              <a:rPr lang="ru-RU" sz="3500" b="1" u="sng" dirty="0" smtClean="0"/>
              <a:t>Анаболизм</a:t>
            </a:r>
            <a:r>
              <a:rPr lang="ru-RU" sz="3500" b="1" dirty="0" smtClean="0"/>
              <a:t> </a:t>
            </a:r>
            <a:r>
              <a:rPr lang="ru-RU" dirty="0" smtClean="0"/>
              <a:t>– совокупность химических процессов , направленных на образование и обновление структурных частей клеток.</a:t>
            </a:r>
          </a:p>
          <a:p>
            <a:pPr>
              <a:buNone/>
            </a:pPr>
            <a:r>
              <a:rPr lang="ru-RU" dirty="0" smtClean="0"/>
              <a:t>Интенсивность анаболизма зависит от периодов жизни организмов.</a:t>
            </a:r>
          </a:p>
          <a:p>
            <a:pPr>
              <a:buNone/>
            </a:pPr>
            <a:r>
              <a:rPr lang="ru-RU" sz="3500" b="1" u="sng" dirty="0" smtClean="0"/>
              <a:t>Катаболизм</a:t>
            </a:r>
            <a:r>
              <a:rPr lang="ru-RU" dirty="0" smtClean="0"/>
              <a:t>- совокупность реакций распада органических веществ с выделением энергии в клетке.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Молекула АТФ -универсальный переносчик и накопитель энергии.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Строение молекулы АТФ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Равновесие между анаболизмом и катаболизмом это основа стабильного энергетического состояния клетки. Метаболизм является основой адаптации клеток и организмов к меняющимся условиям окружающей среды.(рис 13 и р.т. №3-5 с. 21).</a:t>
            </a:r>
          </a:p>
          <a:p>
            <a:r>
              <a:rPr lang="ru-RU" dirty="0" smtClean="0"/>
              <a:t>Д/З- </a:t>
            </a:r>
            <a:r>
              <a:rPr lang="en-US" dirty="0" smtClean="0"/>
              <a:t>§</a:t>
            </a:r>
            <a:r>
              <a:rPr lang="ru-RU" dirty="0" smtClean="0"/>
              <a:t>9, р.т. </a:t>
            </a:r>
            <a:r>
              <a:rPr lang="en-US" dirty="0" smtClean="0"/>
              <a:t>§9</a:t>
            </a:r>
            <a:r>
              <a:rPr lang="ru-RU" dirty="0" smtClean="0"/>
              <a:t>Сообщение « Космическая роль зелёных растений в работах К.А.Тимирязева».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2133600"/>
            <a:ext cx="243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/>
              <a:t>аденин</a:t>
            </a:r>
            <a:endParaRPr lang="ru-RU" sz="3200" dirty="0"/>
          </a:p>
        </p:txBody>
      </p:sp>
      <p:sp>
        <p:nvSpPr>
          <p:cNvPr id="5" name="Правильный пятиугольник 4"/>
          <p:cNvSpPr/>
          <p:nvPr/>
        </p:nvSpPr>
        <p:spPr>
          <a:xfrm>
            <a:off x="3505200" y="1981200"/>
            <a:ext cx="1905000" cy="12192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рибоза</a:t>
            </a:r>
            <a:endParaRPr lang="ru-RU" sz="24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5486400" y="2209800"/>
            <a:ext cx="685800" cy="609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Ф.к.</a:t>
            </a:r>
            <a:endParaRPr lang="ru-RU" sz="2400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6858000" y="2133600"/>
            <a:ext cx="7620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Ф.к.</a:t>
            </a:r>
            <a:endParaRPr lang="ru-RU" sz="2400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8153400" y="2133600"/>
            <a:ext cx="762000" cy="762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Ф.к.</a:t>
            </a:r>
            <a:endParaRPr lang="ru-RU" sz="2400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248400" y="2362200"/>
            <a:ext cx="533400" cy="228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7696200" y="2362200"/>
            <a:ext cx="381000" cy="152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05200" y="2514600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81600" y="2514600"/>
            <a:ext cx="304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Живые организмы</a:t>
            </a:r>
            <a:br>
              <a:rPr lang="ru-RU" dirty="0" smtClean="0"/>
            </a:br>
            <a:r>
              <a:rPr lang="ru-RU" dirty="0" smtClean="0"/>
              <a:t>( </a:t>
            </a:r>
            <a:r>
              <a:rPr lang="ru-RU" sz="3100" dirty="0" smtClean="0"/>
              <a:t>классификация по среде обитания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600" b="1" u="sng" dirty="0" smtClean="0"/>
              <a:t>Аэробы</a:t>
            </a:r>
            <a:r>
              <a:rPr lang="ru-RU" sz="3600" b="1" dirty="0" smtClean="0"/>
              <a:t>-</a:t>
            </a:r>
          </a:p>
          <a:p>
            <a:pPr algn="ctr"/>
            <a:r>
              <a:rPr lang="ru-RU" dirty="0" smtClean="0"/>
              <a:t>организмы, живущие в кислородной среде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957638" cy="4648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600" b="1" u="sng" dirty="0" smtClean="0"/>
              <a:t>Анаэробы</a:t>
            </a:r>
            <a:r>
              <a:rPr lang="ru-RU" dirty="0" smtClean="0"/>
              <a:t>-</a:t>
            </a:r>
          </a:p>
          <a:p>
            <a:pPr algn="ctr"/>
            <a:r>
              <a:rPr lang="ru-RU" dirty="0" smtClean="0"/>
              <a:t>организмы , живущие в </a:t>
            </a:r>
            <a:r>
              <a:rPr lang="ru-RU" dirty="0" err="1" smtClean="0"/>
              <a:t>бескислородной</a:t>
            </a:r>
            <a:r>
              <a:rPr lang="ru-RU" dirty="0" smtClean="0"/>
              <a:t> среде</a:t>
            </a:r>
            <a:endParaRPr lang="ru-RU" dirty="0"/>
          </a:p>
        </p:txBody>
      </p:sp>
      <p:sp>
        <p:nvSpPr>
          <p:cNvPr id="7" name="Тройная стрелка влево/вправо/вверх 6"/>
          <p:cNvSpPr/>
          <p:nvPr/>
        </p:nvSpPr>
        <p:spPr>
          <a:xfrm>
            <a:off x="3857620" y="1785926"/>
            <a:ext cx="1216152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Живые организмы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2700" dirty="0" smtClean="0"/>
              <a:t>классификация по  источнику энергии и способу питания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по источнику энергии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400" b="1" dirty="0" err="1" smtClean="0"/>
              <a:t>Фототрофы</a:t>
            </a:r>
            <a:r>
              <a:rPr lang="ru-RU" sz="2400" b="1" dirty="0" smtClean="0"/>
              <a:t> </a:t>
            </a:r>
            <a:r>
              <a:rPr lang="ru-RU" sz="2000" dirty="0" smtClean="0"/>
              <a:t>            </a:t>
            </a:r>
            <a:r>
              <a:rPr lang="ru-RU" sz="2400" b="1" dirty="0" err="1" smtClean="0"/>
              <a:t>Хемотрофы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267200" cy="36877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По способу питания</a:t>
            </a:r>
          </a:p>
          <a:p>
            <a:endParaRPr lang="ru-RU" dirty="0" smtClean="0"/>
          </a:p>
          <a:p>
            <a:pPr>
              <a:buNone/>
            </a:pPr>
            <a:r>
              <a:rPr lang="ru-RU" sz="2400" b="1" dirty="0" smtClean="0"/>
              <a:t>Автотрофы</a:t>
            </a:r>
            <a:r>
              <a:rPr lang="ru-RU" sz="2000" dirty="0" smtClean="0"/>
              <a:t>          </a:t>
            </a:r>
            <a:r>
              <a:rPr lang="ru-RU" sz="2400" b="1" dirty="0" smtClean="0"/>
              <a:t>Гетеротрофы</a:t>
            </a:r>
            <a:endParaRPr lang="ru-RU" sz="2000" b="1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    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Миксотрофы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24000" y="2895600"/>
            <a:ext cx="1752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410200" y="28956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467600" y="29718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324600" y="3048000"/>
            <a:ext cx="484632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486400" y="2895600"/>
            <a:ext cx="2362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371600" y="29718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895600" y="28956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81200" y="1828800"/>
            <a:ext cx="4724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905000" y="18288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324600" y="19050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1"/>
            <a:ext cx="2033574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Организмы по способу питания и   по источнику энергии</a:t>
            </a:r>
            <a:endParaRPr lang="ru-RU" dirty="0"/>
          </a:p>
        </p:txBody>
      </p:sp>
      <p:pic>
        <p:nvPicPr>
          <p:cNvPr id="1027" name="Picture 3" descr="E:\МОИ ДОКУМЕНТЫ\МАМА\!!! СКАНЕР\ХАМЕЛЕОН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8635" b="8635"/>
          <a:stretch>
            <a:fillRect/>
          </a:stretch>
        </p:blipFill>
        <p:spPr bwMode="auto">
          <a:xfrm>
            <a:off x="3200400" y="457200"/>
            <a:ext cx="5486400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85786" y="1571612"/>
            <a:ext cx="2105012" cy="4295788"/>
          </a:xfrm>
        </p:spPr>
        <p:txBody>
          <a:bodyPr>
            <a:noAutofit/>
          </a:bodyPr>
          <a:lstStyle/>
          <a:p>
            <a:r>
              <a:rPr lang="ru-RU" sz="1800" b="1" dirty="0" err="1" smtClean="0"/>
              <a:t>Фототрофы</a:t>
            </a:r>
            <a:r>
              <a:rPr lang="ru-RU" sz="1800" b="1" dirty="0" smtClean="0"/>
              <a:t>-</a:t>
            </a:r>
          </a:p>
          <a:p>
            <a:endParaRPr lang="ru-RU" sz="1800" b="1" dirty="0" smtClean="0"/>
          </a:p>
          <a:p>
            <a:r>
              <a:rPr lang="ru-RU" sz="1800" b="1" dirty="0" err="1" smtClean="0"/>
              <a:t>Хемотрофы</a:t>
            </a:r>
            <a:r>
              <a:rPr lang="ru-RU" sz="1800" b="1" dirty="0" smtClean="0"/>
              <a:t>-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Автотрофы-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Гетеротрофы-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 </a:t>
            </a:r>
            <a:r>
              <a:rPr lang="ru-RU" sz="1800" b="1" dirty="0" err="1" smtClean="0"/>
              <a:t>миксотрофы</a:t>
            </a:r>
            <a:r>
              <a:rPr lang="ru-RU" sz="1800" b="1" dirty="0" smtClean="0"/>
              <a:t>-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 </a:t>
            </a:r>
            <a:r>
              <a:rPr lang="ru-RU" sz="1800" b="1" dirty="0" err="1" smtClean="0"/>
              <a:t>фотоавтотрофы</a:t>
            </a:r>
            <a:r>
              <a:rPr lang="ru-RU" sz="1800" b="1" dirty="0" smtClean="0"/>
              <a:t>-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 </a:t>
            </a:r>
            <a:r>
              <a:rPr lang="ru-RU" sz="1800" b="1" dirty="0" err="1" smtClean="0"/>
              <a:t>хемогетеротрофы</a:t>
            </a:r>
            <a:endParaRPr lang="ru-RU" sz="1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6248400"/>
            <a:ext cx="585791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-Сколько и какие организмы изображены на рисунке?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5867400"/>
            <a:ext cx="21675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/>
              <a:t>-Дать определения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57167"/>
            <a:ext cx="2212848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Организмы по способу питания и   по источнику энергии</a:t>
            </a:r>
            <a:endParaRPr lang="ru-RU" dirty="0"/>
          </a:p>
        </p:txBody>
      </p:sp>
      <p:pic>
        <p:nvPicPr>
          <p:cNvPr id="2051" name="Picture 3" descr="E:\МОИ ДОКУМЕНТЫ\!!! СКАНЕР\img03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926" r="6926"/>
          <a:stretch>
            <a:fillRect/>
          </a:stretch>
        </p:blipFill>
        <p:spPr bwMode="auto">
          <a:xfrm rot="420000">
            <a:off x="5812758" y="1133663"/>
            <a:ext cx="2409770" cy="226006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857364"/>
            <a:ext cx="2209800" cy="3150741"/>
          </a:xfrm>
        </p:spPr>
        <p:txBody>
          <a:bodyPr>
            <a:normAutofit lnSpcReduction="10000"/>
          </a:bodyPr>
          <a:lstStyle/>
          <a:p>
            <a:r>
              <a:rPr lang="ru-RU" sz="1400" b="1" dirty="0" err="1" smtClean="0"/>
              <a:t>Фототрофы</a:t>
            </a:r>
            <a:r>
              <a:rPr lang="ru-RU" sz="1400" b="1" dirty="0" smtClean="0"/>
              <a:t>-</a:t>
            </a:r>
          </a:p>
          <a:p>
            <a:endParaRPr lang="ru-RU" sz="1400" b="1" dirty="0" smtClean="0"/>
          </a:p>
          <a:p>
            <a:r>
              <a:rPr lang="ru-RU" sz="1400" b="1" dirty="0" err="1" smtClean="0"/>
              <a:t>Хемотрофы</a:t>
            </a:r>
            <a:r>
              <a:rPr lang="ru-RU" sz="1400" b="1" dirty="0" smtClean="0"/>
              <a:t>-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Автотрофы-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Гетеротрофы-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</a:t>
            </a:r>
            <a:r>
              <a:rPr lang="ru-RU" sz="1400" b="1" dirty="0" err="1" smtClean="0"/>
              <a:t>миксотрофы</a:t>
            </a:r>
            <a:r>
              <a:rPr lang="ru-RU" sz="1400" b="1" dirty="0" smtClean="0"/>
              <a:t>-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</a:t>
            </a:r>
            <a:r>
              <a:rPr lang="ru-RU" sz="1400" b="1" dirty="0" err="1" smtClean="0"/>
              <a:t>фотоавтотрофы</a:t>
            </a:r>
            <a:r>
              <a:rPr lang="ru-RU" sz="1400" b="1" dirty="0" smtClean="0"/>
              <a:t>-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</a:t>
            </a:r>
            <a:r>
              <a:rPr lang="ru-RU" sz="1400" b="1" dirty="0" err="1" smtClean="0"/>
              <a:t>хемогетеротрофы</a:t>
            </a:r>
            <a:r>
              <a:rPr lang="ru-RU" sz="1400" b="1" dirty="0" smtClean="0"/>
              <a:t>-</a:t>
            </a:r>
          </a:p>
          <a:p>
            <a:endParaRPr lang="ru-RU" dirty="0"/>
          </a:p>
        </p:txBody>
      </p:sp>
      <p:pic>
        <p:nvPicPr>
          <p:cNvPr id="2050" name="Picture 2" descr="E:\МОИ ДОКУМЕНТЫ\!!! СКАНЕР\img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838200"/>
            <a:ext cx="1798759" cy="2191725"/>
          </a:xfrm>
          <a:prstGeom prst="rect">
            <a:avLst/>
          </a:prstGeom>
          <a:noFill/>
        </p:spPr>
      </p:pic>
      <p:pic>
        <p:nvPicPr>
          <p:cNvPr id="2052" name="Picture 4" descr="E:\МОИ ДОКУМЕНТЫ\МАМА\фото\Photo-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4168" y="3643314"/>
            <a:ext cx="2152648" cy="1614486"/>
          </a:xfrm>
          <a:prstGeom prst="rect">
            <a:avLst/>
          </a:prstGeom>
          <a:noFill/>
        </p:spPr>
      </p:pic>
      <p:pic>
        <p:nvPicPr>
          <p:cNvPr id="2055" name="Picture 7" descr="E:\МОИ ДОКУМЕНТЫ\МАМА\фото\Photo-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5" y="3643313"/>
            <a:ext cx="2564218" cy="157163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86000" y="5691157"/>
            <a:ext cx="621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Сколько и какие организмы изображены на рисунках?</a:t>
            </a:r>
          </a:p>
          <a:p>
            <a:r>
              <a:rPr lang="ru-RU" dirty="0" smtClean="0"/>
              <a:t>Назовите и соотнесите организмы с определёнными группами.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Энергетический обмен =  клеточное дыхание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Клеточное дыхание-  </a:t>
            </a:r>
            <a:r>
              <a:rPr lang="ru-RU" dirty="0" smtClean="0"/>
              <a:t>биологическое окисление молекул органических  соединений.</a:t>
            </a:r>
          </a:p>
          <a:p>
            <a:pPr>
              <a:buNone/>
            </a:pPr>
            <a:r>
              <a:rPr lang="ru-RU" u="sng" dirty="0" smtClean="0"/>
              <a:t>Клеточное окисление </a:t>
            </a:r>
            <a:r>
              <a:rPr lang="ru-RU" dirty="0" smtClean="0"/>
              <a:t>–источник энергии в клетке.</a:t>
            </a:r>
          </a:p>
          <a:p>
            <a:pPr>
              <a:buNone/>
            </a:pPr>
            <a:r>
              <a:rPr lang="ru-RU" dirty="0" smtClean="0"/>
              <a:t>Аэробное и анаэробное  биологическое окисление.</a:t>
            </a:r>
            <a:endParaRPr lang="ru-RU" dirty="0"/>
          </a:p>
        </p:txBody>
      </p:sp>
      <p:pic>
        <p:nvPicPr>
          <p:cNvPr id="7170" name="Picture 2" descr="C:\Documents and Settings\Администратор\Рабочий стол\img16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24400"/>
            <a:ext cx="2984444" cy="188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/>
              <a:t>Опрос - 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Дать разъяснение следующим терминам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600" y="2362200"/>
          <a:ext cx="8686800" cy="4145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43400"/>
                <a:gridCol w="4343400"/>
              </a:tblGrid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0"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Цитология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Прокариоты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Плазматическая мембрана</a:t>
                      </a:r>
                    </a:p>
                    <a:p>
                      <a:pPr lvl="0"/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Пиноцитоз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Цитоплазма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Эндоплазматическая сеть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Лизосома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Хлоропласт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Клеточный центр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Клетка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Эукариоты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Оболочка  клетки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Фагоцитоз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Ядро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Рибосомы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Митохондрии</a:t>
                      </a:r>
                    </a:p>
                    <a:p>
                      <a:pPr lvl="0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аппарат </a:t>
                      </a:r>
                      <a:r>
                        <a:rPr lang="ru-RU" sz="2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Гольджи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хромосомы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Многоступенчатость процесса биологического окисления.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3820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u="sng" dirty="0" smtClean="0"/>
              <a:t>Три стадии биологического окисления 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en-US" dirty="0" smtClean="0"/>
              <a:t>I </a:t>
            </a:r>
            <a:r>
              <a:rPr lang="ru-RU" dirty="0" smtClean="0"/>
              <a:t> стадия – </a:t>
            </a:r>
            <a:r>
              <a:rPr lang="ru-RU" sz="3500" dirty="0" smtClean="0"/>
              <a:t>подготовительная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II</a:t>
            </a:r>
            <a:r>
              <a:rPr lang="ru-RU" dirty="0" smtClean="0"/>
              <a:t> стадия- </a:t>
            </a:r>
            <a:r>
              <a:rPr lang="ru-RU" sz="3500" dirty="0" err="1" smtClean="0"/>
              <a:t>бескислородное</a:t>
            </a:r>
            <a:r>
              <a:rPr lang="ru-RU" sz="3500" dirty="0" smtClean="0"/>
              <a:t> окисление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III</a:t>
            </a:r>
            <a:r>
              <a:rPr lang="ru-RU" dirty="0" smtClean="0"/>
              <a:t> стадия- </a:t>
            </a:r>
            <a:r>
              <a:rPr lang="ru-RU" sz="3500" dirty="0" smtClean="0"/>
              <a:t>кислородное окисление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Результат  </a:t>
            </a:r>
            <a:r>
              <a:rPr lang="en-US" dirty="0" smtClean="0"/>
              <a:t>I</a:t>
            </a:r>
            <a:r>
              <a:rPr lang="ru-RU" dirty="0" smtClean="0"/>
              <a:t>  стадии - сам. раб. </a:t>
            </a:r>
          </a:p>
          <a:p>
            <a:pPr>
              <a:buNone/>
            </a:pPr>
            <a:r>
              <a:rPr lang="ru-RU" dirty="0" smtClean="0"/>
              <a:t>со стр. 40 рис. 18.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30" name="Picture 10" descr="C:\Documents and Settings\Администратор\Рабочий стол\img16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057400"/>
            <a:ext cx="1548921" cy="8236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38" name="Picture 18" descr="C:\Documents and Settings\Администратор\Рабочий стол\img16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648200"/>
            <a:ext cx="1705506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39" name="Picture 19" descr="C:\Documents and Settings\Администратор\Рабочий стол\img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048000"/>
            <a:ext cx="1447800" cy="1256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Конечные продукты первого этапа биологического окисления: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1.Белки                                   аминокислоты</a:t>
            </a:r>
          </a:p>
          <a:p>
            <a:pPr>
              <a:buNone/>
            </a:pPr>
            <a:r>
              <a:rPr lang="ru-RU" dirty="0" smtClean="0"/>
              <a:t>2.Углеводы                             глюкоза</a:t>
            </a:r>
          </a:p>
          <a:p>
            <a:pPr>
              <a:buNone/>
            </a:pPr>
            <a:r>
              <a:rPr lang="ru-RU" dirty="0" smtClean="0"/>
              <a:t>3.Жиры                   глицерин + жирные кислоты</a:t>
            </a:r>
          </a:p>
          <a:p>
            <a:pPr>
              <a:buNone/>
            </a:pPr>
            <a:r>
              <a:rPr lang="ru-RU" dirty="0" smtClean="0"/>
              <a:t>4.Нуклеиновые кислоты         нуклеотиды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2133600" y="1905000"/>
            <a:ext cx="2133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743200" y="2514600"/>
            <a:ext cx="1524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209800" y="3124200"/>
            <a:ext cx="1371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876800" y="3657600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этап: Процессы  и конечные продукты биологического окисления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</a:t>
            </a:r>
            <a:r>
              <a:rPr lang="en-US" b="1" dirty="0" smtClean="0"/>
              <a:t>III</a:t>
            </a:r>
            <a:endParaRPr lang="ru-RU" b="1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900" dirty="0" smtClean="0"/>
              <a:t>У прокариот и анаэробов энергетический </a:t>
            </a:r>
          </a:p>
          <a:p>
            <a:pPr>
              <a:buNone/>
            </a:pPr>
            <a:r>
              <a:rPr lang="ru-RU" sz="5900" dirty="0" smtClean="0"/>
              <a:t>обмен закончен ( образовалось </a:t>
            </a:r>
            <a:r>
              <a:rPr lang="ru-RU" sz="5900" b="1" dirty="0" smtClean="0"/>
              <a:t>две молекулы АТФ</a:t>
            </a:r>
            <a:r>
              <a:rPr lang="ru-RU" sz="5900" dirty="0" smtClean="0"/>
              <a:t>)                                                                  </a:t>
            </a:r>
            <a:endParaRPr lang="ru-RU" sz="5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905000"/>
            <a:ext cx="2667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аэробы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1905000"/>
            <a:ext cx="2743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анаэробы</a:t>
            </a:r>
            <a:endParaRPr lang="ru-RU" sz="32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981200" y="2590800"/>
            <a:ext cx="76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91200" y="25146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3429000"/>
            <a:ext cx="2667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Гликолиз  ( С</a:t>
            </a:r>
            <a:r>
              <a:rPr lang="ru-RU" b="1" baseline="-25000" dirty="0" smtClean="0"/>
              <a:t>3</a:t>
            </a:r>
            <a:r>
              <a:rPr lang="ru-RU" b="1" dirty="0" smtClean="0"/>
              <a:t> Н </a:t>
            </a:r>
            <a:r>
              <a:rPr lang="ru-RU" b="1" baseline="-25000" dirty="0" smtClean="0"/>
              <a:t>6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 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81400" y="3429000"/>
            <a:ext cx="2514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Спиртовое брожение  (С</a:t>
            </a:r>
            <a:r>
              <a:rPr lang="ru-RU" b="1" baseline="-25000" dirty="0" smtClean="0"/>
              <a:t>2</a:t>
            </a:r>
            <a:r>
              <a:rPr lang="ru-RU" b="1" dirty="0" smtClean="0"/>
              <a:t> Н</a:t>
            </a:r>
            <a:r>
              <a:rPr lang="ru-RU" b="1" baseline="-25000" dirty="0" smtClean="0"/>
              <a:t>5</a:t>
            </a:r>
            <a:r>
              <a:rPr lang="ru-RU" b="1" dirty="0" smtClean="0"/>
              <a:t> ОН) )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3429000"/>
            <a:ext cx="2286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Молочнокислое</a:t>
            </a:r>
          </a:p>
          <a:p>
            <a:pPr algn="ctr"/>
            <a:r>
              <a:rPr lang="ru-RU" b="1" dirty="0" smtClean="0"/>
              <a:t>брожение ( С</a:t>
            </a:r>
            <a:r>
              <a:rPr lang="ru-RU" b="1" baseline="-25000" dirty="0" smtClean="0"/>
              <a:t>3</a:t>
            </a:r>
            <a:r>
              <a:rPr lang="ru-RU" b="1" dirty="0" smtClean="0"/>
              <a:t> Н </a:t>
            </a:r>
            <a:r>
              <a:rPr lang="ru-RU" b="1" baseline="-25000" dirty="0" smtClean="0"/>
              <a:t>6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 )</a:t>
            </a:r>
            <a:endParaRPr lang="ru-RU" b="1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5029200" y="2971800"/>
            <a:ext cx="1828800" cy="76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029200" y="312420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781800" y="3048000"/>
            <a:ext cx="76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4343400" y="4465318"/>
            <a:ext cx="1219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981200" y="41148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010400" y="4495800"/>
            <a:ext cx="1143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III </a:t>
            </a:r>
            <a:r>
              <a:rPr lang="ru-RU" dirty="0" smtClean="0"/>
              <a:t>этап - кислородное окисление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Результат третьего этапа - аэробной  стадии биологического окисления( кислородной)--</a:t>
            </a:r>
            <a:r>
              <a:rPr lang="ru-RU" b="1" dirty="0" smtClean="0"/>
              <a:t>36 молекул АТФ</a:t>
            </a:r>
            <a:r>
              <a:rPr lang="ru-RU" dirty="0" smtClean="0"/>
              <a:t>, углекислый газ ,вода, аммиак. Часть молекул АТФ идет на сам процесс окисления. Остальная энергия идёт на обеспечение работы других клеточных структур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 descr="C:\Documents and Settings\Администратор\Рабочий стол\img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3733800" cy="215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Закрепление №3 р.т. С 26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398" y="904240"/>
          <a:ext cx="8839202" cy="5948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05002"/>
                <a:gridCol w="1506620"/>
                <a:gridCol w="2171032"/>
                <a:gridCol w="2037348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стадии =  этапа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Органоиды, в которых происходит реакция.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Исходные вещества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Конечные продукты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Энергетическая ценность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</a:t>
                      </a:r>
                      <a:r>
                        <a:rPr lang="ru-RU" b="1" dirty="0" smtClean="0"/>
                        <a:t>.Подготовительный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ЭПС( гладкая и гранулярная)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1.Нуклеиновые кислоты</a:t>
                      </a:r>
                    </a:p>
                    <a:p>
                      <a:r>
                        <a:rPr lang="ru-RU" b="1" dirty="0" smtClean="0"/>
                        <a:t>2.Белки</a:t>
                      </a:r>
                    </a:p>
                    <a:p>
                      <a:r>
                        <a:rPr lang="ru-RU" b="1" dirty="0" smtClean="0"/>
                        <a:t>3.Углеводы</a:t>
                      </a:r>
                    </a:p>
                    <a:p>
                      <a:r>
                        <a:rPr lang="ru-RU" b="1" dirty="0" smtClean="0"/>
                        <a:t>4. Жиры</a:t>
                      </a: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smtClean="0"/>
                        <a:t>Нуклеотиды</a:t>
                      </a:r>
                      <a:endParaRPr lang="ru-RU" b="1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Аминокислоты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Глюкоза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Глицерин + жирные кислоты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Энергия рассеивается в виде тепла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</a:t>
                      </a:r>
                      <a:r>
                        <a:rPr lang="ru-RU" b="1" dirty="0" smtClean="0"/>
                        <a:t>. </a:t>
                      </a:r>
                      <a:r>
                        <a:rPr lang="ru-RU" b="1" dirty="0" err="1" smtClean="0"/>
                        <a:t>Бескислородный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цитоплазма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III</a:t>
                      </a:r>
                      <a:r>
                        <a:rPr lang="ru-RU" b="1" dirty="0" smtClean="0"/>
                        <a:t>.Кислородный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 митохондрии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baseline="0" dirty="0" smtClean="0"/>
                        <a:t>С</a:t>
                      </a:r>
                      <a:r>
                        <a:rPr lang="ru-RU" b="1" baseline="-25000" dirty="0" smtClean="0"/>
                        <a:t> 3</a:t>
                      </a:r>
                      <a:r>
                        <a:rPr lang="ru-RU" b="1" baseline="0" dirty="0" smtClean="0"/>
                        <a:t> Н</a:t>
                      </a:r>
                      <a:r>
                        <a:rPr lang="ru-RU" b="1" baseline="-25000" dirty="0" smtClean="0"/>
                        <a:t>6 </a:t>
                      </a:r>
                      <a:r>
                        <a:rPr lang="ru-RU" b="1" baseline="0" dirty="0" smtClean="0"/>
                        <a:t> О</a:t>
                      </a:r>
                      <a:r>
                        <a:rPr lang="ru-RU" b="1" baseline="-25000" dirty="0" smtClean="0"/>
                        <a:t>3</a:t>
                      </a:r>
                      <a:r>
                        <a:rPr lang="ru-RU" b="1" baseline="0" dirty="0" smtClean="0"/>
                        <a:t> –</a:t>
                      </a:r>
                      <a:r>
                        <a:rPr lang="ru-RU" b="1" baseline="0" dirty="0" err="1" smtClean="0"/>
                        <a:t>пировиногр</a:t>
                      </a:r>
                      <a:r>
                        <a:rPr lang="ru-RU" b="1" baseline="0" dirty="0" smtClean="0"/>
                        <a:t>. </a:t>
                      </a:r>
                      <a:r>
                        <a:rPr lang="ru-RU" b="1" baseline="0" dirty="0" err="1" smtClean="0"/>
                        <a:t>к-та</a:t>
                      </a:r>
                      <a:endParaRPr lang="ru-RU" b="1" baseline="-25000" dirty="0" smtClean="0"/>
                    </a:p>
                    <a:p>
                      <a:r>
                        <a:rPr lang="ru-RU" b="1" dirty="0" smtClean="0"/>
                        <a:t>С</a:t>
                      </a:r>
                      <a:r>
                        <a:rPr lang="ru-RU" b="1" baseline="-25000" dirty="0" smtClean="0"/>
                        <a:t>3</a:t>
                      </a:r>
                      <a:r>
                        <a:rPr lang="ru-RU" b="1" dirty="0" smtClean="0"/>
                        <a:t> Н</a:t>
                      </a:r>
                      <a:r>
                        <a:rPr lang="ru-RU" b="1" baseline="-25000" dirty="0" smtClean="0"/>
                        <a:t>6</a:t>
                      </a:r>
                      <a:r>
                        <a:rPr lang="ru-RU" b="1" dirty="0" smtClean="0"/>
                        <a:t> О</a:t>
                      </a:r>
                      <a:r>
                        <a:rPr lang="ru-RU" b="1" baseline="-25000" dirty="0" smtClean="0"/>
                        <a:t>3    </a:t>
                      </a:r>
                      <a:r>
                        <a:rPr lang="ru-RU" b="1" baseline="0" dirty="0" smtClean="0"/>
                        <a:t> - молочная кислота</a:t>
                      </a:r>
                      <a:endParaRPr lang="ru-RU" b="1" dirty="0" smtClean="0"/>
                    </a:p>
                    <a:p>
                      <a:r>
                        <a:rPr lang="ru-RU" b="1" dirty="0" smtClean="0"/>
                        <a:t>С</a:t>
                      </a:r>
                      <a:r>
                        <a:rPr lang="ru-RU" b="1" baseline="-25000" dirty="0" smtClean="0"/>
                        <a:t>2</a:t>
                      </a:r>
                      <a:r>
                        <a:rPr lang="ru-RU" b="1" dirty="0" smtClean="0"/>
                        <a:t> Н</a:t>
                      </a:r>
                      <a:r>
                        <a:rPr lang="ru-RU" b="1" baseline="-25000" dirty="0" smtClean="0"/>
                        <a:t>5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ОН-этиловый</a:t>
                      </a:r>
                      <a:r>
                        <a:rPr lang="ru-RU" b="1" dirty="0" smtClean="0"/>
                        <a:t> спирт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Углекислый газ + </a:t>
                      </a:r>
                    </a:p>
                    <a:p>
                      <a:r>
                        <a:rPr lang="ru-RU" b="1" dirty="0" smtClean="0"/>
                        <a:t>вода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1.Часть </a:t>
                      </a:r>
                      <a:r>
                        <a:rPr lang="ru-RU" b="1" dirty="0" err="1" smtClean="0"/>
                        <a:t>молек</a:t>
                      </a:r>
                      <a:r>
                        <a:rPr lang="ru-RU" b="1" dirty="0" smtClean="0"/>
                        <a:t> АТФ- на </a:t>
                      </a:r>
                      <a:r>
                        <a:rPr lang="ru-RU" b="1" dirty="0" err="1" smtClean="0"/>
                        <a:t>проц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err="1" smtClean="0"/>
                        <a:t>ок</a:t>
                      </a:r>
                      <a:r>
                        <a:rPr lang="ru-RU" b="1" baseline="0" dirty="0" smtClean="0"/>
                        <a:t> -</a:t>
                      </a:r>
                      <a:r>
                        <a:rPr lang="ru-RU" b="1" dirty="0" smtClean="0"/>
                        <a:t>я</a:t>
                      </a:r>
                    </a:p>
                    <a:p>
                      <a:r>
                        <a:rPr lang="ru-RU" b="1" dirty="0" smtClean="0"/>
                        <a:t>2.Обеспеч работу </a:t>
                      </a:r>
                      <a:r>
                        <a:rPr lang="ru-RU" b="1" dirty="0" err="1" smtClean="0"/>
                        <a:t>др</a:t>
                      </a:r>
                      <a:r>
                        <a:rPr lang="ru-RU" b="1" dirty="0" smtClean="0"/>
                        <a:t> структур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Вывод: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Закрепление. Сравните две схемы.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6" name="Picture 4" descr="C:\Documents and Settings\Администратор\Рабочий стол\img18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" y="1524000"/>
            <a:ext cx="4347712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7" name="Picture 5" descr="C:\Documents and Settings\Администратор\Рабочий стол\img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115" y="1524000"/>
            <a:ext cx="4046085" cy="4761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img158-ё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2390775" cy="2409396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img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-39688"/>
            <a:ext cx="1905000" cy="2734373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img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33400"/>
            <a:ext cx="2308980" cy="1620784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img158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124200"/>
            <a:ext cx="2808288" cy="2540277"/>
          </a:xfrm>
          <a:prstGeom prst="rect">
            <a:avLst/>
          </a:prstGeom>
          <a:noFill/>
        </p:spPr>
      </p:pic>
      <p:pic>
        <p:nvPicPr>
          <p:cNvPr id="1030" name="Picture 6" descr="C:\Documents and Settings\Администратор\Рабочий стол\img1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124200"/>
            <a:ext cx="2133601" cy="2649370"/>
          </a:xfrm>
          <a:prstGeom prst="rect">
            <a:avLst/>
          </a:prstGeom>
          <a:noFill/>
        </p:spPr>
      </p:pic>
      <p:pic>
        <p:nvPicPr>
          <p:cNvPr id="1031" name="Picture 7" descr="C:\Documents and Settings\Администратор\Рабочий стол\img166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685800"/>
            <a:ext cx="1677150" cy="1470025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\Рабочий стол\img1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2362200"/>
            <a:ext cx="2728589" cy="1295400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\Рабочий стол\img1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810000"/>
            <a:ext cx="2514601" cy="137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img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109913" cy="233504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img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3778250" cy="2595114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img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19400"/>
            <a:ext cx="2928938" cy="932888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Рабочий стол\img189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4800"/>
            <a:ext cx="3487738" cy="2413465"/>
          </a:xfrm>
          <a:prstGeom prst="rect">
            <a:avLst/>
          </a:prstGeom>
          <a:noFill/>
        </p:spPr>
      </p:pic>
      <p:pic>
        <p:nvPicPr>
          <p:cNvPr id="2055" name="Picture 7" descr="C:\Documents and Settings\Администратор\Рабочий стол\img189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819400"/>
            <a:ext cx="2252662" cy="1541529"/>
          </a:xfrm>
          <a:prstGeom prst="rect">
            <a:avLst/>
          </a:prstGeom>
          <a:noFill/>
        </p:spPr>
      </p:pic>
      <p:pic>
        <p:nvPicPr>
          <p:cNvPr id="2056" name="Picture 8" descr="C:\Documents and Settings\Администратор\Рабочий стол\img2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826" y="2743200"/>
            <a:ext cx="2576626" cy="2209800"/>
          </a:xfrm>
          <a:prstGeom prst="rect">
            <a:avLst/>
          </a:prstGeom>
          <a:noFill/>
        </p:spPr>
      </p:pic>
      <p:pic>
        <p:nvPicPr>
          <p:cNvPr id="2057" name="Picture 9" descr="C:\Documents and Settings\Администратор\Рабочий стол\img1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4857257"/>
            <a:ext cx="2209800" cy="124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2117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Ответы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1066800"/>
          <a:ext cx="8610600" cy="411775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67000"/>
                <a:gridCol w="5943600"/>
              </a:tblGrid>
              <a:tr h="612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органоиды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Функции органоидов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А-лизосомы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Б- хлоропласты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В-митохондрии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Г- рибосомы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1.синтез белков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2.синтез углеводов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3.расщепление органических веществ до мономеров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4.синтез органических веществ из неорганических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5.окисление органических веществ до углекислого газа и воды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6. использование энергии солнечного света для синтеза органических  веществ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7. синтез АТФ</a:t>
                      </a:r>
                      <a:endParaRPr lang="ru-RU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5791200"/>
          <a:ext cx="8458200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170" algn="l"/>
                        </a:tabLs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170" algn="l"/>
                        </a:tabLs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170" algn="l"/>
                        </a:tabLst>
                      </a:pPr>
                      <a:r>
                        <a:rPr lang="ru-RU" sz="200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25170" algn="l"/>
                        </a:tabLs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Строение клетки .Тест.      </a:t>
            </a:r>
          </a:p>
          <a:p>
            <a:pPr>
              <a:buNone/>
            </a:pPr>
            <a:r>
              <a:rPr lang="ru-RU" sz="6400" b="1" dirty="0" smtClean="0"/>
              <a:t>Заполните таблицу: В одну графу выпишите буквы, указывающие на строение и функции митохондрий, в другую- хлоропластов, в третью- рибосом:</a:t>
            </a:r>
          </a:p>
          <a:p>
            <a:pPr>
              <a:buNone/>
            </a:pPr>
            <a:r>
              <a:rPr lang="ru-RU" sz="4000" b="1" dirty="0" smtClean="0"/>
              <a:t> </a:t>
            </a:r>
          </a:p>
          <a:p>
            <a:pPr>
              <a:buNone/>
            </a:pPr>
            <a:r>
              <a:rPr lang="ru-RU" sz="4000" b="1" dirty="0" smtClean="0"/>
              <a:t> </a:t>
            </a:r>
          </a:p>
          <a:p>
            <a:pPr>
              <a:buNone/>
            </a:pPr>
            <a:r>
              <a:rPr lang="ru-RU" sz="4000" b="1" dirty="0" smtClean="0"/>
              <a:t> </a:t>
            </a:r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7200" b="1" dirty="0" smtClean="0"/>
              <a:t>А -  состоят из двух неодинаковых по строению и размерам частиц</a:t>
            </a:r>
          </a:p>
          <a:p>
            <a:pPr>
              <a:buNone/>
            </a:pPr>
            <a:r>
              <a:rPr lang="ru-RU" sz="7200" b="1" dirty="0" smtClean="0"/>
              <a:t>Б - состоят из наружной и внутренней мембран, внутренняя мембрана имеет  много складок</a:t>
            </a:r>
          </a:p>
          <a:p>
            <a:pPr>
              <a:buNone/>
            </a:pPr>
            <a:r>
              <a:rPr lang="ru-RU" sz="7200" b="1" dirty="0" smtClean="0"/>
              <a:t>В – состоят из наружной и внутренней мембран, внутренняя образует граны</a:t>
            </a:r>
          </a:p>
          <a:p>
            <a:pPr>
              <a:buNone/>
            </a:pPr>
            <a:r>
              <a:rPr lang="ru-RU" sz="7200" b="1" dirty="0" smtClean="0"/>
              <a:t>Г -  располагаются на мембранах эндоплазматической сети</a:t>
            </a:r>
          </a:p>
          <a:p>
            <a:pPr>
              <a:buNone/>
            </a:pPr>
            <a:r>
              <a:rPr lang="ru-RU" sz="7200" b="1" dirty="0" smtClean="0"/>
              <a:t>Д – располагаются в цитоплазме</a:t>
            </a:r>
          </a:p>
          <a:p>
            <a:pPr>
              <a:buNone/>
            </a:pPr>
            <a:r>
              <a:rPr lang="ru-RU" sz="7200" b="1" dirty="0" smtClean="0"/>
              <a:t> Е – на складках располагается множество ферментов</a:t>
            </a:r>
          </a:p>
          <a:p>
            <a:pPr>
              <a:buNone/>
            </a:pPr>
            <a:r>
              <a:rPr lang="ru-RU" sz="7200" b="1" dirty="0" smtClean="0"/>
              <a:t>Ж – между двумя частями органоида располагается И-РНК</a:t>
            </a:r>
          </a:p>
          <a:p>
            <a:pPr>
              <a:buNone/>
            </a:pPr>
            <a:r>
              <a:rPr lang="ru-RU" sz="7200" b="1" dirty="0" smtClean="0"/>
              <a:t>З -  главная функция  синтез АТФ</a:t>
            </a:r>
          </a:p>
          <a:p>
            <a:pPr>
              <a:buNone/>
            </a:pPr>
            <a:r>
              <a:rPr lang="ru-RU" sz="7200" b="1" dirty="0" smtClean="0"/>
              <a:t>И- происходит синтез белка</a:t>
            </a:r>
          </a:p>
          <a:p>
            <a:pPr>
              <a:buNone/>
            </a:pPr>
            <a:r>
              <a:rPr lang="ru-RU" sz="7200" b="1" dirty="0" smtClean="0"/>
              <a:t>К- происходит фотосинтез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90600" y="1905000"/>
          <a:ext cx="6096000" cy="11739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62200"/>
                <a:gridCol w="3733800"/>
              </a:tblGrid>
              <a:tr h="44238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Митохондрии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Хлоропласты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6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рибосомы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 numCol="2">
            <a:normAutofit fontScale="25000" lnSpcReduction="20000"/>
          </a:bodyPr>
          <a:lstStyle/>
          <a:p>
            <a:r>
              <a:rPr lang="ru-RU" sz="5500" dirty="0" smtClean="0"/>
              <a:t>Строение клетки . Тест.      Выбрать </a:t>
            </a:r>
            <a:r>
              <a:rPr lang="ru-RU" sz="5500" b="1" u="sng" dirty="0" smtClean="0"/>
              <a:t>несколько</a:t>
            </a:r>
            <a:r>
              <a:rPr lang="ru-RU" sz="5500" dirty="0" smtClean="0"/>
              <a:t>  правильных ответов:</a:t>
            </a:r>
          </a:p>
          <a:p>
            <a:pPr lvl="0"/>
            <a:endParaRPr lang="ru-RU" dirty="0" smtClean="0"/>
          </a:p>
          <a:p>
            <a:pPr lvl="0">
              <a:buNone/>
            </a:pPr>
            <a:r>
              <a:rPr lang="ru-RU" sz="6400" dirty="0" smtClean="0"/>
              <a:t>1.Какие функции выполняет цитоплазма в растительной клетке?</a:t>
            </a:r>
          </a:p>
          <a:p>
            <a:pPr lvl="0">
              <a:buNone/>
            </a:pPr>
            <a:endParaRPr lang="ru-RU" sz="6400" dirty="0" smtClean="0"/>
          </a:p>
          <a:p>
            <a:pPr lvl="1">
              <a:buNone/>
            </a:pPr>
            <a:r>
              <a:rPr lang="ru-RU" sz="4800" dirty="0" smtClean="0"/>
              <a:t>а/обеспечивает связь между ядром и органоидами клетки</a:t>
            </a:r>
          </a:p>
          <a:p>
            <a:pPr lvl="1">
              <a:buNone/>
            </a:pPr>
            <a:r>
              <a:rPr lang="ru-RU" sz="4800" dirty="0" smtClean="0"/>
              <a:t>б/способствует поступлению веществ в клетку</a:t>
            </a:r>
          </a:p>
          <a:p>
            <a:pPr lvl="1">
              <a:buNone/>
            </a:pPr>
            <a:r>
              <a:rPr lang="ru-RU" sz="4800" dirty="0" smtClean="0"/>
              <a:t>в/</a:t>
            </a:r>
            <a:r>
              <a:rPr lang="ru-RU" sz="4800" dirty="0" err="1" smtClean="0"/>
              <a:t>в</a:t>
            </a:r>
            <a:r>
              <a:rPr lang="ru-RU" sz="4800" dirty="0" smtClean="0"/>
              <a:t> ней протекают процессы жизнедеятельности</a:t>
            </a:r>
          </a:p>
          <a:p>
            <a:pPr lvl="1">
              <a:buNone/>
            </a:pPr>
            <a:r>
              <a:rPr lang="ru-RU" sz="4800" dirty="0" smtClean="0"/>
              <a:t>г/в ней образуется клеточный сок</a:t>
            </a:r>
          </a:p>
          <a:p>
            <a:pPr lvl="1">
              <a:buNone/>
            </a:pPr>
            <a:r>
              <a:rPr lang="ru-RU" sz="4800" dirty="0" err="1" smtClean="0"/>
              <a:t>д</a:t>
            </a:r>
            <a:r>
              <a:rPr lang="ru-RU" sz="4800" dirty="0" smtClean="0"/>
              <a:t>/участвует в осуществлении связи между клетками</a:t>
            </a:r>
          </a:p>
          <a:p>
            <a:pPr lvl="1">
              <a:buNone/>
            </a:pPr>
            <a:r>
              <a:rPr lang="ru-RU" sz="4800" dirty="0" smtClean="0"/>
              <a:t>е/является хранителем наследственной   информации</a:t>
            </a:r>
          </a:p>
          <a:p>
            <a:pPr lvl="0">
              <a:buNone/>
            </a:pPr>
            <a:r>
              <a:rPr lang="ru-RU" sz="6400" dirty="0" smtClean="0"/>
              <a:t>2.Какова роль листа в жизни растения?</a:t>
            </a:r>
          </a:p>
          <a:p>
            <a:pPr lvl="0">
              <a:buNone/>
            </a:pPr>
            <a:endParaRPr lang="ru-RU" sz="6400" dirty="0" smtClean="0"/>
          </a:p>
          <a:p>
            <a:pPr lvl="1">
              <a:buNone/>
            </a:pPr>
            <a:r>
              <a:rPr lang="ru-RU" sz="4800" dirty="0" smtClean="0"/>
              <a:t>а/осуществляет поглощение воды и минеральных  солей</a:t>
            </a:r>
          </a:p>
          <a:p>
            <a:pPr lvl="1">
              <a:buNone/>
            </a:pPr>
            <a:r>
              <a:rPr lang="ru-RU" sz="4800" dirty="0" smtClean="0"/>
              <a:t>б/в нем происходит фотосинтез</a:t>
            </a:r>
          </a:p>
          <a:p>
            <a:pPr lvl="1">
              <a:buNone/>
            </a:pPr>
            <a:r>
              <a:rPr lang="ru-RU" sz="4800" dirty="0" smtClean="0"/>
              <a:t>в/выполняет опорную функцию</a:t>
            </a:r>
          </a:p>
          <a:p>
            <a:pPr lvl="1">
              <a:buNone/>
            </a:pPr>
            <a:r>
              <a:rPr lang="ru-RU" sz="4800" dirty="0" smtClean="0"/>
              <a:t>г/выполняет функцию  испарения воды</a:t>
            </a:r>
          </a:p>
          <a:p>
            <a:pPr lvl="1">
              <a:buNone/>
            </a:pPr>
            <a:r>
              <a:rPr lang="ru-RU" sz="4800" dirty="0" err="1" smtClean="0"/>
              <a:t>д</a:t>
            </a:r>
            <a:r>
              <a:rPr lang="ru-RU" sz="4800" dirty="0" smtClean="0"/>
              <a:t>/используется животными для питания</a:t>
            </a:r>
          </a:p>
          <a:p>
            <a:pPr lvl="1">
              <a:buNone/>
            </a:pPr>
            <a:r>
              <a:rPr lang="ru-RU" sz="4800" dirty="0" smtClean="0"/>
              <a:t>е/может выполнять функцию размножения</a:t>
            </a:r>
          </a:p>
          <a:p>
            <a:pPr lvl="0">
              <a:buNone/>
            </a:pPr>
            <a:r>
              <a:rPr lang="ru-RU" sz="6400" dirty="0" smtClean="0"/>
              <a:t>3.Чем животные  отличаются от растений?</a:t>
            </a:r>
          </a:p>
          <a:p>
            <a:pPr lvl="0">
              <a:buNone/>
            </a:pPr>
            <a:endParaRPr lang="ru-RU" sz="6400" dirty="0" smtClean="0"/>
          </a:p>
          <a:p>
            <a:pPr lvl="1">
              <a:buNone/>
            </a:pPr>
            <a:r>
              <a:rPr lang="ru-RU" sz="4800" dirty="0" smtClean="0"/>
              <a:t>а/состоят из клеток</a:t>
            </a:r>
          </a:p>
          <a:p>
            <a:pPr lvl="1">
              <a:buNone/>
            </a:pPr>
            <a:r>
              <a:rPr lang="ru-RU" sz="4800" dirty="0" smtClean="0"/>
              <a:t>б/тесно связаны со средой обитания</a:t>
            </a:r>
          </a:p>
          <a:p>
            <a:pPr lvl="1">
              <a:buNone/>
            </a:pPr>
            <a:r>
              <a:rPr lang="ru-RU" sz="4800" dirty="0" smtClean="0"/>
              <a:t>в/питаются готовыми органическими веществами</a:t>
            </a:r>
          </a:p>
          <a:p>
            <a:pPr lvl="1">
              <a:buNone/>
            </a:pPr>
            <a:r>
              <a:rPr lang="ru-RU" sz="4800" dirty="0" smtClean="0"/>
              <a:t>г/сами создают органические вещества из неорганических</a:t>
            </a:r>
          </a:p>
          <a:p>
            <a:pPr lvl="1">
              <a:buNone/>
            </a:pPr>
            <a:r>
              <a:rPr lang="ru-RU" sz="4800" dirty="0" err="1" smtClean="0"/>
              <a:t>д</a:t>
            </a:r>
            <a:r>
              <a:rPr lang="ru-RU" sz="4800" dirty="0" smtClean="0"/>
              <a:t>/ активно передвигаются в пространстве в поисках пищи</a:t>
            </a:r>
          </a:p>
          <a:p>
            <a:pPr lvl="1">
              <a:buNone/>
            </a:pPr>
            <a:r>
              <a:rPr lang="ru-RU" sz="4800" dirty="0" smtClean="0"/>
              <a:t>е/обладают рефлекторной деятельностью</a:t>
            </a:r>
          </a:p>
          <a:p>
            <a:pPr lvl="0">
              <a:buNone/>
            </a:pPr>
            <a:endParaRPr lang="ru-RU" sz="6400" dirty="0" smtClean="0"/>
          </a:p>
          <a:p>
            <a:pPr lvl="0">
              <a:buNone/>
            </a:pPr>
            <a:endParaRPr lang="ru-RU" sz="6400" dirty="0" smtClean="0"/>
          </a:p>
          <a:p>
            <a:pPr lvl="0">
              <a:buNone/>
            </a:pPr>
            <a:r>
              <a:rPr lang="ru-RU" sz="6400" dirty="0" smtClean="0"/>
              <a:t>4.Какие функции выполняет плазматическая мембрана в клетке?</a:t>
            </a:r>
          </a:p>
          <a:p>
            <a:pPr lvl="0">
              <a:buNone/>
            </a:pPr>
            <a:endParaRPr lang="ru-RU" sz="6400" dirty="0" smtClean="0"/>
          </a:p>
          <a:p>
            <a:pPr lvl="1">
              <a:buNone/>
            </a:pPr>
            <a:r>
              <a:rPr lang="ru-RU" sz="4800" dirty="0" smtClean="0"/>
              <a:t>а/ служит матрицей для реакции биосинтеза белка</a:t>
            </a:r>
          </a:p>
          <a:p>
            <a:pPr lvl="1">
              <a:buNone/>
            </a:pPr>
            <a:r>
              <a:rPr lang="ru-RU" sz="4800" dirty="0" smtClean="0"/>
              <a:t>б/ защищает клетку от механических воздействий</a:t>
            </a:r>
          </a:p>
          <a:p>
            <a:pPr lvl="1">
              <a:buNone/>
            </a:pPr>
            <a:r>
              <a:rPr lang="ru-RU" sz="4800" dirty="0" smtClean="0"/>
              <a:t>в/обеспечивает поступление веществ в клетку и их выделение из клетки</a:t>
            </a:r>
          </a:p>
          <a:p>
            <a:pPr lvl="1">
              <a:buNone/>
            </a:pPr>
            <a:r>
              <a:rPr lang="ru-RU" sz="4800" dirty="0" smtClean="0"/>
              <a:t>г/преобразует энергию солнечного света</a:t>
            </a:r>
          </a:p>
          <a:p>
            <a:pPr lvl="1">
              <a:buNone/>
            </a:pPr>
            <a:r>
              <a:rPr lang="ru-RU" sz="4800" dirty="0" err="1" smtClean="0"/>
              <a:t>д</a:t>
            </a:r>
            <a:r>
              <a:rPr lang="ru-RU" sz="4800" dirty="0" smtClean="0"/>
              <a:t>/ участвует в синтезе молекул АТФ</a:t>
            </a:r>
          </a:p>
          <a:p>
            <a:pPr lvl="1">
              <a:buNone/>
            </a:pPr>
            <a:r>
              <a:rPr lang="ru-RU" sz="4800" dirty="0" smtClean="0"/>
              <a:t>е/осуществляет связь между клетками</a:t>
            </a:r>
          </a:p>
          <a:p>
            <a:pPr lvl="0">
              <a:buNone/>
            </a:pPr>
            <a:r>
              <a:rPr lang="ru-RU" sz="6400" dirty="0" smtClean="0"/>
              <a:t>5.Чем отличаются клетки прокариот от клеток эукариот?</a:t>
            </a:r>
          </a:p>
          <a:p>
            <a:pPr lvl="0">
              <a:buNone/>
            </a:pPr>
            <a:endParaRPr lang="ru-RU" sz="6400" dirty="0" smtClean="0"/>
          </a:p>
          <a:p>
            <a:pPr lvl="1">
              <a:buNone/>
            </a:pPr>
            <a:r>
              <a:rPr lang="ru-RU" sz="4800" dirty="0" smtClean="0"/>
              <a:t>а/они более мелкого размера</a:t>
            </a:r>
          </a:p>
          <a:p>
            <a:pPr lvl="1">
              <a:buNone/>
            </a:pPr>
            <a:r>
              <a:rPr lang="ru-RU" sz="4800" dirty="0" smtClean="0"/>
              <a:t>б/в них практически отсутствуют органоиды</a:t>
            </a:r>
          </a:p>
          <a:p>
            <a:pPr lvl="1">
              <a:buNone/>
            </a:pPr>
            <a:r>
              <a:rPr lang="ru-RU" sz="4800" dirty="0" smtClean="0"/>
              <a:t>в/состоят из более простых органических веществ</a:t>
            </a:r>
          </a:p>
          <a:p>
            <a:pPr lvl="1">
              <a:buNone/>
            </a:pPr>
            <a:r>
              <a:rPr lang="ru-RU" sz="4800" dirty="0" smtClean="0"/>
              <a:t>г/не имеют оформленного ядра</a:t>
            </a:r>
          </a:p>
          <a:p>
            <a:pPr lvl="1">
              <a:buNone/>
            </a:pPr>
            <a:r>
              <a:rPr lang="ru-RU" sz="4800" dirty="0" err="1" smtClean="0"/>
              <a:t>д</a:t>
            </a:r>
            <a:r>
              <a:rPr lang="ru-RU" sz="4800" dirty="0" smtClean="0"/>
              <a:t>/представляют собой клетку- организм</a:t>
            </a:r>
          </a:p>
          <a:p>
            <a:pPr lvl="0">
              <a:buNone/>
            </a:pPr>
            <a:r>
              <a:rPr lang="ru-RU" sz="6400" dirty="0" smtClean="0"/>
              <a:t>6.Почему о вирусах нельзя с полной определенностью сказать, что это  живые организмы?</a:t>
            </a:r>
          </a:p>
          <a:p>
            <a:pPr lvl="0">
              <a:buNone/>
            </a:pPr>
            <a:endParaRPr lang="ru-RU" sz="6400" dirty="0" smtClean="0"/>
          </a:p>
          <a:p>
            <a:pPr lvl="1">
              <a:buNone/>
            </a:pPr>
            <a:r>
              <a:rPr lang="ru-RU" sz="4800" dirty="0" smtClean="0"/>
              <a:t>а/ они не имеют клеточного строения</a:t>
            </a:r>
          </a:p>
          <a:p>
            <a:pPr lvl="1">
              <a:buNone/>
            </a:pPr>
            <a:r>
              <a:rPr lang="ru-RU" sz="4800" dirty="0" smtClean="0"/>
              <a:t>б/у них отсутствуют хромосомы</a:t>
            </a:r>
          </a:p>
          <a:p>
            <a:pPr lvl="1">
              <a:buNone/>
            </a:pPr>
            <a:r>
              <a:rPr lang="ru-RU" sz="4800" dirty="0" smtClean="0"/>
              <a:t>в/процессы жизнедеятельности у них проявляются только в клетках  других организмов</a:t>
            </a:r>
          </a:p>
          <a:p>
            <a:pPr lvl="1">
              <a:buNone/>
            </a:pPr>
            <a:r>
              <a:rPr lang="ru-RU" sz="4800" dirty="0" smtClean="0"/>
              <a:t>г/у них нет оформленного ядра</a:t>
            </a:r>
          </a:p>
          <a:p>
            <a:pPr>
              <a:buNone/>
            </a:pPr>
            <a:r>
              <a:rPr lang="ru-RU" sz="5600" dirty="0" smtClean="0"/>
              <a:t> </a:t>
            </a:r>
          </a:p>
          <a:p>
            <a:endParaRPr lang="ru-RU" sz="3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00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dirty="0" smtClean="0"/>
              <a:t>Строение клетки . Тест. ( Из Мустафина)</a:t>
            </a:r>
          </a:p>
          <a:p>
            <a:pPr lvl="0">
              <a:buNone/>
            </a:pPr>
            <a:r>
              <a:rPr lang="ru-RU" sz="4500" dirty="0" smtClean="0"/>
              <a:t>1.Приведите примеры разных групп организмов:</a:t>
            </a:r>
          </a:p>
          <a:p>
            <a:pPr>
              <a:buNone/>
            </a:pPr>
            <a:r>
              <a:rPr lang="ru-RU" dirty="0" smtClean="0"/>
              <a:t>- неклеточные формы жизни(1)</a:t>
            </a:r>
          </a:p>
          <a:p>
            <a:pPr>
              <a:buNone/>
            </a:pPr>
            <a:r>
              <a:rPr lang="ru-RU" dirty="0" smtClean="0"/>
              <a:t>- прокариоты (2)</a:t>
            </a:r>
          </a:p>
          <a:p>
            <a:pPr>
              <a:buNone/>
            </a:pPr>
            <a:r>
              <a:rPr lang="ru-RU" dirty="0" smtClean="0"/>
              <a:t>- эукариоты (3)</a:t>
            </a:r>
          </a:p>
          <a:p>
            <a:pPr>
              <a:buNone/>
            </a:pPr>
            <a:r>
              <a:rPr lang="ru-RU" dirty="0" smtClean="0"/>
              <a:t>а/</a:t>
            </a:r>
            <a:r>
              <a:rPr lang="ru-RU" dirty="0" err="1" smtClean="0"/>
              <a:t>простейшие,б</a:t>
            </a:r>
            <a:r>
              <a:rPr lang="ru-RU" dirty="0" smtClean="0"/>
              <a:t>/сине- зеленые водоросли, в/вирусы, г/грибы,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бактерии,е</a:t>
            </a:r>
            <a:r>
              <a:rPr lang="ru-RU" dirty="0" smtClean="0"/>
              <a:t>/ </a:t>
            </a:r>
            <a:r>
              <a:rPr lang="ru-RU" dirty="0" err="1" smtClean="0"/>
              <a:t>животные,ж</a:t>
            </a:r>
            <a:r>
              <a:rPr lang="ru-RU" dirty="0" smtClean="0"/>
              <a:t>/ </a:t>
            </a:r>
            <a:r>
              <a:rPr lang="ru-RU" dirty="0" err="1" smtClean="0"/>
              <a:t>растения,з</a:t>
            </a:r>
            <a:r>
              <a:rPr lang="ru-RU" dirty="0" smtClean="0"/>
              <a:t>/ фаги</a:t>
            </a:r>
          </a:p>
          <a:p>
            <a:pPr lvl="0">
              <a:buNone/>
            </a:pPr>
            <a:r>
              <a:rPr lang="ru-RU" sz="4500" dirty="0" smtClean="0"/>
              <a:t>2.Перечислите компоненты клеток разных типов организации: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прокариотическая</a:t>
            </a:r>
            <a:r>
              <a:rPr lang="ru-RU" dirty="0" smtClean="0"/>
              <a:t> (1)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эукариотическая</a:t>
            </a:r>
            <a:r>
              <a:rPr lang="ru-RU" dirty="0" smtClean="0"/>
              <a:t>(2)</a:t>
            </a:r>
          </a:p>
          <a:p>
            <a:pPr>
              <a:buNone/>
            </a:pPr>
            <a:r>
              <a:rPr lang="ru-RU" dirty="0" smtClean="0"/>
              <a:t>а/ </a:t>
            </a:r>
            <a:r>
              <a:rPr lang="ru-RU" dirty="0" err="1" smtClean="0"/>
              <a:t>ядро,б</a:t>
            </a:r>
            <a:r>
              <a:rPr lang="ru-RU" dirty="0" smtClean="0"/>
              <a:t>/ </a:t>
            </a:r>
            <a:r>
              <a:rPr lang="ru-RU" dirty="0" err="1" smtClean="0"/>
              <a:t>цитоплазма,в</a:t>
            </a:r>
            <a:r>
              <a:rPr lang="ru-RU" dirty="0" smtClean="0"/>
              <a:t>/ </a:t>
            </a:r>
            <a:r>
              <a:rPr lang="ru-RU" dirty="0" err="1" smtClean="0"/>
              <a:t>митохондрии,г</a:t>
            </a:r>
            <a:r>
              <a:rPr lang="ru-RU" dirty="0" smtClean="0"/>
              <a:t>/</a:t>
            </a:r>
            <a:r>
              <a:rPr lang="ru-RU" dirty="0" err="1" smtClean="0"/>
              <a:t>хромосома,д</a:t>
            </a:r>
            <a:r>
              <a:rPr lang="ru-RU" dirty="0" smtClean="0"/>
              <a:t>/</a:t>
            </a:r>
            <a:r>
              <a:rPr lang="ru-RU" dirty="0" err="1" smtClean="0"/>
              <a:t>рибосома,е</a:t>
            </a:r>
            <a:r>
              <a:rPr lang="ru-RU" dirty="0" smtClean="0"/>
              <a:t>/ лизосома, ж/цитоплазматическая </a:t>
            </a:r>
            <a:r>
              <a:rPr lang="ru-RU" dirty="0" err="1" smtClean="0"/>
              <a:t>мембрана,з</a:t>
            </a:r>
            <a:r>
              <a:rPr lang="ru-RU" dirty="0" smtClean="0"/>
              <a:t>/ клеточная </a:t>
            </a:r>
            <a:r>
              <a:rPr lang="ru-RU" dirty="0" err="1" smtClean="0"/>
              <a:t>стенка,и</a:t>
            </a:r>
            <a:r>
              <a:rPr lang="ru-RU" dirty="0" smtClean="0"/>
              <a:t>/ </a:t>
            </a:r>
            <a:r>
              <a:rPr lang="ru-RU" dirty="0" err="1" smtClean="0"/>
              <a:t>лизосома,н</a:t>
            </a:r>
            <a:r>
              <a:rPr lang="ru-RU" dirty="0" smtClean="0"/>
              <a:t>/ нуклеотид</a:t>
            </a:r>
          </a:p>
          <a:p>
            <a:pPr lvl="0">
              <a:buNone/>
            </a:pPr>
            <a:r>
              <a:rPr lang="ru-RU" sz="4500" dirty="0" smtClean="0"/>
              <a:t>3.К какой группе органелл относятся перечисленные структуры клетки:</a:t>
            </a:r>
          </a:p>
          <a:p>
            <a:pPr>
              <a:buNone/>
            </a:pPr>
            <a:r>
              <a:rPr lang="ru-RU" dirty="0" smtClean="0"/>
              <a:t>- одномембранные-1</a:t>
            </a:r>
          </a:p>
          <a:p>
            <a:pPr>
              <a:buNone/>
            </a:pPr>
            <a:r>
              <a:rPr lang="ru-RU" dirty="0" smtClean="0"/>
              <a:t>- двумембранные-2</a:t>
            </a:r>
          </a:p>
          <a:p>
            <a:pPr>
              <a:buNone/>
            </a:pPr>
            <a:r>
              <a:rPr lang="ru-RU" dirty="0" smtClean="0"/>
              <a:t>- немембранные-3:</a:t>
            </a:r>
          </a:p>
          <a:p>
            <a:pPr>
              <a:buNone/>
            </a:pPr>
            <a:r>
              <a:rPr lang="ru-RU" dirty="0" smtClean="0"/>
              <a:t>а/комплекс </a:t>
            </a:r>
            <a:r>
              <a:rPr lang="ru-RU" dirty="0" err="1" smtClean="0"/>
              <a:t>Гольджи</a:t>
            </a:r>
            <a:r>
              <a:rPr lang="ru-RU" dirty="0" smtClean="0"/>
              <a:t>, б/рибосомы, в/</a:t>
            </a:r>
            <a:r>
              <a:rPr lang="ru-RU" dirty="0" err="1" smtClean="0"/>
              <a:t>микроворсинки,г</a:t>
            </a:r>
            <a:r>
              <a:rPr lang="ru-RU" dirty="0" smtClean="0"/>
              <a:t> /</a:t>
            </a:r>
            <a:r>
              <a:rPr lang="ru-RU" dirty="0" err="1" smtClean="0"/>
              <a:t>митохондрии,д</a:t>
            </a:r>
            <a:r>
              <a:rPr lang="ru-RU" dirty="0" smtClean="0"/>
              <a:t> /пластиды, е/ядро, ж/</a:t>
            </a:r>
            <a:r>
              <a:rPr lang="ru-RU" dirty="0" err="1" smtClean="0"/>
              <a:t>микрофибриллы,з</a:t>
            </a:r>
            <a:r>
              <a:rPr lang="ru-RU" dirty="0" smtClean="0"/>
              <a:t> /</a:t>
            </a:r>
            <a:r>
              <a:rPr lang="ru-RU" dirty="0" err="1" smtClean="0"/>
              <a:t>микротрубочки,и</a:t>
            </a:r>
            <a:r>
              <a:rPr lang="ru-RU" dirty="0" smtClean="0"/>
              <a:t>/ </a:t>
            </a:r>
            <a:r>
              <a:rPr lang="ru-RU" dirty="0" err="1" smtClean="0"/>
              <a:t>вакуоли,к</a:t>
            </a:r>
            <a:r>
              <a:rPr lang="ru-RU" dirty="0" smtClean="0"/>
              <a:t>/ эндоплазматическая сеть</a:t>
            </a:r>
          </a:p>
          <a:p>
            <a:pPr lvl="0">
              <a:buNone/>
            </a:pPr>
            <a:r>
              <a:rPr lang="ru-RU" sz="4500" dirty="0" smtClean="0"/>
              <a:t>4.Какие виды пластид содержат клетки зеленых листьев растений?</a:t>
            </a:r>
          </a:p>
          <a:p>
            <a:pPr>
              <a:buNone/>
            </a:pPr>
            <a:r>
              <a:rPr lang="ru-RU" dirty="0" smtClean="0"/>
              <a:t>-а/ </a:t>
            </a:r>
            <a:r>
              <a:rPr lang="ru-RU" dirty="0" err="1" smtClean="0"/>
              <a:t>протопласты,б</a:t>
            </a:r>
            <a:r>
              <a:rPr lang="ru-RU" dirty="0" smtClean="0"/>
              <a:t>/</a:t>
            </a:r>
            <a:r>
              <a:rPr lang="ru-RU" dirty="0" err="1" smtClean="0"/>
              <a:t>лейкопласты,в</a:t>
            </a:r>
            <a:r>
              <a:rPr lang="ru-RU" dirty="0" smtClean="0"/>
              <a:t>/ хромопласты, г/ хлоропласты</a:t>
            </a:r>
          </a:p>
          <a:p>
            <a:pPr lvl="0">
              <a:buNone/>
            </a:pPr>
            <a:r>
              <a:rPr lang="ru-RU" sz="4500" dirty="0" smtClean="0"/>
              <a:t>5.Укажите компоненты биологических мембран:</a:t>
            </a:r>
          </a:p>
          <a:p>
            <a:pPr>
              <a:buNone/>
            </a:pPr>
            <a:r>
              <a:rPr lang="ru-RU" dirty="0" smtClean="0"/>
              <a:t>а/</a:t>
            </a:r>
            <a:r>
              <a:rPr lang="ru-RU" dirty="0" err="1" smtClean="0"/>
              <a:t>ДНК,б</a:t>
            </a:r>
            <a:r>
              <a:rPr lang="ru-RU" dirty="0" smtClean="0"/>
              <a:t>/</a:t>
            </a:r>
            <a:r>
              <a:rPr lang="ru-RU" dirty="0" err="1" smtClean="0"/>
              <a:t>липиды,в</a:t>
            </a:r>
            <a:r>
              <a:rPr lang="ru-RU" dirty="0" smtClean="0"/>
              <a:t>/ </a:t>
            </a:r>
            <a:r>
              <a:rPr lang="ru-RU" dirty="0" err="1" smtClean="0"/>
              <a:t>т-РНК,г</a:t>
            </a:r>
            <a:r>
              <a:rPr lang="ru-RU" dirty="0" smtClean="0"/>
              <a:t>/ </a:t>
            </a:r>
            <a:r>
              <a:rPr lang="ru-RU" dirty="0" err="1" smtClean="0"/>
              <a:t>углеводы,д</a:t>
            </a:r>
            <a:r>
              <a:rPr lang="ru-RU" dirty="0" smtClean="0"/>
              <a:t>/</a:t>
            </a:r>
            <a:r>
              <a:rPr lang="ru-RU" dirty="0" err="1" smtClean="0"/>
              <a:t>АТФ,е</a:t>
            </a:r>
            <a:r>
              <a:rPr lang="ru-RU" dirty="0" smtClean="0"/>
              <a:t>/ белки</a:t>
            </a:r>
          </a:p>
          <a:p>
            <a:pPr lvl="0">
              <a:buNone/>
            </a:pPr>
            <a:r>
              <a:rPr lang="ru-RU" sz="4500" dirty="0" smtClean="0"/>
              <a:t>6.Какие компоненты клетки не имеют рибосомы?</a:t>
            </a:r>
          </a:p>
          <a:p>
            <a:pPr>
              <a:buNone/>
            </a:pPr>
            <a:r>
              <a:rPr lang="ru-RU" dirty="0" smtClean="0"/>
              <a:t>а/</a:t>
            </a:r>
            <a:r>
              <a:rPr lang="ru-RU" dirty="0" err="1" smtClean="0"/>
              <a:t>цитоплазма,б</a:t>
            </a:r>
            <a:r>
              <a:rPr lang="ru-RU" dirty="0" smtClean="0"/>
              <a:t>/ гладкая эндоплазматическая </a:t>
            </a:r>
            <a:r>
              <a:rPr lang="ru-RU" dirty="0" err="1" smtClean="0"/>
              <a:t>сеть,в</a:t>
            </a:r>
            <a:r>
              <a:rPr lang="ru-RU" dirty="0" smtClean="0"/>
              <a:t>/ шероховатый </a:t>
            </a:r>
            <a:r>
              <a:rPr lang="ru-RU" dirty="0" err="1" smtClean="0"/>
              <a:t>ретикулум,г</a:t>
            </a:r>
            <a:r>
              <a:rPr lang="ru-RU" dirty="0" smtClean="0"/>
              <a:t>/ </a:t>
            </a:r>
            <a:r>
              <a:rPr lang="ru-RU" dirty="0" err="1" smtClean="0"/>
              <a:t>митохондрии,д</a:t>
            </a:r>
            <a:r>
              <a:rPr lang="ru-RU" dirty="0" smtClean="0"/>
              <a:t>/ пластиды, е/ ядро</a:t>
            </a:r>
          </a:p>
          <a:p>
            <a:pPr>
              <a:buNone/>
            </a:pPr>
            <a:r>
              <a:rPr lang="ru-RU" sz="4500" dirty="0" smtClean="0"/>
              <a:t>7.какие органоиды не являются полуавтономными?</a:t>
            </a:r>
          </a:p>
          <a:p>
            <a:pPr>
              <a:buNone/>
            </a:pPr>
            <a:r>
              <a:rPr lang="ru-RU" dirty="0" smtClean="0"/>
              <a:t>б/ЭПС, б/</a:t>
            </a:r>
            <a:r>
              <a:rPr lang="ru-RU" dirty="0" err="1" smtClean="0"/>
              <a:t>рибосомы,в</a:t>
            </a:r>
            <a:r>
              <a:rPr lang="ru-RU" dirty="0" smtClean="0"/>
              <a:t>/</a:t>
            </a:r>
            <a:r>
              <a:rPr lang="ru-RU" dirty="0" err="1" smtClean="0"/>
              <a:t>митохондрии,г</a:t>
            </a:r>
            <a:r>
              <a:rPr lang="ru-RU" dirty="0" smtClean="0"/>
              <a:t>/ аппарат </a:t>
            </a:r>
            <a:r>
              <a:rPr lang="ru-RU" dirty="0" err="1" smtClean="0"/>
              <a:t>Гольджи,д</a:t>
            </a:r>
            <a:r>
              <a:rPr lang="ru-RU" dirty="0" smtClean="0"/>
              <a:t>/ </a:t>
            </a:r>
            <a:r>
              <a:rPr lang="ru-RU" dirty="0" err="1" smtClean="0"/>
              <a:t>пластиды,е</a:t>
            </a:r>
            <a:r>
              <a:rPr lang="ru-RU" dirty="0" smtClean="0"/>
              <a:t>/микротрубочки</a:t>
            </a:r>
          </a:p>
          <a:p>
            <a:pPr lvl="0">
              <a:buNone/>
            </a:pPr>
            <a:r>
              <a:rPr lang="ru-RU" sz="4500" dirty="0" smtClean="0"/>
              <a:t>8.Какие  функции не выполняют рибосомы?</a:t>
            </a:r>
          </a:p>
          <a:p>
            <a:pPr>
              <a:buNone/>
            </a:pPr>
            <a:r>
              <a:rPr lang="ru-RU" dirty="0" smtClean="0"/>
              <a:t>в/транспорт </a:t>
            </a:r>
            <a:r>
              <a:rPr lang="ru-RU" dirty="0" err="1" smtClean="0"/>
              <a:t>веществ,б</a:t>
            </a:r>
            <a:r>
              <a:rPr lang="ru-RU" dirty="0" smtClean="0"/>
              <a:t>/ синтез </a:t>
            </a:r>
            <a:r>
              <a:rPr lang="ru-RU" dirty="0" err="1" smtClean="0"/>
              <a:t>углеводов,в</a:t>
            </a:r>
            <a:r>
              <a:rPr lang="ru-RU" dirty="0" smtClean="0"/>
              <a:t>/ </a:t>
            </a:r>
            <a:r>
              <a:rPr lang="ru-RU" dirty="0" err="1" smtClean="0"/>
              <a:t>синтез</a:t>
            </a:r>
            <a:r>
              <a:rPr lang="ru-RU" dirty="0" smtClean="0"/>
              <a:t> </a:t>
            </a:r>
            <a:r>
              <a:rPr lang="ru-RU" dirty="0" err="1" smtClean="0"/>
              <a:t>жиров,г</a:t>
            </a:r>
            <a:r>
              <a:rPr lang="ru-RU" dirty="0" smtClean="0"/>
              <a:t>/ </a:t>
            </a:r>
            <a:r>
              <a:rPr lang="ru-RU" dirty="0" err="1" smtClean="0"/>
              <a:t>синтез</a:t>
            </a:r>
            <a:r>
              <a:rPr lang="ru-RU" dirty="0" smtClean="0"/>
              <a:t>  </a:t>
            </a:r>
            <a:r>
              <a:rPr lang="ru-RU" dirty="0" err="1" smtClean="0"/>
              <a:t>белков,д</a:t>
            </a:r>
            <a:r>
              <a:rPr lang="ru-RU" dirty="0" smtClean="0"/>
              <a:t>/ расщепление полимеров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6477000"/>
          </a:xfrm>
        </p:spPr>
        <p:txBody>
          <a:bodyPr numCol="2">
            <a:normAutofit fontScale="40000" lnSpcReduction="20000"/>
          </a:bodyPr>
          <a:lstStyle/>
          <a:p>
            <a:r>
              <a:rPr lang="ru-RU" sz="5000" dirty="0" smtClean="0"/>
              <a:t>Строение клетки .Тест.    </a:t>
            </a:r>
          </a:p>
          <a:p>
            <a:r>
              <a:rPr lang="ru-RU" sz="5000" dirty="0" smtClean="0"/>
              <a:t>  Выбрать </a:t>
            </a:r>
            <a:r>
              <a:rPr lang="ru-RU" sz="5000" b="1" dirty="0" smtClean="0"/>
              <a:t>один</a:t>
            </a:r>
            <a:r>
              <a:rPr lang="ru-RU" sz="5000" dirty="0" smtClean="0"/>
              <a:t> правильный ответ:</a:t>
            </a:r>
          </a:p>
          <a:p>
            <a:pPr lvl="0">
              <a:buNone/>
            </a:pPr>
            <a:r>
              <a:rPr lang="ru-RU" dirty="0" smtClean="0"/>
              <a:t>1.где в растении происходит фотосинтез?</a:t>
            </a:r>
          </a:p>
          <a:p>
            <a:r>
              <a:rPr lang="ru-RU" dirty="0" smtClean="0"/>
              <a:t>а/в клетках корня</a:t>
            </a:r>
          </a:p>
          <a:p>
            <a:r>
              <a:rPr lang="ru-RU" dirty="0" smtClean="0"/>
              <a:t>б/в хлоропластах</a:t>
            </a:r>
          </a:p>
          <a:p>
            <a:r>
              <a:rPr lang="ru-RU" dirty="0" smtClean="0"/>
              <a:t>в/</a:t>
            </a:r>
            <a:r>
              <a:rPr lang="ru-RU" dirty="0" err="1" smtClean="0"/>
              <a:t>в</a:t>
            </a:r>
            <a:r>
              <a:rPr lang="ru-RU" dirty="0" smtClean="0"/>
              <a:t> завязи пестика</a:t>
            </a:r>
          </a:p>
          <a:p>
            <a:r>
              <a:rPr lang="ru-RU" dirty="0" smtClean="0"/>
              <a:t>г/ в сердцевине стебля</a:t>
            </a:r>
          </a:p>
          <a:p>
            <a:pPr lvl="0">
              <a:buNone/>
            </a:pPr>
            <a:r>
              <a:rPr lang="ru-RU" dirty="0" smtClean="0"/>
              <a:t>2какой процесс называют фагоцитозом?</a:t>
            </a:r>
          </a:p>
          <a:p>
            <a:r>
              <a:rPr lang="ru-RU" dirty="0" smtClean="0"/>
              <a:t>а/поглощение и переваривание лейкоцитами микробов и других чужеродных тел, попавших в организм</a:t>
            </a:r>
          </a:p>
          <a:p>
            <a:r>
              <a:rPr lang="ru-RU" dirty="0" smtClean="0"/>
              <a:t>б/способность лейкоцитов выходить из сосудов</a:t>
            </a:r>
          </a:p>
          <a:p>
            <a:r>
              <a:rPr lang="ru-RU" dirty="0" smtClean="0"/>
              <a:t>в/повышение температуры и образование гноя</a:t>
            </a:r>
          </a:p>
          <a:p>
            <a:r>
              <a:rPr lang="ru-RU" dirty="0" smtClean="0"/>
              <a:t>г/перенос кровью кислорода от легких к тканям</a:t>
            </a:r>
          </a:p>
          <a:p>
            <a:pPr lvl="0">
              <a:buNone/>
            </a:pPr>
            <a:r>
              <a:rPr lang="ru-RU" dirty="0" smtClean="0"/>
              <a:t>3.почему бактерии </a:t>
            </a:r>
            <a:r>
              <a:rPr lang="ru-RU" b="1" dirty="0" smtClean="0"/>
              <a:t>нельзя </a:t>
            </a:r>
            <a:r>
              <a:rPr lang="ru-RU" dirty="0" smtClean="0"/>
              <a:t>отнести к растениям?</a:t>
            </a:r>
          </a:p>
          <a:p>
            <a:r>
              <a:rPr lang="ru-RU" dirty="0" smtClean="0"/>
              <a:t>а/размножаются с помощью спор</a:t>
            </a:r>
          </a:p>
          <a:p>
            <a:r>
              <a:rPr lang="ru-RU" dirty="0" smtClean="0"/>
              <a:t>б/состоят из одной клетки</a:t>
            </a:r>
          </a:p>
          <a:p>
            <a:r>
              <a:rPr lang="ru-RU" dirty="0" smtClean="0"/>
              <a:t>в/ не содержат хлоропластов</a:t>
            </a:r>
          </a:p>
          <a:p>
            <a:r>
              <a:rPr lang="ru-RU" dirty="0" smtClean="0"/>
              <a:t>г/не имеют оформленного ядра</a:t>
            </a:r>
          </a:p>
          <a:p>
            <a:pPr lvl="0">
              <a:buNone/>
            </a:pPr>
            <a:r>
              <a:rPr lang="ru-RU" dirty="0" smtClean="0"/>
              <a:t>4.прокариоты- это организмы:</a:t>
            </a:r>
          </a:p>
          <a:p>
            <a:r>
              <a:rPr lang="ru-RU" dirty="0" smtClean="0"/>
              <a:t>а/клетки которых не имеют оформленного ядра</a:t>
            </a:r>
          </a:p>
          <a:p>
            <a:r>
              <a:rPr lang="ru-RU" dirty="0" smtClean="0"/>
              <a:t>б/осуществляющие фотосинтез на свету</a:t>
            </a:r>
          </a:p>
          <a:p>
            <a:r>
              <a:rPr lang="ru-RU" dirty="0" smtClean="0"/>
              <a:t>в/состоящие из одинаковых клеток</a:t>
            </a:r>
          </a:p>
          <a:p>
            <a:r>
              <a:rPr lang="ru-RU" dirty="0" smtClean="0"/>
              <a:t>г/содержащие в клетках ядро и разнообразные органоиды</a:t>
            </a:r>
          </a:p>
          <a:p>
            <a:pPr lvl="0">
              <a:buNone/>
            </a:pPr>
            <a:r>
              <a:rPr lang="ru-RU" dirty="0" smtClean="0"/>
              <a:t>5.один ученик считает, что эвглена зеленая- это растение, т.к. у нее есть хлоропласты, в которых происходит фотосинтез. Другой ученик относит зеленую эвглену к    царству животных, т.к. она активно передвигается и   питается готовыми органическими веществами. Рассудите спорщиков и выберите правильный ответ.</a:t>
            </a:r>
          </a:p>
          <a:p>
            <a:r>
              <a:rPr lang="ru-RU" dirty="0" smtClean="0"/>
              <a:t>а/ зеленая эвглена- растение</a:t>
            </a:r>
          </a:p>
          <a:p>
            <a:r>
              <a:rPr lang="ru-RU" dirty="0" smtClean="0"/>
              <a:t>б/зеленая эвглена – животное</a:t>
            </a:r>
          </a:p>
          <a:p>
            <a:r>
              <a:rPr lang="ru-RU" dirty="0" smtClean="0"/>
              <a:t>в/зеленая эвглена занимает промежуточное положение между растениями и животными</a:t>
            </a:r>
          </a:p>
          <a:p>
            <a:r>
              <a:rPr lang="ru-RU" dirty="0" smtClean="0"/>
              <a:t>г/зеленая эвглена относится к особому царству</a:t>
            </a:r>
          </a:p>
          <a:p>
            <a:pPr lvl="0">
              <a:buNone/>
            </a:pPr>
            <a:r>
              <a:rPr lang="ru-RU" dirty="0" smtClean="0"/>
              <a:t>6.известно, что плазматическая мембрана играет  большую  роль  в поглощении веществ клеткой. Как изучить строение плазматической мембраны?</a:t>
            </a:r>
          </a:p>
          <a:p>
            <a:r>
              <a:rPr lang="ru-RU" dirty="0" smtClean="0"/>
              <a:t>а/достаточно рассмотреть клетку в световой микроскоп под небольшим увеличением</a:t>
            </a:r>
          </a:p>
          <a:p>
            <a:r>
              <a:rPr lang="ru-RU" dirty="0" smtClean="0"/>
              <a:t>б/достаточно рассмотреть клетку в лупу</a:t>
            </a:r>
          </a:p>
          <a:p>
            <a:r>
              <a:rPr lang="ru-RU" dirty="0" smtClean="0"/>
              <a:t>в/надо рассмотреть  клетку в световой микроскоп под большим увеличением</a:t>
            </a:r>
          </a:p>
          <a:p>
            <a:r>
              <a:rPr lang="ru-RU" dirty="0" smtClean="0"/>
              <a:t>г/ необходимо рассмотреть плазматическую мембрану под электронным микроскопом</a:t>
            </a:r>
          </a:p>
          <a:p>
            <a:pPr lvl="0">
              <a:buNone/>
            </a:pPr>
            <a:r>
              <a:rPr lang="ru-RU" dirty="0" smtClean="0"/>
              <a:t>7.основной признак, по которому бактерий выделяют в особое царство:</a:t>
            </a:r>
          </a:p>
          <a:p>
            <a:r>
              <a:rPr lang="ru-RU" dirty="0" smtClean="0"/>
              <a:t>а/размножение путем деления клетки</a:t>
            </a:r>
          </a:p>
          <a:p>
            <a:r>
              <a:rPr lang="ru-RU" dirty="0" smtClean="0"/>
              <a:t>б/способность образовывать споры</a:t>
            </a:r>
          </a:p>
          <a:p>
            <a:r>
              <a:rPr lang="ru-RU" dirty="0" smtClean="0"/>
              <a:t>в/наличие клеточной оболочки</a:t>
            </a:r>
          </a:p>
          <a:p>
            <a:r>
              <a:rPr lang="ru-RU" dirty="0" smtClean="0"/>
              <a:t>г/ отсутствие оформленного ядра</a:t>
            </a:r>
          </a:p>
          <a:p>
            <a:pPr lvl="0">
              <a:buNone/>
            </a:pPr>
            <a:r>
              <a:rPr lang="ru-RU" dirty="0" smtClean="0"/>
              <a:t>8.как отличить хлоропласты от ядра?</a:t>
            </a:r>
          </a:p>
          <a:p>
            <a:r>
              <a:rPr lang="ru-RU" dirty="0" smtClean="0"/>
              <a:t>а/по зеленому цвету и более мелким размерам</a:t>
            </a:r>
          </a:p>
          <a:p>
            <a:r>
              <a:rPr lang="ru-RU" dirty="0" smtClean="0"/>
              <a:t>б/по форме</a:t>
            </a:r>
          </a:p>
          <a:p>
            <a:r>
              <a:rPr lang="ru-RU" dirty="0" smtClean="0"/>
              <a:t>в/ по расположению в клетке</a:t>
            </a:r>
          </a:p>
          <a:p>
            <a:r>
              <a:rPr lang="ru-RU" dirty="0" smtClean="0"/>
              <a:t>г/по химическому составу</a:t>
            </a:r>
          </a:p>
          <a:p>
            <a:pPr lvl="0">
              <a:buNone/>
            </a:pPr>
            <a:r>
              <a:rPr lang="ru-RU" dirty="0" smtClean="0"/>
              <a:t>9.где в клетке расположено ядро?</a:t>
            </a:r>
          </a:p>
          <a:p>
            <a:r>
              <a:rPr lang="ru-RU" dirty="0" smtClean="0"/>
              <a:t>а/в вакуоле</a:t>
            </a:r>
          </a:p>
          <a:p>
            <a:r>
              <a:rPr lang="ru-RU" dirty="0" smtClean="0"/>
              <a:t>б/в цитоплазме</a:t>
            </a:r>
          </a:p>
          <a:p>
            <a:r>
              <a:rPr lang="ru-RU" dirty="0" smtClean="0"/>
              <a:t>в/ </a:t>
            </a:r>
            <a:r>
              <a:rPr lang="ru-RU" dirty="0" err="1" smtClean="0"/>
              <a:t>в</a:t>
            </a:r>
            <a:r>
              <a:rPr lang="ru-RU" dirty="0" smtClean="0"/>
              <a:t> хлоропласте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382000" cy="67056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u="sng" dirty="0" smtClean="0"/>
              <a:t>КЛЕТКА </a:t>
            </a:r>
            <a:r>
              <a:rPr lang="ru-RU" dirty="0" smtClean="0"/>
              <a:t>             </a:t>
            </a:r>
            <a:r>
              <a:rPr lang="ru-RU" dirty="0" smtClean="0">
                <a:solidFill>
                  <a:schemeClr val="tx2"/>
                </a:solidFill>
              </a:rPr>
              <a:t>Реакция</a:t>
            </a:r>
            <a:r>
              <a:rPr lang="ru-RU" dirty="0" smtClean="0"/>
              <a:t>                     </a:t>
            </a:r>
            <a:r>
              <a:rPr lang="ru-RU" dirty="0" err="1" smtClean="0">
                <a:solidFill>
                  <a:schemeClr val="accent2"/>
                </a:solidFill>
              </a:rPr>
              <a:t>упоряд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</a:t>
            </a:r>
            <a:r>
              <a:rPr lang="ru-RU" dirty="0" err="1" smtClean="0">
                <a:solidFill>
                  <a:schemeClr val="accent2"/>
                </a:solidFill>
              </a:rPr>
              <a:t>организац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r>
              <a:rPr lang="ru-RU" dirty="0" smtClean="0"/>
              <a:t>          </a:t>
            </a:r>
          </a:p>
          <a:p>
            <a:pPr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chemeClr val="tx2"/>
                </a:solidFill>
              </a:rPr>
              <a:t>синтеза</a:t>
            </a:r>
            <a:endParaRPr lang="ru-RU" dirty="0" smtClean="0"/>
          </a:p>
          <a:p>
            <a:pPr lvl="1">
              <a:buNone/>
            </a:pPr>
            <a:r>
              <a:rPr lang="ru-RU" dirty="0" smtClean="0"/>
              <a:t> Б.,</a:t>
            </a:r>
            <a:r>
              <a:rPr lang="ru-RU" dirty="0" smtClean="0">
                <a:solidFill>
                  <a:schemeClr val="accent2"/>
                </a:solidFill>
              </a:rPr>
              <a:t>Ж</a:t>
            </a:r>
            <a:r>
              <a:rPr lang="ru-RU" dirty="0" smtClean="0"/>
              <a:t>.,</a:t>
            </a:r>
            <a:r>
              <a:rPr lang="ru-RU" dirty="0" smtClean="0">
                <a:solidFill>
                  <a:schemeClr val="accent2"/>
                </a:solidFill>
              </a:rPr>
              <a:t>У</a:t>
            </a:r>
            <a:r>
              <a:rPr lang="ru-RU" dirty="0" smtClean="0"/>
              <a:t>.,Н.К.                 </a:t>
            </a:r>
            <a:r>
              <a:rPr lang="ru-RU" dirty="0" smtClean="0">
                <a:solidFill>
                  <a:schemeClr val="accent3"/>
                </a:solidFill>
              </a:rPr>
              <a:t>Высоко</a:t>
            </a:r>
            <a:r>
              <a:rPr lang="ru-RU" dirty="0" smtClean="0"/>
              <a:t>                   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</a:rPr>
              <a:t>из прост. </a:t>
            </a:r>
            <a:r>
              <a:rPr lang="ru-RU" dirty="0" err="1" smtClean="0">
                <a:solidFill>
                  <a:schemeClr val="tx2"/>
                </a:solidFill>
              </a:rPr>
              <a:t>Сложн</a:t>
            </a:r>
            <a:r>
              <a:rPr lang="ru-RU" dirty="0" smtClean="0"/>
              <a:t>.         </a:t>
            </a:r>
            <a:r>
              <a:rPr lang="ru-RU" dirty="0" smtClean="0">
                <a:solidFill>
                  <a:schemeClr val="accent3"/>
                </a:solidFill>
              </a:rPr>
              <a:t>Низко</a:t>
            </a:r>
            <a:r>
              <a:rPr lang="ru-RU" dirty="0" smtClean="0"/>
              <a:t>         </a:t>
            </a:r>
            <a:r>
              <a:rPr lang="ru-RU" baseline="30000" dirty="0" smtClean="0">
                <a:solidFill>
                  <a:schemeClr val="accent3"/>
                </a:solidFill>
              </a:rPr>
              <a:t>МОЛЕКУЛЯРН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- </a:t>
            </a:r>
            <a:r>
              <a:rPr lang="en-US" dirty="0" smtClean="0"/>
              <a:t>Q</a:t>
            </a:r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2"/>
                </a:solidFill>
              </a:rPr>
              <a:t>ОБМЕН</a:t>
            </a:r>
            <a:r>
              <a:rPr lang="en-US" dirty="0" smtClean="0"/>
              <a:t>          +</a:t>
            </a:r>
            <a:r>
              <a:rPr lang="ru-RU" dirty="0" smtClean="0"/>
              <a:t> </a:t>
            </a:r>
            <a:r>
              <a:rPr lang="en-US" dirty="0" smtClean="0"/>
              <a:t>Q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</a:t>
            </a:r>
          </a:p>
          <a:p>
            <a:pPr>
              <a:buNone/>
            </a:pPr>
            <a:r>
              <a:rPr lang="ru-RU" baseline="30000" dirty="0" smtClean="0"/>
              <a:t>               </a:t>
            </a:r>
            <a:r>
              <a:rPr lang="ru-RU" sz="4000" baseline="30000" dirty="0" smtClean="0"/>
              <a:t>                        </a:t>
            </a:r>
            <a:r>
              <a:rPr lang="ru-RU" baseline="30000" dirty="0" smtClean="0"/>
              <a:t>                                                         </a:t>
            </a:r>
          </a:p>
          <a:p>
            <a:pPr>
              <a:buNone/>
            </a:pPr>
            <a:endParaRPr lang="ru-RU" baseline="30000" dirty="0" smtClean="0"/>
          </a:p>
          <a:p>
            <a:pPr>
              <a:buNone/>
            </a:pPr>
            <a:r>
              <a:rPr lang="ru-RU" baseline="30000" dirty="0" smtClean="0"/>
              <a:t> </a:t>
            </a:r>
            <a:r>
              <a:rPr lang="ru-RU" dirty="0" smtClean="0"/>
              <a:t>                   АТФ                АДФ</a:t>
            </a:r>
          </a:p>
          <a:p>
            <a:pPr>
              <a:buNone/>
            </a:pPr>
            <a:r>
              <a:rPr lang="ru-RU" sz="4400" baseline="30000" dirty="0" smtClean="0"/>
              <a:t>  </a:t>
            </a:r>
            <a:r>
              <a:rPr lang="ru-RU" sz="4400" baseline="30000" dirty="0" smtClean="0">
                <a:solidFill>
                  <a:schemeClr val="accent3"/>
                </a:solidFill>
              </a:rPr>
              <a:t>Связь  с </a:t>
            </a:r>
            <a:r>
              <a:rPr lang="ru-RU" sz="4400" baseline="30000" dirty="0" err="1" smtClean="0">
                <a:solidFill>
                  <a:schemeClr val="accent3"/>
                </a:solidFill>
              </a:rPr>
              <a:t>окр</a:t>
            </a:r>
            <a:r>
              <a:rPr lang="ru-RU" sz="4400" baseline="30000" dirty="0" smtClean="0">
                <a:solidFill>
                  <a:schemeClr val="accent3"/>
                </a:solidFill>
              </a:rPr>
              <a:t>. средой. Рост. </a:t>
            </a:r>
            <a:r>
              <a:rPr lang="ru-RU" sz="4400" baseline="30000" dirty="0" err="1" smtClean="0">
                <a:solidFill>
                  <a:schemeClr val="accent3"/>
                </a:solidFill>
              </a:rPr>
              <a:t>Движение.Свечение</a:t>
            </a:r>
            <a:r>
              <a:rPr lang="ru-RU" sz="4400" baseline="30000" dirty="0" smtClean="0">
                <a:solidFill>
                  <a:schemeClr val="accent3"/>
                </a:solidFill>
              </a:rPr>
              <a:t>.</a:t>
            </a:r>
            <a:r>
              <a:rPr lang="ru-RU" sz="4400" dirty="0" smtClean="0">
                <a:solidFill>
                  <a:schemeClr val="accent3"/>
                </a:solidFill>
              </a:rPr>
              <a:t> </a:t>
            </a:r>
            <a:endParaRPr lang="ru-RU" sz="2800" baseline="30000" dirty="0" smtClean="0">
              <a:solidFill>
                <a:schemeClr val="accent3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105400" y="609600"/>
            <a:ext cx="838200" cy="76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105400" y="914400"/>
            <a:ext cx="914400" cy="76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05400" y="685800"/>
            <a:ext cx="45719" cy="304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ойная стрелка влево/вправо/вверх 6"/>
          <p:cNvSpPr/>
          <p:nvPr/>
        </p:nvSpPr>
        <p:spPr>
          <a:xfrm>
            <a:off x="3429000" y="914400"/>
            <a:ext cx="762000" cy="10668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95400" y="1600200"/>
            <a:ext cx="1828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1447800"/>
            <a:ext cx="3352800" cy="60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расщепления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486400" y="2286000"/>
            <a:ext cx="685800" cy="685800"/>
          </a:xfrm>
          <a:prstGeom prst="chevro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62200" y="3124200"/>
            <a:ext cx="45719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76800" y="3048000"/>
            <a:ext cx="4571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38200" y="4038600"/>
            <a:ext cx="2819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aseline="30000" dirty="0" smtClean="0"/>
              <a:t> </a:t>
            </a:r>
            <a:r>
              <a:rPr lang="ru-RU" sz="2000" b="1" dirty="0" err="1" smtClean="0">
                <a:solidFill>
                  <a:schemeClr val="accent2"/>
                </a:solidFill>
              </a:rPr>
              <a:t>Пластический=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2"/>
                </a:solidFill>
              </a:rPr>
              <a:t>ассимиляция=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анаболизм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91000" y="3962400"/>
            <a:ext cx="2743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/>
                </a:solidFill>
              </a:rPr>
              <a:t>Энергетический=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2"/>
                </a:solidFill>
              </a:rPr>
              <a:t>диссимиляция=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</a:rPr>
              <a:t>катаболизм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48000" y="5334000"/>
            <a:ext cx="1295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>
            <a:off x="3048000" y="5486400"/>
            <a:ext cx="13716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38400" y="4876800"/>
            <a:ext cx="45719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53000" y="4800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метаболизм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1" name="Picture 7" descr="C:\Documents and Settings\Администратор\Рабочий стол\img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1464</Words>
  <Application>Microsoft Office PowerPoint</Application>
  <PresentationFormat>Экран (4:3)</PresentationFormat>
  <Paragraphs>384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Метаболизм клетки. Обеспечение клетки энергией.  Д/з -§§9;12; р.т.-§§9;12</vt:lpstr>
      <vt:lpstr>Опрос - тест</vt:lpstr>
      <vt:lpstr>опрос</vt:lpstr>
      <vt:lpstr>опрос</vt:lpstr>
      <vt:lpstr>Слайд 5</vt:lpstr>
      <vt:lpstr>Слайд 6</vt:lpstr>
      <vt:lpstr>Слайд 7</vt:lpstr>
      <vt:lpstr>Слайд 8</vt:lpstr>
      <vt:lpstr>метаболизм</vt:lpstr>
      <vt:lpstr>синтез</vt:lpstr>
      <vt:lpstr> живые организмы  </vt:lpstr>
      <vt:lpstr>Связь организма с окружающей средой</vt:lpstr>
      <vt:lpstr>Метаболизм-</vt:lpstr>
      <vt:lpstr>Молекула АТФ -универсальный переносчик и накопитель энергии. </vt:lpstr>
      <vt:lpstr>Живые организмы ( классификация по среде обитания)</vt:lpstr>
      <vt:lpstr>Живые организмы (классификация по  источнику энергии и способу питания)</vt:lpstr>
      <vt:lpstr>Организмы по способу питания и   по источнику энергии</vt:lpstr>
      <vt:lpstr>Организмы по способу питания и   по источнику энергии</vt:lpstr>
      <vt:lpstr>Энергетический обмен =  клеточное дыхание</vt:lpstr>
      <vt:lpstr>Многоступенчатость процесса биологического окисления.</vt:lpstr>
      <vt:lpstr>Конечные продукты первого этапа биологического окисления:</vt:lpstr>
      <vt:lpstr>II этап: Процессы  и конечные продукты биологического окисления </vt:lpstr>
      <vt:lpstr>III этап - кислородное окисление</vt:lpstr>
      <vt:lpstr>Закрепление №3 р.т. С 26</vt:lpstr>
      <vt:lpstr>Закрепление. Сравните две схемы.                                            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Метаболизм клетки. Обеспечение клетки энергией.</dc:title>
  <cp:lastModifiedBy>grif</cp:lastModifiedBy>
  <cp:revision>66</cp:revision>
  <dcterms:modified xsi:type="dcterms:W3CDTF">2011-10-11T19:57:10Z</dcterms:modified>
</cp:coreProperties>
</file>