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notesMasterIdLst>
    <p:notesMasterId r:id="rId61"/>
  </p:notesMasterIdLst>
  <p:sldIdLst>
    <p:sldId id="308" r:id="rId15"/>
    <p:sldId id="258" r:id="rId16"/>
    <p:sldId id="307" r:id="rId17"/>
    <p:sldId id="257" r:id="rId18"/>
    <p:sldId id="256" r:id="rId19"/>
    <p:sldId id="265" r:id="rId20"/>
    <p:sldId id="264" r:id="rId21"/>
    <p:sldId id="266" r:id="rId22"/>
    <p:sldId id="267" r:id="rId23"/>
    <p:sldId id="272" r:id="rId24"/>
    <p:sldId id="282" r:id="rId25"/>
    <p:sldId id="269" r:id="rId26"/>
    <p:sldId id="270" r:id="rId27"/>
    <p:sldId id="273" r:id="rId28"/>
    <p:sldId id="271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3" r:id="rId38"/>
    <p:sldId id="284" r:id="rId39"/>
    <p:sldId id="285" r:id="rId40"/>
    <p:sldId id="300" r:id="rId41"/>
    <p:sldId id="301" r:id="rId42"/>
    <p:sldId id="302" r:id="rId43"/>
    <p:sldId id="305" r:id="rId44"/>
    <p:sldId id="306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970" y="-1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81EDB-1A4B-4892-933B-61822675C8F5}" type="doc">
      <dgm:prSet loTypeId="urn:diagrams.loki3.com/TabbedArc+Icon" loCatId="officeonline" qsTypeId="urn:microsoft.com/office/officeart/2005/8/quickstyle/3d2" qsCatId="3D" csTypeId="urn:microsoft.com/office/officeart/2005/8/colors/colorful4" csCatId="colorful" phldr="1"/>
      <dgm:spPr/>
    </dgm:pt>
    <dgm:pt modelId="{27FF5383-4520-4210-992D-5E1546C461E8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Масло растительное</a:t>
          </a:r>
          <a:endParaRPr lang="ru-RU" b="1" dirty="0"/>
        </a:p>
      </dgm:t>
    </dgm:pt>
    <dgm:pt modelId="{CDACA983-4789-4444-8F26-EC211A835F2F}" type="parTrans" cxnId="{701CCC18-20FB-4B9A-AC6E-A53DC4CE7F10}">
      <dgm:prSet/>
      <dgm:spPr/>
      <dgm:t>
        <a:bodyPr/>
        <a:lstStyle/>
        <a:p>
          <a:endParaRPr lang="ru-RU"/>
        </a:p>
      </dgm:t>
    </dgm:pt>
    <dgm:pt modelId="{E3DD79D1-9D42-4760-9BF2-7C3F72939CD9}" type="sibTrans" cxnId="{701CCC18-20FB-4B9A-AC6E-A53DC4CE7F10}">
      <dgm:prSet/>
      <dgm:spPr/>
      <dgm:t>
        <a:bodyPr/>
        <a:lstStyle/>
        <a:p>
          <a:endParaRPr lang="ru-RU"/>
        </a:p>
      </dgm:t>
    </dgm:pt>
    <dgm:pt modelId="{AB07FEBF-E9DB-4205-B3F2-80F4DF7357AA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Уксус</a:t>
          </a:r>
          <a:endParaRPr lang="ru-RU" b="1" dirty="0"/>
        </a:p>
      </dgm:t>
    </dgm:pt>
    <dgm:pt modelId="{D319693D-11A3-41AA-A61E-421D2783E504}" type="parTrans" cxnId="{5EA91543-4847-4D29-A653-70D875B2401B}">
      <dgm:prSet/>
      <dgm:spPr/>
      <dgm:t>
        <a:bodyPr/>
        <a:lstStyle/>
        <a:p>
          <a:endParaRPr lang="ru-RU"/>
        </a:p>
      </dgm:t>
    </dgm:pt>
    <dgm:pt modelId="{638CD039-536E-4A88-91D1-8584A46A1D1E}" type="sibTrans" cxnId="{5EA91543-4847-4D29-A653-70D875B2401B}">
      <dgm:prSet/>
      <dgm:spPr/>
      <dgm:t>
        <a:bodyPr/>
        <a:lstStyle/>
        <a:p>
          <a:endParaRPr lang="ru-RU"/>
        </a:p>
      </dgm:t>
    </dgm:pt>
    <dgm:pt modelId="{65D5144A-5975-4E7E-98EC-BF24AAB406C1}">
      <dgm:prSet phldrT="[Текст]"/>
      <dgm:spPr/>
      <dgm:t>
        <a:bodyPr/>
        <a:lstStyle/>
        <a:p>
          <a:r>
            <a:rPr lang="ru-RU" b="1" dirty="0" smtClean="0"/>
            <a:t>Соль, специи</a:t>
          </a:r>
          <a:endParaRPr lang="ru-RU" b="1" dirty="0"/>
        </a:p>
      </dgm:t>
    </dgm:pt>
    <dgm:pt modelId="{3CF22497-28D6-498A-BEF3-705A402F9B74}" type="parTrans" cxnId="{971C57E7-577B-419E-B39A-E3978CDD7697}">
      <dgm:prSet/>
      <dgm:spPr/>
      <dgm:t>
        <a:bodyPr/>
        <a:lstStyle/>
        <a:p>
          <a:endParaRPr lang="ru-RU"/>
        </a:p>
      </dgm:t>
    </dgm:pt>
    <dgm:pt modelId="{2C307E8E-248F-4ECE-A4DB-30CA0B62F897}" type="sibTrans" cxnId="{971C57E7-577B-419E-B39A-E3978CDD7697}">
      <dgm:prSet/>
      <dgm:spPr/>
      <dgm:t>
        <a:bodyPr/>
        <a:lstStyle/>
        <a:p>
          <a:endParaRPr lang="ru-RU"/>
        </a:p>
      </dgm:t>
    </dgm:pt>
    <dgm:pt modelId="{C2497D8B-FEA9-45B3-A17A-E6BA52DA764D}" type="pres">
      <dgm:prSet presAssocID="{27581EDB-1A4B-4892-933B-61822675C8F5}" presName="Name0" presStyleCnt="0">
        <dgm:presLayoutVars>
          <dgm:dir/>
          <dgm:resizeHandles val="exact"/>
        </dgm:presLayoutVars>
      </dgm:prSet>
      <dgm:spPr/>
    </dgm:pt>
    <dgm:pt modelId="{DFDD6144-53D2-4B0F-9E1A-75FB98D32B36}" type="pres">
      <dgm:prSet presAssocID="{27FF5383-4520-4210-992D-5E1546C461E8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B8046-9CDA-4C68-AF98-32BA57733750}" type="pres">
      <dgm:prSet presAssocID="{AB07FEBF-E9DB-4205-B3F2-80F4DF7357AA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1BA1F-C71A-4F09-883A-FCE7CD842E8B}" type="pres">
      <dgm:prSet presAssocID="{65D5144A-5975-4E7E-98EC-BF24AAB406C1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1CCC18-20FB-4B9A-AC6E-A53DC4CE7F10}" srcId="{27581EDB-1A4B-4892-933B-61822675C8F5}" destId="{27FF5383-4520-4210-992D-5E1546C461E8}" srcOrd="0" destOrd="0" parTransId="{CDACA983-4789-4444-8F26-EC211A835F2F}" sibTransId="{E3DD79D1-9D42-4760-9BF2-7C3F72939CD9}"/>
    <dgm:cxn modelId="{5EA91543-4847-4D29-A653-70D875B2401B}" srcId="{27581EDB-1A4B-4892-933B-61822675C8F5}" destId="{AB07FEBF-E9DB-4205-B3F2-80F4DF7357AA}" srcOrd="1" destOrd="0" parTransId="{D319693D-11A3-41AA-A61E-421D2783E504}" sibTransId="{638CD039-536E-4A88-91D1-8584A46A1D1E}"/>
    <dgm:cxn modelId="{971C57E7-577B-419E-B39A-E3978CDD7697}" srcId="{27581EDB-1A4B-4892-933B-61822675C8F5}" destId="{65D5144A-5975-4E7E-98EC-BF24AAB406C1}" srcOrd="2" destOrd="0" parTransId="{3CF22497-28D6-498A-BEF3-705A402F9B74}" sibTransId="{2C307E8E-248F-4ECE-A4DB-30CA0B62F897}"/>
    <dgm:cxn modelId="{C36FBCCB-7425-47BB-B724-439108A20E3B}" type="presOf" srcId="{AB07FEBF-E9DB-4205-B3F2-80F4DF7357AA}" destId="{DE0B8046-9CDA-4C68-AF98-32BA57733750}" srcOrd="0" destOrd="0" presId="urn:diagrams.loki3.com/TabbedArc+Icon"/>
    <dgm:cxn modelId="{878295B7-4807-4197-BA08-3932B021A695}" type="presOf" srcId="{65D5144A-5975-4E7E-98EC-BF24AAB406C1}" destId="{A811BA1F-C71A-4F09-883A-FCE7CD842E8B}" srcOrd="0" destOrd="0" presId="urn:diagrams.loki3.com/TabbedArc+Icon"/>
    <dgm:cxn modelId="{AEFA2096-DD76-4A9A-8607-A30AB6340E92}" type="presOf" srcId="{27FF5383-4520-4210-992D-5E1546C461E8}" destId="{DFDD6144-53D2-4B0F-9E1A-75FB98D32B36}" srcOrd="0" destOrd="0" presId="urn:diagrams.loki3.com/TabbedArc+Icon"/>
    <dgm:cxn modelId="{1CE7DE27-88B3-4EC5-9C3E-50410F2BB1E1}" type="presOf" srcId="{27581EDB-1A4B-4892-933B-61822675C8F5}" destId="{C2497D8B-FEA9-45B3-A17A-E6BA52DA764D}" srcOrd="0" destOrd="0" presId="urn:diagrams.loki3.com/TabbedArc+Icon"/>
    <dgm:cxn modelId="{9EB543B4-945C-4BE2-AD65-1B764658A401}" type="presParOf" srcId="{C2497D8B-FEA9-45B3-A17A-E6BA52DA764D}" destId="{DFDD6144-53D2-4B0F-9E1A-75FB98D32B36}" srcOrd="0" destOrd="0" presId="urn:diagrams.loki3.com/TabbedArc+Icon"/>
    <dgm:cxn modelId="{2E3137F2-C6BF-42D1-8C9D-5178BDFF43B6}" type="presParOf" srcId="{C2497D8B-FEA9-45B3-A17A-E6BA52DA764D}" destId="{DE0B8046-9CDA-4C68-AF98-32BA57733750}" srcOrd="1" destOrd="0" presId="urn:diagrams.loki3.com/TabbedArc+Icon"/>
    <dgm:cxn modelId="{407D8A09-4BB7-43E2-B276-36EFD4D63A28}" type="presParOf" srcId="{C2497D8B-FEA9-45B3-A17A-E6BA52DA764D}" destId="{A811BA1F-C71A-4F09-883A-FCE7CD842E8B}" srcOrd="2" destOrd="0" presId="urn:diagrams.loki3.com/TabbedArc+Icon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EF216-53EB-4179-862E-F94EB4549A59}" type="datetimeFigureOut">
              <a:rPr lang="ru-RU" smtClean="0"/>
              <a:pPr/>
              <a:t>05.01.2012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3DCFD-9694-4D06-A2B9-BD24A5E7A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97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382219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5648" y="6400800"/>
            <a:ext cx="2133600" cy="365125"/>
          </a:xfrm>
        </p:spPr>
        <p:txBody>
          <a:bodyPr/>
          <a:lstStyle/>
          <a:p>
            <a:fld id="{B000721A-6F31-41E6-A50A-9C81252BB1F4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4008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1152" y="6400800"/>
            <a:ext cx="2133600" cy="365125"/>
          </a:xfrm>
        </p:spPr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1718336" y="2798064"/>
            <a:ext cx="7425663" cy="10241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 bwMode="gray">
          <a:xfrm rot="16200000">
            <a:off x="600496" y="2697480"/>
            <a:ext cx="1024128" cy="122529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3819185"/>
            <a:ext cx="1728216" cy="1024128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 bwMode="gray">
          <a:xfrm rot="5400000">
            <a:off x="1828800" y="3718600"/>
            <a:ext cx="1024128" cy="1225296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47"/>
          <p:cNvGrpSpPr/>
          <p:nvPr/>
        </p:nvGrpSpPr>
        <p:grpSpPr bwMode="gray">
          <a:xfrm>
            <a:off x="1754222" y="0"/>
            <a:ext cx="1181656" cy="3815366"/>
            <a:chOff x="1754222" y="0"/>
            <a:chExt cx="1181656" cy="3815366"/>
          </a:xfrm>
        </p:grpSpPr>
        <p:grpSp>
          <p:nvGrpSpPr>
            <p:cNvPr id="23" name="Group 11"/>
            <p:cNvGrpSpPr/>
            <p:nvPr userDrawn="1"/>
          </p:nvGrpSpPr>
          <p:grpSpPr bwMode="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22"/>
            <p:cNvGrpSpPr/>
            <p:nvPr userDrawn="1"/>
          </p:nvGrpSpPr>
          <p:grpSpPr bwMode="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 userDrawn="1"/>
          </p:nvGrpSpPr>
          <p:grpSpPr bwMode="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35" name="Straight Connector 34"/>
              <p:cNvCxnSpPr/>
              <p:nvPr userDrawn="1"/>
            </p:nvCxnSpPr>
            <p:spPr bwMode="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 userDrawn="1"/>
            </p:nvCxnSpPr>
            <p:spPr bwMode="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 bwMode="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 userDrawn="1"/>
            </p:nvCxnSpPr>
            <p:spPr bwMode="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 bwMode="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 bwMode="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8"/>
          <p:cNvGrpSpPr/>
          <p:nvPr/>
        </p:nvGrpSpPr>
        <p:grpSpPr bwMode="invGray">
          <a:xfrm>
            <a:off x="504542" y="3825240"/>
            <a:ext cx="1181656" cy="3032760"/>
            <a:chOff x="1754222" y="0"/>
            <a:chExt cx="1181656" cy="3815366"/>
          </a:xfrm>
        </p:grpSpPr>
        <p:grpSp>
          <p:nvGrpSpPr>
            <p:cNvPr id="49" name="Group 11"/>
            <p:cNvGrpSpPr/>
            <p:nvPr userDrawn="1"/>
          </p:nvGrpSpPr>
          <p:grpSpPr bwMode="inv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75" name="Straight Connector 7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22"/>
            <p:cNvGrpSpPr/>
            <p:nvPr userDrawn="1"/>
          </p:nvGrpSpPr>
          <p:grpSpPr bwMode="inv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65" name="Straight Connector 6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46"/>
            <p:cNvGrpSpPr/>
            <p:nvPr userDrawn="1"/>
          </p:nvGrpSpPr>
          <p:grpSpPr bwMode="inv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53" name="Straight Connector 52"/>
              <p:cNvCxnSpPr/>
              <p:nvPr userDrawn="1"/>
            </p:nvCxnSpPr>
            <p:spPr bwMode="inv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 bwMode="inv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inv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 bwMode="inv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inv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 bwMode="inv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 bwMode="inv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 bwMode="inv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 bwMode="inv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 userDrawn="1"/>
            </p:nvCxnSpPr>
            <p:spPr bwMode="inv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 userDrawn="1"/>
            </p:nvCxnSpPr>
            <p:spPr bwMode="inv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 bwMode="inv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862072" y="3959352"/>
            <a:ext cx="6245352" cy="147218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980944" y="2816352"/>
            <a:ext cx="5897880" cy="96012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52" name="Group 87"/>
          <p:cNvGrpSpPr/>
          <p:nvPr/>
        </p:nvGrpSpPr>
        <p:grpSpPr bwMode="gray">
          <a:xfrm>
            <a:off x="8147304" y="2587752"/>
            <a:ext cx="640080" cy="118872"/>
            <a:chOff x="8147304" y="2587752"/>
            <a:chExt cx="640080" cy="118872"/>
          </a:xfrm>
        </p:grpSpPr>
        <p:sp>
          <p:nvSpPr>
            <p:cNvPr id="85" name="Rectangle 8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2BD-81E1-47E5-81D5-3E5864ACEAC8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6544-BE48-47F3-9B42-89C3368D1C5B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DEE-2090-440C-BDAC-1327621D745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8374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8B85-6AD4-4763-9626-13B721CF6F3C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6A66-1939-481E-8CD9-604CAAB218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112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6E8A-07C9-4240-86BF-20CA7E34FB81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6A73-2251-4470-AFCA-DE15EF48FD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7363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588E-38CD-4A91-9817-5D84956FEFAA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2CE8-8FA3-4A27-B027-4CFAFFE43E6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5047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92C-A318-449C-BBBB-48ABD8FC3A6F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CE70-97EB-442F-894C-FC304D4B8EF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0010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106C-C56C-45F7-833E-150F647CBDCA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7834-F882-4219-8D30-AE1C115341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8268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B22F-2185-4702-8FD6-4906A85C894E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DECB-D5FC-45B8-8869-4C4C42AC69F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9492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0F13-7448-4E93-852E-ED4B1237A876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94BA-FAA1-40F6-B615-0F6B9A0CE4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8674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1A66-19A7-451F-84C9-D5F739D24B3B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6149-CD84-4495-9E29-B830E4046EA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0989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81BE-EE4C-472E-B74E-CFE6A885E0E7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BC6-F521-45EA-8E49-D6C1B67860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94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472" y="457200"/>
            <a:ext cx="6291072" cy="5468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 rot="16200000">
            <a:off x="3787141" y="2999232"/>
            <a:ext cx="6355080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 bwMode="ltGray">
          <a:xfrm rot="10800000">
            <a:off x="6786373" y="6355080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 bwMode="ltGray">
          <a:xfrm>
            <a:off x="7142989" y="5980176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 rot="16200000">
            <a:off x="7078981" y="6419088"/>
            <a:ext cx="50292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 bwMode="invGray">
          <a:xfrm rot="5400000">
            <a:off x="7962938" y="5539777"/>
            <a:ext cx="356616" cy="2005509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 bwMode="invGray">
          <a:xfrm rot="5400000">
            <a:off x="3392340" y="2596980"/>
            <a:ext cx="356616" cy="7141296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8040" y="384048"/>
            <a:ext cx="1746504" cy="55504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4048" y="6400800"/>
            <a:ext cx="2133600" cy="365125"/>
          </a:xfrm>
        </p:spPr>
        <p:txBody>
          <a:bodyPr/>
          <a:lstStyle/>
          <a:p>
            <a:fld id="{DD82B8C6-19A8-4D07-846E-BA5F412A7ACE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5844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232" y="6400800"/>
            <a:ext cx="914400" cy="365125"/>
          </a:xfrm>
        </p:spPr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2A91-9F21-40AA-96D8-07011D927ACA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1E9-48F8-4C4B-9359-FCA5500507F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2812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D9DD-11E6-4013-B134-A1FDA2BB1946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1BC9-5B18-4392-90CD-2E73DB6828D7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7ABB-0FCF-4D42-AF9C-D6C2D7851C84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DF97-1C34-479A-BACB-BAC571E6F619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F667-DAC8-4A31-BB3F-24E1B89CEA06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C5D9-BDF1-4E4E-B6D4-54ACBC3F436D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9A78-A58B-403A-9E2F-A24A507F8DE6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2698-AB34-471A-8904-EC732BB617C2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D412-B867-4720-9BCF-78F7787D2960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5358E-1E34-4CB0-ABD3-4F576549F62F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0CDEE-2090-440C-BDAC-1327621D74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667568"/>
      </p:ext>
    </p:extLst>
  </p:cSld>
  <p:clrMapOvr>
    <a:masterClrMapping/>
  </p:clrMapOvr>
  <p:transition advClick="0" advTm="39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0527-BFC4-4D32-ADDA-A579F1EAA451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FA1E-4051-4A12-AD59-6C399B29D91A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5035-9FA0-42F5-A6B2-2E48AA7CAD2C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C6CC-124F-4387-9517-5F40E5D19D43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1FA8-00D9-42B8-997C-1AA5C1AE41FB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56DB157-090A-4053-9786-E8DE5F422A0C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B5A7-92AB-4869-9D55-3D300E9A6F1D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D293-0FF0-48F1-8ADF-947CB7DA2092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B0C-4D68-474F-A303-A81CE8920D53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EE2D-3BEE-4F9C-81DF-63C7628D3397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0A4C53-B50E-4940-887C-DEEE18F02B63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D6A66-1939-481E-8CD9-604CAAB218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980563"/>
      </p:ext>
    </p:extLst>
  </p:cSld>
  <p:clrMapOvr>
    <a:masterClrMapping/>
  </p:clrMapOvr>
  <p:transition advClick="0" advTm="39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D5D0D2-4F8D-44F9-9856-4E6D2E822436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9C45-7A15-43A0-B154-06AFACA978CB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5B0-DC65-4928-8840-2374FFEF4E77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DE36-4396-4CF9-878C-E557A2ECA1C9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A966-3442-44C7-90E0-1EC655FEF482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12D-4B8D-45C3-9523-5EAA0A444B74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82BE-E1B2-4159-8BD1-FCA4A0A5A746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C37B-A516-43F5-80B0-F4DDB1F06B63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4B6BF-2D5D-4002-9BBC-8B007E93E9B0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DB10-3B20-4C62-A7CA-8B286AE0BCC6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C9535-CCB4-438D-B074-5C23F6AE1147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26A73-2251-4470-AFCA-DE15EF48FD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085407"/>
      </p:ext>
    </p:extLst>
  </p:cSld>
  <p:clrMapOvr>
    <a:masterClrMapping/>
  </p:clrMapOvr>
  <p:transition advClick="0" advTm="39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8BB7C-4569-49D0-8100-CC7822889ECE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8FF7-EBB6-4A3B-B06B-4DE612488BA1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5623-5782-4FF3-8839-8ECAC273DB3E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9A84-22B1-4F50-9C06-679157B16133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D6E8-1725-444D-A35E-48EC308777E2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DEE-2090-440C-BDAC-1327621D745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0A3C-25AA-4333-8FB8-67C212795DE1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6A66-1939-481E-8CD9-604CAAB218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FC32-C26B-40A7-AA96-1E613C604F2E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6A73-2251-4470-AFCA-DE15EF48FD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FA41-4513-48C2-9D86-A69F0C693C3A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2CE8-8FA3-4A27-B027-4CFAFFE43E6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0F-DE88-4AB2-B387-C25A05549E98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CE70-97EB-442F-894C-FC304D4B8EF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35FB-6DC3-4570-9AF4-8840FDBD1812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7834-F882-4219-8D30-AE1C115341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A86A0B-0B88-4A66-AFD7-E7D262929BBF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82CE8-8FA3-4A27-B027-4CFAFFE43E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109794"/>
      </p:ext>
    </p:extLst>
  </p:cSld>
  <p:clrMapOvr>
    <a:masterClrMapping/>
  </p:clrMapOvr>
  <p:transition advClick="0" advTm="39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B534A-3376-4246-AF9A-7F0B28656AC5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DECB-D5FC-45B8-8869-4C4C42AC69F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A91CA-A510-4EB8-B90F-1E524246BAAE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94BA-FAA1-40F6-B615-0F6B9A0CE4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B3CE-5846-4CD6-A337-24BC775BD969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6149-CD84-4495-9E29-B830E4046EA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74DA-1227-4610-994D-4DD5AD13978D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BC6-F521-45EA-8E49-D6C1B67860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7031-2243-4AEC-9A24-02290A8F7C01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1E9-48F8-4C4B-9359-FCA5500507F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8DFAD-F320-4150-8BBA-E134F4D8CE51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5CE70-97EB-442F-894C-FC304D4B8E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271193"/>
      </p:ext>
    </p:extLst>
  </p:cSld>
  <p:clrMapOvr>
    <a:masterClrMapping/>
  </p:clrMapOvr>
  <p:transition advClick="0" advTm="39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71F107-8DA9-4CB0-9B0D-C6D77828B11A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47834-F882-4219-8D30-AE1C115341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47422"/>
      </p:ext>
    </p:extLst>
  </p:cSld>
  <p:clrMapOvr>
    <a:masterClrMapping/>
  </p:clrMapOvr>
  <p:transition advClick="0" advTm="39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1515E3-E8D3-455D-B979-2E25524BB2BB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2DECB-D5FC-45B8-8869-4C4C42AC69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064308"/>
      </p:ext>
    </p:extLst>
  </p:cSld>
  <p:clrMapOvr>
    <a:masterClrMapping/>
  </p:clrMapOvr>
  <p:transition advClick="0" advTm="39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2DF6E9-978F-4302-991B-8CF853A3AA6F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394BA-FAA1-40F6-B615-0F6B9A0CE4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694348"/>
      </p:ext>
    </p:extLst>
  </p:cSld>
  <p:clrMapOvr>
    <a:masterClrMapping/>
  </p:clrMapOvr>
  <p:transition advClick="0" advTm="3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DAC4-256D-45D1-AD87-DB354F36E72E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AE12E-36EA-415F-BB39-DAE5DEB814B7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56149-CD84-4495-9E29-B830E4046EA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063800"/>
      </p:ext>
    </p:extLst>
  </p:cSld>
  <p:clrMapOvr>
    <a:masterClrMapping/>
  </p:clrMapOvr>
  <p:transition advClick="0" advTm="39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FF9DF-D6B8-4DD2-955B-903BC3ACC7E9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A1BC6-F521-45EA-8E49-D6C1B67860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67055"/>
      </p:ext>
    </p:extLst>
  </p:cSld>
  <p:clrMapOvr>
    <a:masterClrMapping/>
  </p:clrMapOvr>
  <p:transition advClick="0" advTm="39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5BC9E-C1CA-4A88-BA48-82724411F069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81E9-48F8-4C4B-9359-FCA5500507F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969895"/>
      </p:ext>
    </p:extLst>
  </p:cSld>
  <p:clrMapOvr>
    <a:masterClrMapping/>
  </p:clrMapOvr>
  <p:transition advClick="0" advTm="39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8687D9-DFE4-4546-B82F-1B85519D152B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B0CDEE-2090-440C-BDAC-1327621D745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57BE-CC9E-45CD-8098-6548114AE698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6A66-1939-481E-8CD9-604CAAB218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9094B3-CE67-4F7F-96C1-9806EADE5CCA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726A73-2251-4470-AFCA-DE15EF48FD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EE79-B264-4197-8F00-3529DE298C94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2CE8-8FA3-4A27-B027-4CFAFFE43E6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E39D-883B-4C3F-9875-EDD51A869E82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CE70-97EB-442F-894C-FC304D4B8EF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D60A-B457-4501-A5B6-7969EA111F60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7834-F882-4219-8D30-AE1C115341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819B-9D2E-4417-9C10-F5225CFF6313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DECB-D5FC-45B8-8869-4C4C42AC69F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4963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A6E6-262C-4E4B-8036-33CE664520FB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32"/>
          <p:cNvGrpSpPr/>
          <p:nvPr/>
        </p:nvGrpSpPr>
        <p:grpSpPr bwMode="ltGray">
          <a:xfrm>
            <a:off x="0" y="4041648"/>
            <a:ext cx="9153144" cy="740664"/>
            <a:chOff x="0" y="1216152"/>
            <a:chExt cx="9153144" cy="740664"/>
          </a:xfrm>
        </p:grpSpPr>
        <p:sp>
          <p:nvSpPr>
            <p:cNvPr id="7" name="Rectangle 6"/>
            <p:cNvSpPr/>
            <p:nvPr userDrawn="1"/>
          </p:nvSpPr>
          <p:spPr bwMode="ltGray">
            <a:xfrm>
              <a:off x="685800" y="1216152"/>
              <a:ext cx="8467344" cy="3657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ltGray">
            <a:xfrm>
              <a:off x="0" y="1581912"/>
              <a:ext cx="685800" cy="3749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 userDrawn="1"/>
          </p:nvSpPr>
          <p:spPr bwMode="ltGray">
            <a:xfrm rot="5400000">
              <a:off x="685800" y="1581912"/>
              <a:ext cx="374904" cy="37490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 userDrawn="1"/>
          </p:nvSpPr>
          <p:spPr bwMode="ltGray">
            <a:xfrm rot="16200000">
              <a:off x="320040" y="1216152"/>
              <a:ext cx="365760" cy="36576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10"/>
          <p:cNvGrpSpPr/>
          <p:nvPr/>
        </p:nvGrpSpPr>
        <p:grpSpPr>
          <a:xfrm>
            <a:off x="702662" y="-3778"/>
            <a:ext cx="340408" cy="4394803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1"/>
          <p:cNvGrpSpPr/>
          <p:nvPr/>
        </p:nvGrpSpPr>
        <p:grpSpPr>
          <a:xfrm>
            <a:off x="323615" y="4419600"/>
            <a:ext cx="340408" cy="2429255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 bwMode="gray">
          <a:xfrm>
            <a:off x="8147304" y="4169664"/>
            <a:ext cx="640080" cy="118872"/>
            <a:chOff x="8147304" y="2587752"/>
            <a:chExt cx="640080" cy="118872"/>
          </a:xfrm>
        </p:grpSpPr>
        <p:sp>
          <p:nvSpPr>
            <p:cNvPr id="35" name="Rectangle 3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43000" y="4498848"/>
            <a:ext cx="7772400" cy="1645920"/>
          </a:xfrm>
        </p:spPr>
        <p:txBody>
          <a:bodyPr anchor="t">
            <a:normAutofit/>
          </a:bodyPr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B183-3A6C-4DA5-B2B2-7203815D47DB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8394BA-FAA1-40F6-B615-0F6B9A0CE4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BF89-B5B8-4984-8E0F-A1BC0D027B65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6149-CD84-4495-9E29-B830E4046EA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B816-825F-406D-A474-50F3D27FDE2E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BC6-F521-45EA-8E49-D6C1B67860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F5BC-D4D7-4736-ADDF-79FEC9B58BBA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9781E9-48F8-4C4B-9359-FCA5500507F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31D0E9-88FE-4170-98F7-81FD2D93BE92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fld id="{BCB0CDEE-2090-440C-BDAC-1327621D745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4AF63E-2A84-4D33-8A42-889431E7EEFE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D6A66-1939-481E-8CD9-604CAAB218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97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D605B-181B-4887-A04E-367114C3E731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26A73-2251-4470-AFCA-DE15EF48FD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336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EAE17-89CA-4003-8E17-AC23F9E4111E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82CE8-8FA3-4A27-B027-4CFAFFE43E6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427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1A811-D05E-41FE-B4D8-76097D55B06D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5CE70-97EB-442F-894C-FC304D4B8EF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405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1C793-74A9-4D6E-927B-36F06317F069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47834-F882-4219-8D30-AE1C115341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05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544" y="1719072"/>
            <a:ext cx="40386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5464" y="1719072"/>
            <a:ext cx="40386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720A-2989-4A0F-831D-35E579C08312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6A268-35DC-4B8F-B057-DBCF73BA3268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2DECB-D5FC-45B8-8869-4C4C42AC69F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173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5AA7A-AA63-494C-9D2E-36A4AF566148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394BA-FAA1-40F6-B615-0F6B9A0CE4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888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1505E0-FD4B-49ED-B339-D057E41B4734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56149-CD84-4495-9E29-B830E4046EA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813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4BF301-0016-41EB-AEEB-CA6D83667DFE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A1BC6-F521-45EA-8E49-D6C1B67860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54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0B0201-080D-43FF-B484-9C82B7E0981B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81E9-48F8-4C4B-9359-FCA5500507F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58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61" name="Freeform 17" descr="CITTEXT"/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3840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3840 h 3840"/>
                <a:gd name="T8" fmla="*/ 0 w 1824"/>
                <a:gd name="T9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2" cstate="email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2" name="Picture 8" descr="CITBANND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64" name="Group 20"/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6154" name="Freeform 10"/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159" name="Group 15"/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6155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6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7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8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C036CC-486F-4480-B2F1-696ED7D23CA4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B5978-CF78-4F84-A389-11478BCD8A42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07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2D1D6F-52A9-4DB7-A5E3-EB82FFA5EB2C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852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3910B7-E2C1-4EEB-944A-9C46D25EFB06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969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D9B59-CD9F-48C4-B094-E0482AE87921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05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685800" y="1216152"/>
            <a:ext cx="8467344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0" y="1581912"/>
            <a:ext cx="6858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 bwMode="ltGray">
          <a:xfrm rot="5400000">
            <a:off x="685800" y="1581912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 bwMode="ltGray">
          <a:xfrm rot="16200000">
            <a:off x="320040" y="1216152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 bwMode="invGray">
          <a:xfrm>
            <a:off x="702662" y="-3778"/>
            <a:ext cx="340408" cy="1581912"/>
            <a:chOff x="702662" y="-3778"/>
            <a:chExt cx="340408" cy="1581912"/>
          </a:xfrm>
        </p:grpSpPr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 bwMode="invGray">
          <a:xfrm>
            <a:off x="323615" y="1580352"/>
            <a:ext cx="340408" cy="5268503"/>
            <a:chOff x="702662" y="-3778"/>
            <a:chExt cx="340408" cy="1581912"/>
          </a:xfrm>
        </p:grpSpPr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1691640"/>
            <a:ext cx="3867912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" y="2359152"/>
            <a:ext cx="38679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040" y="1691640"/>
            <a:ext cx="3867912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040" y="2359152"/>
            <a:ext cx="38679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D817-220B-4AAA-9849-5CA19D4F1AEE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3FFF5-177A-4457-A359-1BD74473DED7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51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07A81-D367-4A2F-9B62-5C0E42EBF3F1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518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317D43-527D-4465-A65E-13EE5EAD1E36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0504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FE398-868E-4DA2-9C5E-6B2BBE4ACF1C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9760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55BCD0-1FC2-4B76-AA34-F551CC1B67A4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839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CCE24-ADD3-4BDB-BD90-AFFAC4064621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58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80F9E13-BC91-45CF-9975-D4A266C6EB7F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CB0CDEE-2090-440C-BDAC-1327621D745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F25C-5AED-4B7C-91E5-B8E6C6CD41EF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6A66-1939-481E-8CD9-604CAAB218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302D-A5F3-42D6-B896-296B627D6041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6A73-2251-4470-AFCA-DE15EF48FD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2D0-E8D9-4334-B677-50F610BB5655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2CE8-8FA3-4A27-B027-4CFAFFE43E6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D21A-21A4-4D17-AD48-AE32C17BAE8C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F807-1834-4DF9-8538-35B049E121F6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CE70-97EB-442F-894C-FC304D4B8EF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C2CE-A64A-4145-8EB7-3E300F7CE5CD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7834-F882-4219-8D30-AE1C115341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4B8A-6FD8-47B4-943E-1F514D8F74C0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DECB-D5FC-45B8-8869-4C4C42AC69F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82C373B-7FF0-431C-9888-66C8E57A9F9B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78394BA-FAA1-40F6-B615-0F6B9A0CE4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425EAD3-185E-4594-9091-781F3245185D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3456149-CD84-4495-9E29-B830E4046EA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41E4-A7C2-4464-BE0F-49F22F66C4ED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BC6-F521-45EA-8E49-D6C1B67860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083A-A5CF-4080-BC63-E3CC9E79F943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1E9-48F8-4C4B-9359-FCA5500507F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CFE0-5CFA-406C-9F95-6BA1EDDB4221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0CDEE-2090-440C-BDAC-1327621D745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5080-40E0-4C70-ACDB-7F076EB7F439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6A66-1939-481E-8CD9-604CAAB218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B8EC-57E2-4A3D-8FB7-59D50054D65A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6A73-2251-4470-AFCA-DE15EF48FD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43F5-C712-40EE-A2AD-7EC89CBEC0A6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E00B2-C41C-4DD4-B77E-858EA13A4312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2CE8-8FA3-4A27-B027-4CFAFFE43E6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C1DB-9C40-4F55-B196-6761240ED3C8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CE70-97EB-442F-894C-FC304D4B8EF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609B-CC2A-4943-9A9D-10FD79F30495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7834-F882-4219-8D30-AE1C115341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576-8998-49D9-999F-92FFBB17464C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DECB-D5FC-45B8-8869-4C4C42AC69F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B4CA-CBA5-4D69-B087-153A1E192174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94BA-FAA1-40F6-B615-0F6B9A0CE4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C877-18BE-41A9-9E1F-7884BE9C9016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6149-CD84-4495-9E29-B830E4046EA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AF67-2F69-45A1-BB0D-A027159B17BB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BC6-F521-45EA-8E49-D6C1B67860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288F-359D-47CE-9190-206FF680E8DB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1E9-48F8-4C4B-9359-FCA5500507F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4B60-0F03-4EC8-B0F0-AE8481B1E361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0CDEE-2090-440C-BDAC-1327621D745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4935-8DB6-496E-B49A-FBEA54883070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6A66-1939-481E-8CD9-604CAAB218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6"/>
            <a:ext cx="7662672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1640"/>
            <a:ext cx="5111496" cy="4553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560" y="1691640"/>
            <a:ext cx="2414016" cy="4562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701-06BB-45BC-85F8-98E4409B8D62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62C2-99E9-4E6B-8973-19C1DA9CBF97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6A73-2251-4470-AFCA-DE15EF48FD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AB48-8E1A-4E2C-8D34-0131865FB242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2CE8-8FA3-4A27-B027-4CFAFFE43E6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C726-C240-493E-AE20-00E00F7A67A2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CE70-97EB-442F-894C-FC304D4B8EF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3AD-4695-40E0-945C-CC0B52E7D4BA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47834-F882-4219-8D30-AE1C115341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F8D4-A979-4538-901E-E58489E0D6DF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DECB-D5FC-45B8-8869-4C4C42AC69F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F9CF-C5BF-41B1-9F50-EA352EACDBE8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94BA-FAA1-40F6-B615-0F6B9A0CE4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CAF4-2510-4024-9293-91F1E79FE57F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6149-CD84-4495-9E29-B830E4046EA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1548-E3C5-4685-8FCD-1D79B0622001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1BC6-F521-45EA-8E49-D6C1B67860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B58C-ABC3-4885-88B0-697F149B2B66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1E9-48F8-4C4B-9359-FCA5500507F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55028-3CC9-4864-AE7C-3F33B357E85D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0CDEE-2090-440C-BDAC-1327621D745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6"/>
            <a:ext cx="7662672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896112" y="1801368"/>
            <a:ext cx="7790688" cy="36758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256" y="5541264"/>
            <a:ext cx="7818120" cy="70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03FC-274E-455B-90F7-E7D577E48976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701EC-76A9-4716-9100-448FE1C3B22F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D6A66-1939-481E-8CD9-604CAAB2180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37078-3FDF-41A7-898A-0F436F74F0F7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26A73-2251-4470-AFCA-DE15EF48FDF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F44E0B-3206-48AF-9A9D-43917A87A3C7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C82CE8-8FA3-4A27-B027-4CFAFFE43E6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740896-C3ED-4342-8F2E-198AEAF3A870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C5CE70-97EB-442F-894C-FC304D4B8EF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4FEF5-6600-4852-8479-27930E1019F8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47834-F882-4219-8D30-AE1C1153414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4511B-AFA6-4126-BF92-694ADED9B4E1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2DECB-D5FC-45B8-8869-4C4C42AC69F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A9B6C-ECC2-483E-8405-D7E23F85A079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8394BA-FAA1-40F6-B615-0F6B9A0CE49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380BAE-0FD5-4D3A-91D1-1F3EA52A6B44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56149-CD84-4495-9E29-B830E4046EA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4F9CEB-3CB9-4A0E-9C19-E5878F105578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A1BC6-F521-45EA-8E49-D6C1B67860B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4E5D-20B3-4B88-A81C-8E72242A26A3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9781E9-48F8-4C4B-9359-FCA5500507F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58191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097280" y="36576"/>
            <a:ext cx="7662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4290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85800" y="1216152"/>
            <a:ext cx="8467344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81912"/>
            <a:ext cx="6858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 bwMode="ltGray">
          <a:xfrm rot="5400000">
            <a:off x="685800" y="1581912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 bwMode="ltGray">
          <a:xfrm rot="16200000">
            <a:off x="320040" y="1216152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1"/>
          <p:cNvGrpSpPr/>
          <p:nvPr/>
        </p:nvGrpSpPr>
        <p:grpSpPr bwMode="gray">
          <a:xfrm>
            <a:off x="702662" y="-3778"/>
            <a:ext cx="340408" cy="1581912"/>
            <a:chOff x="702662" y="-3778"/>
            <a:chExt cx="340408" cy="1581912"/>
          </a:xfrm>
        </p:grpSpPr>
        <p:cxnSp>
          <p:nvCxnSpPr>
            <p:cNvPr id="14" name="Straight Connector 13"/>
            <p:cNvCxnSpPr/>
            <p:nvPr userDrawn="1"/>
          </p:nvCxnSpPr>
          <p:spPr bwMode="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/>
          <p:nvPr/>
        </p:nvGrpSpPr>
        <p:grpSpPr bwMode="invGray">
          <a:xfrm>
            <a:off x="323615" y="1580352"/>
            <a:ext cx="340408" cy="5268503"/>
            <a:chOff x="702662" y="-3778"/>
            <a:chExt cx="340408" cy="1581912"/>
          </a:xfrm>
        </p:grpSpPr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069848" y="1600200"/>
            <a:ext cx="7616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1069848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E1DA9-2B89-46C1-A5BC-ABB9B62E0E2A}" type="datetime1">
              <a:rPr lang="ru-RU" smtClean="0"/>
              <a:pPr/>
              <a:t>05.01.2012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ln w="12700">
            <a:solidFill>
              <a:schemeClr val="accent2">
                <a:lumMod val="50000"/>
              </a:schemeClr>
            </a:solidFill>
          </a:ln>
          <a:gradFill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5D1C1-A442-4542-92E5-ABDDFA57BA98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451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CB66E80-FA5B-4E1B-96E0-4861B75BF821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249F327-40A8-41B8-9AE3-ACD312A212D0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09CAD8F-D186-4348-9D07-75BACF6C999F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16138B-E8E7-40A7-BC7F-83E9BAC2AA2B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99">
                <a:gamma/>
                <a:tint val="0"/>
                <a:invGamma/>
              </a:srgbClr>
            </a:gs>
            <a:gs pos="100000">
              <a:srgbClr val="FFCC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8ECDB-219E-4920-A240-5E756BD2EF1B}" type="datetime1">
              <a:rPr lang="ru-RU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05.01.2012</a:t>
            </a:fld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F82811-1E91-446F-92BA-22ECEA056AC0}" type="slidenum">
              <a:rPr lang="ru-RU" sz="1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80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39000"/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6B0AD4A-AE2E-4E35-8781-E07544C6CD6D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F0710C9A-49FA-4849-9F7C-9A4321DDB8A7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152400" y="0"/>
            <a:ext cx="8991600" cy="6858000"/>
            <a:chOff x="96" y="0"/>
            <a:chExt cx="5664" cy="4320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32" name="Picture 8" descr="CITBANND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96" y="1248"/>
              <a:ext cx="4320" cy="3072"/>
            </a:xfrm>
            <a:custGeom>
              <a:avLst/>
              <a:gdLst>
                <a:gd name="T0" fmla="*/ 0 w 4320"/>
                <a:gd name="T1" fmla="*/ 3264 h 3264"/>
                <a:gd name="T2" fmla="*/ 0 w 4320"/>
                <a:gd name="T3" fmla="*/ 0 h 3264"/>
                <a:gd name="T4" fmla="*/ 4320 w 4320"/>
                <a:gd name="T5" fmla="*/ 0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" h="3264">
                  <a:moveTo>
                    <a:pt x="0" y="3264"/>
                  </a:moveTo>
                  <a:lnTo>
                    <a:pt x="0" y="0"/>
                  </a:lnTo>
                  <a:lnTo>
                    <a:pt x="4320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 userDrawn="1"/>
          </p:nvSpPr>
          <p:spPr bwMode="auto">
            <a:xfrm>
              <a:off x="419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 userDrawn="1"/>
          </p:nvSpPr>
          <p:spPr bwMode="auto">
            <a:xfrm>
              <a:off x="947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 userDrawn="1"/>
          </p:nvSpPr>
          <p:spPr bwMode="auto">
            <a:xfrm>
              <a:off x="1475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 userDrawn="1"/>
          </p:nvSpPr>
          <p:spPr bwMode="auto">
            <a:xfrm>
              <a:off x="2003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fld id="{B5F82D1B-ED38-4FBC-B8D2-59B7CE03CF52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68764B9-F2F9-4F34-9609-E1DA32DDFDD3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7D5375-E592-47B8-9C53-470D9435D268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22B385F-84CE-4BF2-A297-3D6D321DD4FE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9AC7C8-5644-46D5-8AC2-E8589D095B6F}" type="datetime1">
              <a:rPr lang="ru-RU" smtClean="0"/>
              <a:pPr/>
              <a:t>05.01.2012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6225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/>
              <a:t>Конкурс </a:t>
            </a:r>
            <a:r>
              <a:rPr lang="ru-RU" sz="3200" b="1" dirty="0" smtClean="0">
                <a:solidFill>
                  <a:srgbClr val="FF0000"/>
                </a:solidFill>
              </a:rPr>
              <a:t>«Презентация к уроку» </a:t>
            </a:r>
            <a:r>
              <a:rPr lang="ru-RU" sz="3200" b="1" dirty="0" smtClean="0"/>
              <a:t>по «Технологии»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Тема «Винегреты»</a:t>
            </a:r>
          </a:p>
          <a:p>
            <a:pPr marL="45720" indent="0" algn="ctr">
              <a:buNone/>
            </a:pPr>
            <a:r>
              <a:rPr lang="ru-RU" sz="3200" b="1" dirty="0" smtClean="0"/>
              <a:t>Автор: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Дедух</a:t>
            </a:r>
            <a:r>
              <a:rPr lang="ru-RU" sz="3200" b="1" i="1" dirty="0" smtClean="0">
                <a:solidFill>
                  <a:srgbClr val="FF0000"/>
                </a:solidFill>
              </a:rPr>
              <a:t> Анатолий Николаевич</a:t>
            </a:r>
            <a:r>
              <a:rPr lang="ru-RU" sz="3200" b="1" dirty="0" smtClean="0"/>
              <a:t>,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B0F0"/>
                </a:solidFill>
              </a:rPr>
              <a:t>преподаватель специальных дисциплин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ГБОУ НПО Сахалинской области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«Профессиональное училище № 13»</a:t>
            </a:r>
            <a:r>
              <a:rPr lang="ru-RU" sz="3200" b="1" dirty="0" smtClean="0"/>
              <a:t>, </a:t>
            </a: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г. Александровск-Сахалинский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57BE-CC9E-45CD-8098-6548114AE698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1054394"/>
          </a:xfrm>
        </p:spPr>
        <p:txBody>
          <a:bodyPr/>
          <a:lstStyle/>
          <a:p>
            <a:r>
              <a:rPr lang="ru-RU" sz="2400" b="1" dirty="0" smtClean="0"/>
              <a:t>Фестиваль педагогических идей                       «Открытый урок» 2011/2012 учебного года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432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048" y="548680"/>
            <a:ext cx="8352928" cy="570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Несмотря на кажущуюся простоту и непритязательность, винегрет и выглядит замечательно, и вкус у него отменный, и пользы для здоровья, особенно в зимнее время, от него много.</a:t>
            </a:r>
            <a:endParaRPr lang="ru-RU" sz="48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5CA9-85CC-40FA-AE06-B7196A932ABF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32014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088314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Рецептура винегрета </a:t>
            </a:r>
          </a:p>
          <a:p>
            <a:pPr algn="ctr"/>
            <a:r>
              <a:rPr lang="ru-RU" sz="4400" b="1" dirty="0" smtClean="0"/>
              <a:t>овощного, </a:t>
            </a:r>
            <a:r>
              <a:rPr lang="ru-RU" sz="4400" b="1" i="1" dirty="0" smtClean="0">
                <a:solidFill>
                  <a:schemeClr val="bg1"/>
                </a:solidFill>
              </a:rPr>
              <a:t>г</a:t>
            </a:r>
            <a:r>
              <a:rPr lang="ru-RU" sz="4400" b="1" dirty="0" smtClean="0"/>
              <a:t>: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6704392"/>
              </p:ext>
            </p:extLst>
          </p:nvPr>
        </p:nvGraphicFramePr>
        <p:xfrm>
          <a:off x="611560" y="1988840"/>
          <a:ext cx="7992889" cy="4114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04057"/>
                <a:gridCol w="6192688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  <a:endParaRPr lang="ru-RU" sz="32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i="1" dirty="0" smtClean="0">
                          <a:solidFill>
                            <a:srgbClr val="002060"/>
                          </a:solidFill>
                        </a:rPr>
                        <a:t>Свёкла</a:t>
                      </a:r>
                      <a:endParaRPr lang="ru-RU" sz="32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solidFill>
                            <a:srgbClr val="002060"/>
                          </a:solidFill>
                        </a:rPr>
                        <a:t>150</a:t>
                      </a:r>
                      <a:endParaRPr lang="ru-RU" sz="32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Картофель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002060"/>
                          </a:solidFill>
                        </a:rPr>
                        <a:t>Морковь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Солёные огурцы (кв. </a:t>
                      </a:r>
                      <a:r>
                        <a:rPr lang="ru-RU" sz="3200" b="1" i="1" baseline="0" dirty="0" smtClean="0">
                          <a:solidFill>
                            <a:schemeClr val="tx1"/>
                          </a:solidFill>
                        </a:rPr>
                        <a:t>капуста)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</a:rPr>
                        <a:t>5.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002060"/>
                          </a:solidFill>
                        </a:rPr>
                        <a:t>Лук репчатый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</a:rPr>
                        <a:t>150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Салатная заправка (майонез</a:t>
                      </a:r>
                      <a:r>
                        <a:rPr lang="ru-RU" sz="3200" b="1" i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                                      Выход:                 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1000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80E8-A493-47EC-AC15-EEB8F4F36019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84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7632848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Приготовление </a:t>
            </a:r>
          </a:p>
          <a:p>
            <a:pPr algn="ctr"/>
            <a:r>
              <a:rPr lang="ru-RU" sz="5400" b="1" dirty="0" smtClean="0"/>
              <a:t>винегрета овощного</a:t>
            </a:r>
            <a:endParaRPr lang="ru-RU" sz="5400" b="1" dirty="0"/>
          </a:p>
        </p:txBody>
      </p:sp>
      <p:pic>
        <p:nvPicPr>
          <p:cNvPr id="3" name="Рисунок 2" descr="Винегрет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844824"/>
            <a:ext cx="7632848" cy="4680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74568" y="6039982"/>
            <a:ext cx="2513856" cy="5040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fld id="{8A5C6BCB-C8AB-4D77-8BDE-5D8D1AA7C987}" type="datetime1">
              <a:rPr lang="ru-RU" sz="32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 algn="ctr"/>
              <a:t>05.01.2012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97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дукты для приготовления винегрета — картофель, морковь, лук, свёкла, солёные огурцы, горошек и растительное масло.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268760"/>
            <a:ext cx="77048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3454" y="332656"/>
            <a:ext cx="7249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Продукты для винегрета</a:t>
            </a:r>
            <a:endParaRPr lang="ru-RU" sz="4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4206-860C-4814-B9AE-A859F99B1197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91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5 средних картофелины и морковку хорошо помыть щёткой, залить холодной водой и поставить варить до готовности 20-25 минут.  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679111"/>
            <a:ext cx="7416824" cy="477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16632"/>
            <a:ext cx="7416824" cy="150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1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Картофель и морковь 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хорошо 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промывают и                                               варят  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до готовности 20-25 минут. </a:t>
            </a:r>
            <a:endParaRPr lang="ru-RU" sz="3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A25C-06EF-4177-858B-F215F88566B4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02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2 свёклы промыть щёткой, залить холодной водой и поставить варить на 60-75 минут. Готовность проверять спичкой (если легко входит в свёклу, значит готова). 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340768"/>
            <a:ext cx="7488832" cy="50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280920" cy="1076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2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Свёклу промывают щёткой и варят 60-75 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минут. </a:t>
            </a:r>
            <a:endParaRPr lang="ru-RU" sz="3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3E0B-8AD7-4A44-8CF2-21229EDC7CEB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49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варенные овощи остудить. 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40768"/>
            <a:ext cx="7704856" cy="50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116632"/>
            <a:ext cx="7704856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3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</a:rPr>
              <a:t>Варёные 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Times New Roman"/>
              </a:rPr>
              <a:t>овощи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</a:rPr>
              <a:t>охлаждают.</a:t>
            </a:r>
            <a:endParaRPr lang="ru-RU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ABCE0-1EE9-4ED3-A80F-2943CBEE1E83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99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фель очистить и порезать кубиками.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340768"/>
            <a:ext cx="4032448" cy="24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4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... очищают 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нарезают ломтиками или кубиками.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Морковку очистить и порезать кубиками.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340768"/>
            <a:ext cx="3816424" cy="24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вёклу очистить о порезать кубиками.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3813634"/>
            <a:ext cx="4392488" cy="27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89D24-7A18-46BC-907D-D911860C5B8C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36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среднюю луковицу очистить и мелко порезать.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340768"/>
            <a:ext cx="7488832" cy="50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225834"/>
            <a:ext cx="7488832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5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Лук нарезают мелкими кубиками.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02DC-CAB2-4F91-A450-D3843FD288E2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50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ёные огурцы порезать кубиками.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340768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180908"/>
            <a:ext cx="7488832" cy="157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6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Arial"/>
                <a:ea typeface="Times New Roman"/>
              </a:rPr>
              <a:t>Солёные огурцы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</a:rPr>
              <a:t>нарезают ломтиками или кубиками.</a:t>
            </a:r>
            <a:endParaRPr lang="ru-RU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92E9-40FE-4088-9142-000760A5C472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31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640960" cy="2304256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Отгадайте, о каком</a:t>
            </a:r>
            <a:br>
              <a:rPr lang="ru-RU" sz="60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блюде пойдёт речь</a:t>
            </a:r>
            <a:endParaRPr lang="ru-RU" sz="60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7CB1-B33B-4D1A-A10C-12E1119E2BFC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50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9000">
        <p:split orient="vert"/>
      </p:transition>
    </mc:Choice>
    <mc:Fallback>
      <p:transition spd="slow" advClick="0" advTm="3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единить порезанный картофель, морковку, лук, свёклу, огурцы и горошек.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340768"/>
            <a:ext cx="75608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96944" cy="102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7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Овощи соединяют 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 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добавляют зелёный горошек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F2EC-19B3-442A-9B40-2E3CE3C23D1A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96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авить 3-4 столовые ложки растительного масла и щепотку соли, хорошо перемешать салат.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556792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57406"/>
            <a:ext cx="864096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8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Вводят салатную заправку или майонез и перемешивают.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5DB6-5584-41E7-8A49-E376EFF25750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25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негрет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96752"/>
            <a:ext cx="78488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14404"/>
            <a:ext cx="8352928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8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Винегрет выкладывают в салатник горкой.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user\Desktop\АНИМАЦИИ\ЦВЕТЫ\cvety-56[1]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339" y="5085184"/>
            <a:ext cx="2699792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82AF-A136-433C-A53C-2291B2F09EB7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72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375469874"/>
              </p:ext>
            </p:extLst>
          </p:nvPr>
        </p:nvGraphicFramePr>
        <p:xfrm>
          <a:off x="411142" y="116632"/>
          <a:ext cx="835292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Крест 2"/>
          <p:cNvSpPr/>
          <p:nvPr/>
        </p:nvSpPr>
        <p:spPr>
          <a:xfrm>
            <a:off x="4133874" y="4077072"/>
            <a:ext cx="976862" cy="889248"/>
          </a:xfrm>
          <a:prstGeom prst="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7944" y="476672"/>
            <a:ext cx="5019323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Салатная заправка</a:t>
            </a:r>
          </a:p>
          <a:p>
            <a:pPr algn="ctr"/>
            <a:r>
              <a:rPr lang="ru-RU" sz="4000" b="1" dirty="0" smtClean="0"/>
              <a:t>для винегрета</a:t>
            </a:r>
            <a:endParaRPr lang="ru-RU" sz="40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9B05-DCB3-4E33-9A3A-5FD55FE1832B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582" y="5373216"/>
            <a:ext cx="551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Соединить и перемешать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1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323" y="980728"/>
            <a:ext cx="7925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Задание:</a:t>
            </a:r>
          </a:p>
          <a:p>
            <a:pPr algn="ctr"/>
            <a:r>
              <a:rPr lang="ru-RU" sz="6000" b="1" dirty="0" smtClean="0"/>
              <a:t>Дополнить схему приготовления</a:t>
            </a:r>
          </a:p>
          <a:p>
            <a:pPr algn="ctr"/>
            <a:r>
              <a:rPr lang="ru-RU" sz="6000" b="1" dirty="0" smtClean="0"/>
              <a:t> винегрета овощного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8A99-67A2-4739-955F-B3C9721EFB54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0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15" y="260648"/>
            <a:ext cx="876387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Схема приготовления винегрета овощного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7240" y="1090643"/>
            <a:ext cx="120243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Свёкла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8267" y="1110135"/>
            <a:ext cx="1584176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1090643"/>
            <a:ext cx="172819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Картофель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56714" y="1103479"/>
            <a:ext cx="144016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Огурцы солёные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288" y="1103479"/>
            <a:ext cx="1584176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013" y="1882731"/>
            <a:ext cx="1202432" cy="2574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150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8620" y="1873674"/>
            <a:ext cx="1584176" cy="232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22443" y="1874479"/>
            <a:ext cx="1728192" cy="232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210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56714" y="1874291"/>
            <a:ext cx="1440160" cy="2327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300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1882731"/>
            <a:ext cx="1584176" cy="216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150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7240" y="2421286"/>
            <a:ext cx="4946848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Варят в кожице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7240" y="3078925"/>
            <a:ext cx="4946848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7240" y="3717072"/>
            <a:ext cx="6579634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Нарезают тонкими ломтиками или кубиками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64288" y="2427385"/>
            <a:ext cx="1584176" cy="1105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Нарезают мелкими кубиками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088" y="4380311"/>
            <a:ext cx="8331224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41745" y="5013176"/>
            <a:ext cx="1882213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Заправляют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9900" y="5044925"/>
            <a:ext cx="2843948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Салатная заправка</a:t>
            </a:r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40152" y="5013176"/>
            <a:ext cx="2784934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Или майонез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22443" y="5728271"/>
            <a:ext cx="1920818" cy="457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Отпуск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9900" y="5502862"/>
            <a:ext cx="281176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5466727"/>
            <a:ext cx="2783160" cy="2615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</a:t>
            </a:r>
            <a:endParaRPr lang="ru-RU" sz="2000" b="1" dirty="0"/>
          </a:p>
        </p:txBody>
      </p:sp>
      <p:cxnSp>
        <p:nvCxnSpPr>
          <p:cNvPr id="25" name="Прямая соединительная линия 24"/>
          <p:cNvCxnSpPr>
            <a:stCxn id="8" idx="2"/>
          </p:cNvCxnSpPr>
          <p:nvPr/>
        </p:nvCxnSpPr>
        <p:spPr>
          <a:xfrm>
            <a:off x="1041229" y="2140214"/>
            <a:ext cx="0" cy="2528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9" idx="2"/>
          </p:cNvCxnSpPr>
          <p:nvPr/>
        </p:nvCxnSpPr>
        <p:spPr>
          <a:xfrm>
            <a:off x="2630708" y="2106404"/>
            <a:ext cx="0" cy="2776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0" idx="2"/>
          </p:cNvCxnSpPr>
          <p:nvPr/>
        </p:nvCxnSpPr>
        <p:spPr>
          <a:xfrm>
            <a:off x="4486539" y="2107209"/>
            <a:ext cx="0" cy="271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041229" y="2878486"/>
            <a:ext cx="1" cy="200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630355" y="2878486"/>
            <a:ext cx="0" cy="200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499992" y="2878486"/>
            <a:ext cx="0" cy="200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41229" y="3536125"/>
            <a:ext cx="0" cy="180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619075" y="3536125"/>
            <a:ext cx="0" cy="180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499992" y="3536125"/>
            <a:ext cx="0" cy="180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41229" y="4174272"/>
            <a:ext cx="0" cy="206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619075" y="4174272"/>
            <a:ext cx="0" cy="206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499992" y="4174272"/>
            <a:ext cx="0" cy="206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499992" y="4837511"/>
            <a:ext cx="0" cy="17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499992" y="5470376"/>
            <a:ext cx="0" cy="2578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1" idx="2"/>
          </p:cNvCxnSpPr>
          <p:nvPr/>
        </p:nvCxnSpPr>
        <p:spPr>
          <a:xfrm>
            <a:off x="6276794" y="2107021"/>
            <a:ext cx="0" cy="15673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2" idx="2"/>
            <a:endCxn id="16" idx="0"/>
          </p:cNvCxnSpPr>
          <p:nvPr/>
        </p:nvCxnSpPr>
        <p:spPr>
          <a:xfrm>
            <a:off x="7956376" y="2098957"/>
            <a:ext cx="0" cy="3284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6" idx="2"/>
          </p:cNvCxnSpPr>
          <p:nvPr/>
        </p:nvCxnSpPr>
        <p:spPr>
          <a:xfrm>
            <a:off x="7956376" y="3532657"/>
            <a:ext cx="0" cy="847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9" idx="3"/>
            <a:endCxn id="18" idx="1"/>
          </p:cNvCxnSpPr>
          <p:nvPr/>
        </p:nvCxnSpPr>
        <p:spPr>
          <a:xfrm flipV="1">
            <a:off x="3203848" y="5241776"/>
            <a:ext cx="437897" cy="317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20" idx="1"/>
            <a:endCxn id="18" idx="3"/>
          </p:cNvCxnSpPr>
          <p:nvPr/>
        </p:nvCxnSpPr>
        <p:spPr>
          <a:xfrm flipH="1">
            <a:off x="5523958" y="5241776"/>
            <a:ext cx="4161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20" idx="0"/>
          </p:cNvCxnSpPr>
          <p:nvPr/>
        </p:nvCxnSpPr>
        <p:spPr>
          <a:xfrm flipH="1" flipV="1">
            <a:off x="7331732" y="4837511"/>
            <a:ext cx="887" cy="17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5F7E-E7F3-46D0-BD2D-67CADDA857D2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56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15" y="260648"/>
            <a:ext cx="876387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Схема приготовления винегрета овощного</a:t>
            </a:r>
            <a:endParaRPr lang="ru-RU" sz="36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7240" y="1090643"/>
            <a:ext cx="120243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Свёкла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8267" y="1110135"/>
            <a:ext cx="1584176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Морковь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1090643"/>
            <a:ext cx="172819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Картофель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56714" y="1103479"/>
            <a:ext cx="144016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Огурцы солёные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288" y="1103479"/>
            <a:ext cx="1584176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Лук репчатый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013" y="1882731"/>
            <a:ext cx="1202432" cy="2574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150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8620" y="1873674"/>
            <a:ext cx="1584176" cy="232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22443" y="1874479"/>
            <a:ext cx="1728192" cy="232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210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56714" y="1874291"/>
            <a:ext cx="1440160" cy="2327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300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1882731"/>
            <a:ext cx="1584176" cy="216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150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7240" y="2421286"/>
            <a:ext cx="4946848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Варят в кожице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7240" y="3078925"/>
            <a:ext cx="4946848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Охлаждают и очищают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7240" y="3717072"/>
            <a:ext cx="6579634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Нарезают тонкими ломтиками или кубиками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64288" y="2427385"/>
            <a:ext cx="1584176" cy="1105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Нарезают мелкими кубиками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088" y="4380311"/>
            <a:ext cx="8331224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Соединяют и перемешивают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1745" y="5013176"/>
            <a:ext cx="1882213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Заправляют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9900" y="5044925"/>
            <a:ext cx="2843948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Салатная заправка</a:t>
            </a:r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40152" y="5013176"/>
            <a:ext cx="2784934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Или майонез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22443" y="5728271"/>
            <a:ext cx="1920818" cy="457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Отпуск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9900" y="5502862"/>
            <a:ext cx="281176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40152" y="5466727"/>
            <a:ext cx="2783160" cy="2615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</a:t>
            </a:r>
            <a:endParaRPr lang="ru-RU" sz="2000" b="1" dirty="0"/>
          </a:p>
        </p:txBody>
      </p:sp>
      <p:cxnSp>
        <p:nvCxnSpPr>
          <p:cNvPr id="25" name="Прямая соединительная линия 24"/>
          <p:cNvCxnSpPr>
            <a:stCxn id="8" idx="2"/>
          </p:cNvCxnSpPr>
          <p:nvPr/>
        </p:nvCxnSpPr>
        <p:spPr>
          <a:xfrm>
            <a:off x="1041229" y="2140214"/>
            <a:ext cx="0" cy="2528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9" idx="2"/>
          </p:cNvCxnSpPr>
          <p:nvPr/>
        </p:nvCxnSpPr>
        <p:spPr>
          <a:xfrm>
            <a:off x="2630708" y="2106404"/>
            <a:ext cx="0" cy="2776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0" idx="2"/>
          </p:cNvCxnSpPr>
          <p:nvPr/>
        </p:nvCxnSpPr>
        <p:spPr>
          <a:xfrm>
            <a:off x="4486539" y="2107209"/>
            <a:ext cx="0" cy="271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041229" y="2878486"/>
            <a:ext cx="1" cy="200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630355" y="2878486"/>
            <a:ext cx="0" cy="200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499992" y="2878486"/>
            <a:ext cx="0" cy="200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41229" y="3536125"/>
            <a:ext cx="0" cy="180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619075" y="3536125"/>
            <a:ext cx="0" cy="180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499992" y="3536125"/>
            <a:ext cx="0" cy="180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41229" y="4174272"/>
            <a:ext cx="0" cy="206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619075" y="4174272"/>
            <a:ext cx="0" cy="206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499992" y="4174272"/>
            <a:ext cx="0" cy="206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499992" y="4837511"/>
            <a:ext cx="0" cy="17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499992" y="5470376"/>
            <a:ext cx="0" cy="2578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1" idx="2"/>
          </p:cNvCxnSpPr>
          <p:nvPr/>
        </p:nvCxnSpPr>
        <p:spPr>
          <a:xfrm>
            <a:off x="6276794" y="2107021"/>
            <a:ext cx="0" cy="15673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2" idx="2"/>
            <a:endCxn id="16" idx="0"/>
          </p:cNvCxnSpPr>
          <p:nvPr/>
        </p:nvCxnSpPr>
        <p:spPr>
          <a:xfrm>
            <a:off x="7956376" y="2098957"/>
            <a:ext cx="0" cy="3284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6" idx="2"/>
          </p:cNvCxnSpPr>
          <p:nvPr/>
        </p:nvCxnSpPr>
        <p:spPr>
          <a:xfrm>
            <a:off x="7956376" y="3532657"/>
            <a:ext cx="0" cy="847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9" idx="3"/>
            <a:endCxn id="18" idx="1"/>
          </p:cNvCxnSpPr>
          <p:nvPr/>
        </p:nvCxnSpPr>
        <p:spPr>
          <a:xfrm flipV="1">
            <a:off x="3203848" y="5241776"/>
            <a:ext cx="437897" cy="317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20" idx="1"/>
            <a:endCxn id="18" idx="3"/>
          </p:cNvCxnSpPr>
          <p:nvPr/>
        </p:nvCxnSpPr>
        <p:spPr>
          <a:xfrm flipH="1">
            <a:off x="5523958" y="5241776"/>
            <a:ext cx="4161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20" idx="0"/>
          </p:cNvCxnSpPr>
          <p:nvPr/>
        </p:nvCxnSpPr>
        <p:spPr>
          <a:xfrm flipH="1" flipV="1">
            <a:off x="7331732" y="4837511"/>
            <a:ext cx="887" cy="17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182D-60F9-425F-AF1E-BF40087E4E55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01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014" y="2331816"/>
            <a:ext cx="377193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Ассортимент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винегретов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866" y="674897"/>
            <a:ext cx="2047355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С мясом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85090" y="674897"/>
            <a:ext cx="2045753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С рыбой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5044" y="4822104"/>
            <a:ext cx="2509854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С </a:t>
            </a:r>
            <a:r>
              <a:rPr lang="ru-RU" sz="4000" b="1" dirty="0" err="1" smtClean="0"/>
              <a:t>консерв</a:t>
            </a:r>
            <a:r>
              <a:rPr lang="ru-RU" sz="4000" b="1" dirty="0" smtClean="0"/>
              <a:t>.</a:t>
            </a:r>
          </a:p>
          <a:p>
            <a:pPr algn="ctr"/>
            <a:r>
              <a:rPr lang="ru-RU" sz="4000" b="1" dirty="0" smtClean="0"/>
              <a:t>кукурузой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3480" y="4767037"/>
            <a:ext cx="2889509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С другими </a:t>
            </a:r>
          </a:p>
          <a:p>
            <a:pPr algn="ctr"/>
            <a:r>
              <a:rPr lang="ru-RU" sz="4000" b="1" dirty="0" smtClean="0"/>
              <a:t>продуктами</a:t>
            </a:r>
            <a:endParaRPr lang="ru-RU" sz="4000" b="1" dirty="0"/>
          </a:p>
        </p:txBody>
      </p:sp>
      <p:sp>
        <p:nvSpPr>
          <p:cNvPr id="7" name="Стрелка вверх 6"/>
          <p:cNvSpPr/>
          <p:nvPr/>
        </p:nvSpPr>
        <p:spPr>
          <a:xfrm rot="2242234">
            <a:off x="6573518" y="1442658"/>
            <a:ext cx="515646" cy="8632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283990">
            <a:off x="6672906" y="38550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8979428">
            <a:off x="2030383" y="142555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626719">
            <a:off x="2144059" y="38980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1664-C2F3-4A5A-9B65-3396B1FA3150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1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848872" cy="3600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800" spc="0" dirty="0" smtClean="0">
                <a:ln w="50800"/>
                <a:solidFill>
                  <a:srgbClr val="0070C0"/>
                </a:solidFill>
              </a:rPr>
              <a:t>Способы </a:t>
            </a:r>
            <a:br>
              <a:rPr lang="ru-RU" sz="8800" spc="0" dirty="0" smtClean="0">
                <a:ln w="50800"/>
                <a:solidFill>
                  <a:srgbClr val="0070C0"/>
                </a:solidFill>
              </a:rPr>
            </a:br>
            <a:r>
              <a:rPr lang="ru-RU" sz="8800" spc="0" dirty="0" smtClean="0">
                <a:ln w="50800"/>
                <a:solidFill>
                  <a:srgbClr val="0070C0"/>
                </a:solidFill>
              </a:rPr>
              <a:t>оформления</a:t>
            </a:r>
            <a:br>
              <a:rPr lang="ru-RU" sz="8800" spc="0" dirty="0" smtClean="0">
                <a:ln w="50800"/>
                <a:solidFill>
                  <a:srgbClr val="0070C0"/>
                </a:solidFill>
              </a:rPr>
            </a:br>
            <a:r>
              <a:rPr lang="ru-RU" sz="8800" spc="0" dirty="0" smtClean="0">
                <a:ln w="50800"/>
                <a:solidFill>
                  <a:srgbClr val="C00000"/>
                </a:solidFill>
              </a:rPr>
              <a:t>винегретов</a:t>
            </a:r>
            <a:endParaRPr lang="ru-RU" sz="8800" spc="0" dirty="0">
              <a:ln w="50800"/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2228-6326-4588-81CD-48101704C3E8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3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kus.3dn.ru/Vinegrets/Vinegret_Kubik_Rubik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26495" y="1412776"/>
            <a:ext cx="569377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26495" y="307975"/>
            <a:ext cx="649100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Винегрет «кубик-</a:t>
            </a:r>
            <a:r>
              <a:rPr lang="ru-RU" sz="4400" b="1" dirty="0" err="1" smtClean="0"/>
              <a:t>рубика</a:t>
            </a:r>
            <a:r>
              <a:rPr lang="ru-RU" sz="4400" b="1" dirty="0" smtClean="0"/>
              <a:t>»</a:t>
            </a:r>
            <a:endParaRPr lang="ru-RU" sz="4400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317C-0B7F-43BF-AC8A-3C9304B8A9A3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4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640960" cy="2304256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Его ещё называют</a:t>
            </a:r>
            <a:r>
              <a:rPr lang="ru-RU" sz="6600" b="1" dirty="0" smtClean="0"/>
              <a:t>                                                  </a:t>
            </a:r>
            <a:r>
              <a:rPr lang="ru-RU" sz="6600" b="1" dirty="0" smtClean="0">
                <a:solidFill>
                  <a:srgbClr val="C00000"/>
                </a:solidFill>
              </a:rPr>
              <a:t>«русским салатом»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E6F8-BFC1-4EE4-AD26-512A541A0FBF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42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9000">
        <p14:ripple/>
      </p:transition>
    </mc:Choice>
    <mc:Fallback>
      <p:transition spd="slow" advClick="0" advTm="3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ATOL\Desktop\sal-8-marta-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B8D4-1B21-4CB5-AED5-513636ED6FD9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40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ATOL\Desktop\ukr-vinegret-01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620688"/>
            <a:ext cx="6840760" cy="54006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4E5-883F-4458-8113-E5310EA6A785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40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6107827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Требования к качеству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80648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     </a:t>
            </a:r>
            <a:r>
              <a:rPr lang="ru-RU" sz="3200" b="1" i="1" dirty="0" smtClean="0">
                <a:solidFill>
                  <a:srgbClr val="FF0000"/>
                </a:solidFill>
              </a:rPr>
              <a:t>Внешний вид</a:t>
            </a:r>
            <a:r>
              <a:rPr lang="ru-RU" sz="3200" b="1" dirty="0" smtClean="0"/>
              <a:t> </a:t>
            </a:r>
            <a:r>
              <a:rPr lang="ru-RU" sz="2800" b="1" dirty="0" smtClean="0"/>
              <a:t>– овощи нарезаны  </a:t>
            </a:r>
          </a:p>
          <a:p>
            <a:pPr algn="just"/>
            <a:r>
              <a:rPr lang="ru-RU" sz="2800" b="1" dirty="0" smtClean="0"/>
              <a:t>тонкими ломтиками или мелкими кубиками;</a:t>
            </a:r>
          </a:p>
          <a:p>
            <a:pPr algn="just"/>
            <a:r>
              <a:rPr lang="ru-RU" sz="2800" b="1" dirty="0" smtClean="0"/>
              <a:t>     </a:t>
            </a:r>
            <a:r>
              <a:rPr lang="ru-RU" sz="3200" b="1" i="1" dirty="0" smtClean="0">
                <a:solidFill>
                  <a:srgbClr val="FF0000"/>
                </a:solidFill>
              </a:rPr>
              <a:t>Цвет</a:t>
            </a:r>
            <a:r>
              <a:rPr lang="ru-RU" sz="2800" b="1" dirty="0" smtClean="0"/>
              <a:t> – светло-красный или ярко-розовый;</a:t>
            </a:r>
          </a:p>
          <a:p>
            <a:pPr algn="just"/>
            <a:r>
              <a:rPr lang="ru-RU" sz="2800" b="1" dirty="0" smtClean="0"/>
              <a:t>     </a:t>
            </a:r>
            <a:r>
              <a:rPr lang="ru-RU" sz="3200" b="1" i="1" dirty="0" smtClean="0">
                <a:solidFill>
                  <a:srgbClr val="FF0000"/>
                </a:solidFill>
              </a:rPr>
              <a:t>Вкус</a:t>
            </a:r>
            <a:r>
              <a:rPr lang="ru-RU" sz="2800" b="1" dirty="0" smtClean="0"/>
              <a:t> – острый, соответствующий варёным</a:t>
            </a:r>
          </a:p>
          <a:p>
            <a:pPr algn="just"/>
            <a:r>
              <a:rPr lang="ru-RU" sz="2800" b="1" dirty="0"/>
              <a:t>о</a:t>
            </a:r>
            <a:r>
              <a:rPr lang="ru-RU" sz="2800" b="1" dirty="0" smtClean="0"/>
              <a:t>вощам, солёным огурцам или квашенной</a:t>
            </a:r>
          </a:p>
          <a:p>
            <a:pPr algn="just"/>
            <a:r>
              <a:rPr lang="ru-RU" sz="2800" b="1" dirty="0" smtClean="0"/>
              <a:t>капусте;</a:t>
            </a:r>
          </a:p>
          <a:p>
            <a:pPr algn="just"/>
            <a:r>
              <a:rPr lang="ru-RU" sz="2800" b="1" dirty="0" smtClean="0"/>
              <a:t>    </a:t>
            </a:r>
            <a:r>
              <a:rPr lang="ru-RU" sz="3200" b="1" i="1" dirty="0" smtClean="0">
                <a:solidFill>
                  <a:srgbClr val="FF0000"/>
                </a:solidFill>
              </a:rPr>
              <a:t>Консистенция</a:t>
            </a:r>
            <a:r>
              <a:rPr lang="ru-RU" sz="2800" b="1" dirty="0" smtClean="0"/>
              <a:t> – варёных овощей – мягкая,</a:t>
            </a:r>
          </a:p>
          <a:p>
            <a:pPr algn="just"/>
            <a:r>
              <a:rPr lang="ru-RU" sz="2800" b="1" dirty="0"/>
              <a:t>о</a:t>
            </a:r>
            <a:r>
              <a:rPr lang="ru-RU" sz="2800" b="1" dirty="0" smtClean="0"/>
              <a:t>гурцов и капусты квашенной – твёрдая и </a:t>
            </a:r>
          </a:p>
          <a:p>
            <a:pPr algn="just"/>
            <a:r>
              <a:rPr lang="ru-RU" sz="2800" b="1" dirty="0"/>
              <a:t>х</a:t>
            </a:r>
            <a:r>
              <a:rPr lang="ru-RU" sz="2800" b="1" dirty="0" smtClean="0"/>
              <a:t>рустящая.</a:t>
            </a:r>
            <a:endParaRPr lang="ru-RU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5EE1-1DC1-41D0-8044-0341A821ED07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41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494" y="1916832"/>
            <a:ext cx="8128827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Технологический диктант</a:t>
            </a:r>
          </a:p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по теме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«Винегреты»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419872" y="260648"/>
            <a:ext cx="2133600" cy="504056"/>
          </a:xfrm>
        </p:spPr>
        <p:txBody>
          <a:bodyPr/>
          <a:lstStyle/>
          <a:p>
            <a:pPr algn="ctr"/>
            <a:fld id="{5E951DC7-6364-4DDC-93F2-2EB17BE46CE3}" type="datetime1">
              <a:rPr lang="ru-RU" sz="3200" b="1" smtClean="0"/>
              <a:pPr algn="ctr"/>
              <a:t>05.01.2012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44914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8280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1. Винегреты ещё </a:t>
            </a:r>
          </a:p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называют </a:t>
            </a:r>
            <a:r>
              <a:rPr lang="ru-RU" sz="7200" b="1" i="1" dirty="0" smtClean="0">
                <a:solidFill>
                  <a:srgbClr val="C00000"/>
                </a:solidFill>
              </a:rPr>
              <a:t>…..</a:t>
            </a:r>
            <a:r>
              <a:rPr lang="ru-RU" sz="6600" b="1" i="1" dirty="0" smtClean="0">
                <a:solidFill>
                  <a:srgbClr val="002060"/>
                </a:solidFill>
              </a:rPr>
              <a:t> салатом.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A554-D16D-486E-96B0-8DCFDCD3C480}" type="datetime1">
              <a:rPr lang="ru-RU" smtClean="0"/>
              <a:pPr/>
              <a:t>05.01.2012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161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76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2. В переводе с французского на русский винегрет означает </a:t>
            </a:r>
            <a:r>
              <a:rPr lang="ru-RU" sz="7200" b="1" i="1" dirty="0" smtClean="0">
                <a:solidFill>
                  <a:srgbClr val="C00000"/>
                </a:solidFill>
              </a:rPr>
              <a:t>…..</a:t>
            </a:r>
            <a:r>
              <a:rPr lang="ru-RU" sz="6600" b="1" i="1" dirty="0" smtClean="0">
                <a:solidFill>
                  <a:srgbClr val="002060"/>
                </a:solidFill>
              </a:rPr>
              <a:t> .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92A5-5F87-493A-B199-09F80A442774}" type="datetime1">
              <a:rPr lang="ru-RU" smtClean="0"/>
              <a:pPr/>
              <a:t>05.01.2012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4975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3. Главным продуктом во всех винегретах является </a:t>
            </a:r>
            <a:r>
              <a:rPr lang="ru-RU" sz="7200" b="1" i="1" dirty="0" smtClean="0">
                <a:solidFill>
                  <a:srgbClr val="C00000"/>
                </a:solidFill>
              </a:rPr>
              <a:t>…..</a:t>
            </a:r>
            <a:r>
              <a:rPr lang="ru-RU" sz="6600" b="1" i="1" dirty="0" smtClean="0">
                <a:solidFill>
                  <a:srgbClr val="002060"/>
                </a:solidFill>
              </a:rPr>
              <a:t> .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0F41-BC7F-417D-A312-EB93329FEA45}" type="datetime1">
              <a:rPr lang="ru-RU" smtClean="0"/>
              <a:pPr/>
              <a:t>05.01.2012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800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84784"/>
            <a:ext cx="8280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4. Перед нарезкой свёклу, картофель и морковь </a:t>
            </a:r>
            <a:r>
              <a:rPr lang="ru-RU" sz="7200" b="1" i="1" dirty="0" smtClean="0">
                <a:solidFill>
                  <a:srgbClr val="C00000"/>
                </a:solidFill>
              </a:rPr>
              <a:t>…..</a:t>
            </a:r>
            <a:r>
              <a:rPr lang="ru-RU" sz="6600" b="1" i="1" dirty="0" smtClean="0">
                <a:solidFill>
                  <a:srgbClr val="002060"/>
                </a:solidFill>
              </a:rPr>
              <a:t> в </a:t>
            </a:r>
            <a:r>
              <a:rPr lang="ru-RU" sz="7200" b="1" i="1" dirty="0" smtClean="0">
                <a:solidFill>
                  <a:srgbClr val="C00000"/>
                </a:solidFill>
              </a:rPr>
              <a:t>…..</a:t>
            </a:r>
            <a:r>
              <a:rPr lang="ru-RU" sz="6600" b="1" i="1" dirty="0" smtClean="0">
                <a:solidFill>
                  <a:srgbClr val="002060"/>
                </a:solidFill>
              </a:rPr>
              <a:t> .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FC47-FECC-4976-B6EC-18A5FF64639F}" type="datetime1">
              <a:rPr lang="ru-RU" smtClean="0"/>
              <a:pPr/>
              <a:t>05.01.2012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266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911" y="836712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5. Чтобы свёкла меньше окрашивала другие продукты, её предварительно заправляют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.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75F5-5F7C-4F25-8832-344D7C861419}" type="datetime1">
              <a:rPr lang="ru-RU" smtClean="0"/>
              <a:pPr/>
              <a:t>05.01.2012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087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723" y="908720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6. Свёклу, морковь, картофель и солёные огурцы для винегретов нарезают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 или 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</a:t>
            </a:r>
            <a:r>
              <a:rPr lang="ru-RU" sz="6000" b="1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7489-3235-42C8-B9C7-09B441676FEC}" type="datetime1">
              <a:rPr lang="ru-RU" smtClean="0"/>
              <a:pPr/>
              <a:t>05.01.2012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797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5718" y="1912925"/>
            <a:ext cx="5486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333399"/>
                </a:solidFill>
              </a:rPr>
              <a:t>В…</a:t>
            </a:r>
            <a:r>
              <a:rPr lang="ru-RU" sz="7200" b="1" dirty="0" err="1" smtClean="0">
                <a:solidFill>
                  <a:srgbClr val="333399"/>
                </a:solidFill>
              </a:rPr>
              <a:t>негрет</a:t>
            </a:r>
            <a:endParaRPr lang="ru-RU" sz="7200" b="1" dirty="0" smtClean="0">
              <a:solidFill>
                <a:srgbClr val="333399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4766320" y="1994337"/>
            <a:ext cx="152400" cy="304800"/>
          </a:xfrm>
          <a:prstGeom prst="line">
            <a:avLst/>
          </a:prstGeom>
          <a:ln w="57150"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535660" y="3012772"/>
            <a:ext cx="910819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62637" y="1734859"/>
            <a:ext cx="9361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8000" b="1" dirty="0">
                <a:solidFill>
                  <a:srgbClr val="009900"/>
                </a:solidFill>
              </a:rPr>
              <a:t>и</a:t>
            </a:r>
            <a:endParaRPr lang="ru-RU" sz="8000" b="1" dirty="0" smtClean="0">
              <a:solidFill>
                <a:srgbClr val="009900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818765" y="340847"/>
            <a:ext cx="3600401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Отлично!</a:t>
            </a:r>
          </a:p>
        </p:txBody>
      </p:sp>
      <p:sp>
        <p:nvSpPr>
          <p:cNvPr id="616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06656" y="4075166"/>
            <a:ext cx="1066800" cy="990600"/>
          </a:xfrm>
          <a:prstGeom prst="actionButtonBlank">
            <a:avLst/>
          </a:prstGeom>
          <a:gradFill rotWithShape="1">
            <a:gsLst>
              <a:gs pos="0">
                <a:srgbClr val="FF9999"/>
              </a:gs>
              <a:gs pos="50000">
                <a:srgbClr val="FF9999">
                  <a:gamma/>
                  <a:tint val="0"/>
                  <a:invGamma/>
                </a:srgbClr>
              </a:gs>
              <a:gs pos="100000">
                <a:srgbClr val="FF99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9900"/>
                </a:solidFill>
              </a:rPr>
              <a:t>Е</a:t>
            </a:r>
          </a:p>
        </p:txBody>
      </p:sp>
      <p:sp>
        <p:nvSpPr>
          <p:cNvPr id="616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1920" y="4075166"/>
            <a:ext cx="990600" cy="990600"/>
          </a:xfrm>
          <a:prstGeom prst="actionButtonBlank">
            <a:avLst/>
          </a:prstGeom>
          <a:gradFill rotWithShape="1">
            <a:gsLst>
              <a:gs pos="0">
                <a:srgbClr val="FF9999"/>
              </a:gs>
              <a:gs pos="50000">
                <a:srgbClr val="FF9999">
                  <a:gamma/>
                  <a:tint val="0"/>
                  <a:invGamma/>
                </a:srgbClr>
              </a:gs>
              <a:gs pos="100000">
                <a:srgbClr val="FF99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9900"/>
                </a:solidFill>
              </a:rPr>
              <a:t>И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2446479" y="4411996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33399"/>
                </a:solidFill>
              </a:rPr>
              <a:t>или</a:t>
            </a:r>
          </a:p>
        </p:txBody>
      </p:sp>
      <p:pic>
        <p:nvPicPr>
          <p:cNvPr id="12" name="Рисунок 11" descr="перемешать нарезаные овощи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60201" y="3058298"/>
            <a:ext cx="3240360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BF85-60E0-49BA-9246-F9E2855A81B8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76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39000">
        <p:checker/>
      </p:transition>
    </mc:Choice>
    <mc:Fallback>
      <p:transition spd="slow" advClick="0" advTm="39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5"/>
                  </p:tgtEl>
                </p:cond>
              </p:nextCondLst>
            </p:seq>
          </p:childTnLst>
        </p:cTn>
      </p:par>
    </p:tnLst>
    <p:bldLst>
      <p:bldP spid="6152" grpId="0"/>
      <p:bldP spid="615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84784"/>
            <a:ext cx="8280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7. Солёные огурцы в винегретах можно заменить </a:t>
            </a:r>
            <a:r>
              <a:rPr lang="ru-RU" sz="7200" b="1" i="1" dirty="0" smtClean="0">
                <a:solidFill>
                  <a:srgbClr val="C00000"/>
                </a:solidFill>
              </a:rPr>
              <a:t>…..  ….. </a:t>
            </a:r>
            <a:r>
              <a:rPr lang="ru-RU" sz="6600" b="1" i="1" dirty="0" smtClean="0">
                <a:solidFill>
                  <a:srgbClr val="002060"/>
                </a:solidFill>
              </a:rPr>
              <a:t>.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11C7-6CD3-41AD-A81E-6DE259D6BB0E}" type="datetime1">
              <a:rPr lang="ru-RU" smtClean="0"/>
              <a:pPr/>
              <a:t>05.01.2012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2490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8478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2060"/>
                </a:solidFill>
              </a:rPr>
              <a:t>8. В винегреты можно добавить зелёный </a:t>
            </a:r>
            <a:r>
              <a:rPr lang="ru-RU" sz="8000" b="1" i="1" dirty="0" smtClean="0">
                <a:solidFill>
                  <a:srgbClr val="C00000"/>
                </a:solidFill>
              </a:rPr>
              <a:t>…..</a:t>
            </a:r>
            <a:r>
              <a:rPr lang="ru-RU" sz="7200" b="1" i="1" dirty="0" smtClean="0">
                <a:solidFill>
                  <a:srgbClr val="002060"/>
                </a:solidFill>
              </a:rPr>
              <a:t> .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B465-0BC6-4C7B-857D-D28CE7EE21EA}" type="datetime1">
              <a:rPr lang="ru-RU" smtClean="0"/>
              <a:pPr/>
              <a:t>05.01.2012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634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645" y="404664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9. Винегрет можно приготовить с мясом,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, консервированной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и другими продуктами.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6341-CE54-4639-8506-C32A34FE3990}" type="datetime1">
              <a:rPr lang="ru-RU" smtClean="0"/>
              <a:pPr/>
              <a:t>05.01.2012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843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645" y="404664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10. Консистенция варёных овощей в винегретах должна быть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, а огурцов и капусты квашенной -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 и 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.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394D-CA79-46E8-91A0-3E5CF539C729}" type="datetime1">
              <a:rPr lang="ru-RU" smtClean="0"/>
              <a:pPr/>
              <a:t>05.01.2012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862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226" y="332656"/>
            <a:ext cx="6611105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Правильные ответы:</a:t>
            </a:r>
            <a:endParaRPr lang="ru-RU" sz="4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9024389"/>
              </p:ext>
            </p:extLst>
          </p:nvPr>
        </p:nvGraphicFramePr>
        <p:xfrm>
          <a:off x="395536" y="1340768"/>
          <a:ext cx="8352928" cy="4724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C00000"/>
                          </a:solidFill>
                        </a:rPr>
                        <a:t>1. русским;</a:t>
                      </a:r>
                      <a:endParaRPr lang="ru-RU" sz="28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C00000"/>
                          </a:solidFill>
                        </a:rPr>
                        <a:t>6. ломтиками, кубиками; </a:t>
                      </a:r>
                      <a:endParaRPr lang="ru-RU" sz="28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2. уксус;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7. квашенной капустой;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3. свёкла;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8. горошек;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4. варят</a:t>
                      </a:r>
                      <a:r>
                        <a:rPr lang="ru-RU" sz="2800" b="1" i="1" baseline="0" dirty="0" smtClean="0">
                          <a:solidFill>
                            <a:srgbClr val="002060"/>
                          </a:solidFill>
                        </a:rPr>
                        <a:t> в кожице;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9. рыбой, кукурузой;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5. растительным маслом;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10. мягкая, твёрдая,</a:t>
                      </a: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           хрустящая.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A4F1-CA25-4E0D-85D3-E7AA4E562344}" type="datetime1">
              <a:rPr lang="ru-RU" smtClean="0"/>
              <a:pPr/>
              <a:t>05.01.2012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3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745757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Критерии оценки: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117" y="2132856"/>
            <a:ext cx="5252785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«0-1» - 5;</a:t>
            </a:r>
          </a:p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«2-3» - 4;</a:t>
            </a:r>
          </a:p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«4-5» - 3;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«6 и более» – 2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680B-F027-400E-83A5-9947B05389B6}" type="datetime1">
              <a:rPr lang="ru-RU" smtClean="0"/>
              <a:pPr/>
              <a:t>05.01.2012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9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НИМАЦИИ\ОЦЕНКИ\слр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918F-E0E0-440F-AFA2-10D5FF002B0F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43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848872" cy="10081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Тема:</a:t>
            </a:r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Винегреты</a:t>
            </a:r>
            <a:endParaRPr lang="ru-RU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03848" y="260648"/>
            <a:ext cx="2520280" cy="504056"/>
          </a:xfrm>
        </p:spPr>
        <p:txBody>
          <a:bodyPr/>
          <a:lstStyle/>
          <a:p>
            <a:pPr algn="ctr"/>
            <a:fld id="{99E9CDDB-D426-44E5-81DC-77D73E07B52D}" type="datetime1">
              <a:rPr lang="ru-RU" sz="4400" b="1" smtClean="0"/>
              <a:pPr algn="ctr"/>
              <a:t>05.01.2012</a:t>
            </a:fld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937" y="980728"/>
            <a:ext cx="4301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</a:rPr>
              <a:t>План урока: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5097" y="2420888"/>
            <a:ext cx="6663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1. Историческая справка;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120" y="3501008"/>
            <a:ext cx="7829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2. Технология приготовления;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5847" y="4616325"/>
            <a:ext cx="6561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3. Требования к качеству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AD60-7AD2-4119-ABBC-2E6F3FFAC57F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73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844408" cy="20162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вы знаете о </a:t>
            </a:r>
            <a:r>
              <a:rPr lang="ru-RU" sz="6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винегретах?</a:t>
            </a:r>
            <a:endParaRPr lang="ru-RU" sz="6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F773-49A8-4CEF-B6DC-8EADF6B1BB9A}" type="datetime1">
              <a:rPr lang="ru-RU" smtClean="0"/>
              <a:pPr/>
              <a:t>05.01.2012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4017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052736"/>
            <a:ext cx="763284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ВИНЕГРЕТЫ</a:t>
            </a:r>
            <a:r>
              <a:rPr lang="ru-RU" sz="2800" b="1" i="1" dirty="0" smtClean="0">
                <a:solidFill>
                  <a:srgbClr val="700070"/>
                </a:solidFill>
                <a:ea typeface="Times New Roman"/>
                <a:cs typeface="Times New Roman"/>
              </a:rPr>
              <a:t> </a:t>
            </a:r>
            <a:r>
              <a:rPr lang="ru-RU" sz="3600" b="1" i="1" dirty="0">
                <a:solidFill>
                  <a:srgbClr val="00B050"/>
                </a:solidFill>
                <a:ea typeface="Times New Roman"/>
                <a:cs typeface="Times New Roman"/>
              </a:rPr>
              <a:t>(от фр. </a:t>
            </a:r>
            <a:r>
              <a:rPr lang="ru-RU" sz="3600" b="1" i="1" dirty="0" err="1">
                <a:solidFill>
                  <a:srgbClr val="00B050"/>
                </a:solidFill>
                <a:ea typeface="Times New Roman"/>
                <a:cs typeface="Times New Roman"/>
              </a:rPr>
              <a:t>vinaigre</a:t>
            </a:r>
            <a:r>
              <a:rPr lang="ru-RU" sz="3600" b="1" i="1" dirty="0">
                <a:solidFill>
                  <a:srgbClr val="00B050"/>
                </a:solidFill>
                <a:ea typeface="Times New Roman"/>
                <a:cs typeface="Times New Roman"/>
              </a:rPr>
              <a:t> — уксус; </a:t>
            </a:r>
            <a:r>
              <a:rPr lang="ru-RU" sz="3600" b="1" i="1" dirty="0" err="1">
                <a:solidFill>
                  <a:srgbClr val="00B050"/>
                </a:solidFill>
                <a:ea typeface="Times New Roman"/>
                <a:cs typeface="Times New Roman"/>
              </a:rPr>
              <a:t>vinaigre</a:t>
            </a:r>
            <a:r>
              <a:rPr lang="ru-RU" sz="3600" b="1" i="1" dirty="0">
                <a:solidFill>
                  <a:srgbClr val="00B050"/>
                </a:solidFill>
                <a:ea typeface="Times New Roman"/>
                <a:cs typeface="Times New Roman"/>
              </a:rPr>
              <a:t> — то, что сбрызнуто уксусом</a:t>
            </a:r>
            <a:r>
              <a:rPr lang="ru-RU" sz="3600" b="1" i="1" dirty="0" smtClean="0">
                <a:solidFill>
                  <a:srgbClr val="00B050"/>
                </a:solidFill>
                <a:ea typeface="Times New Roman"/>
                <a:cs typeface="Times New Roman"/>
              </a:rPr>
              <a:t>) -</a:t>
            </a:r>
            <a:r>
              <a:rPr lang="ru-RU" sz="3600" b="1" i="1" dirty="0" smtClean="0">
                <a:solidFill>
                  <a:srgbClr val="700070"/>
                </a:solidFill>
                <a:ea typeface="Times New Roman"/>
                <a:cs typeface="Times New Roman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салаты </a:t>
            </a:r>
            <a:r>
              <a:rPr lang="ru-RU" sz="3600" b="1" i="1" dirty="0">
                <a:solidFill>
                  <a:srgbClr val="002060"/>
                </a:solidFill>
                <a:ea typeface="Times New Roman"/>
                <a:cs typeface="Times New Roman"/>
              </a:rPr>
              <a:t>из </a:t>
            </a:r>
            <a:r>
              <a:rPr lang="ru-RU" sz="36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варёных </a:t>
            </a:r>
            <a:r>
              <a:rPr lang="ru-RU" sz="3600" b="1" i="1" dirty="0">
                <a:solidFill>
                  <a:srgbClr val="002060"/>
                </a:solidFill>
                <a:ea typeface="Times New Roman"/>
                <a:cs typeface="Times New Roman"/>
              </a:rPr>
              <a:t>овощей</a:t>
            </a:r>
            <a:r>
              <a:rPr lang="ru-RU" sz="36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, солёных огурцов и репчатого лука, 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a typeface="Times New Roman"/>
                <a:cs typeface="Times New Roman"/>
              </a:rPr>
              <a:t>заправленные салатной заправкой или майонезом. </a:t>
            </a:r>
            <a:endParaRPr lang="ru-RU" sz="4400" b="1" i="1" dirty="0">
              <a:solidFill>
                <a:schemeClr val="bg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284C-AC8B-4FEB-B71E-3CF95C0617FC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598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1845" y="548680"/>
            <a:ext cx="4880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Историческая справка.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9497" y="1268760"/>
            <a:ext cx="7632848" cy="4953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Название </a:t>
            </a:r>
            <a:r>
              <a:rPr lang="ru-RU" b="1" dirty="0">
                <a:solidFill>
                  <a:srgbClr val="C00000"/>
                </a:solidFill>
                <a:ea typeface="Times New Roman"/>
                <a:cs typeface="Times New Roman"/>
              </a:rPr>
              <a:t>"винегрет" появилось в царствование Александра I.</a:t>
            </a:r>
            <a:r>
              <a:rPr lang="ru-RU" dirty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50"/>
                </a:solidFill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0050"/>
                </a:solidFill>
                <a:ea typeface="Times New Roman"/>
                <a:cs typeface="Times New Roman"/>
              </a:rPr>
            </a:br>
            <a:r>
              <a:rPr lang="ru-RU" dirty="0">
                <a:solidFill>
                  <a:srgbClr val="000050"/>
                </a:solidFill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0050"/>
                </a:solidFill>
                <a:ea typeface="Times New Roman"/>
                <a:cs typeface="Times New Roman"/>
              </a:rPr>
            </a:br>
            <a:r>
              <a:rPr lang="ru-RU" sz="2000" b="1" i="1" dirty="0">
                <a:solidFill>
                  <a:srgbClr val="000050"/>
                </a:solidFill>
                <a:ea typeface="Times New Roman"/>
                <a:cs typeface="Times New Roman"/>
              </a:rPr>
              <a:t>Работавший в дворцовой кухне знаменитый французский повар Антуан Карем, наблюдая за работой русских поваров, заинтересовался приготовлением неизвестного ему салата. Увидев, что готовое блюдо повара поливают уксусом, Карем, указывая на него, спросил: "</a:t>
            </a:r>
            <a:r>
              <a:rPr lang="ru-RU" sz="2000" b="1" i="1" dirty="0" err="1">
                <a:solidFill>
                  <a:srgbClr val="000050"/>
                </a:solidFill>
                <a:ea typeface="Times New Roman"/>
                <a:cs typeface="Times New Roman"/>
              </a:rPr>
              <a:t>Винегр</a:t>
            </a:r>
            <a:r>
              <a:rPr lang="ru-RU" sz="2000" b="1" i="1" dirty="0">
                <a:solidFill>
                  <a:srgbClr val="000050"/>
                </a:solidFill>
                <a:ea typeface="Times New Roman"/>
                <a:cs typeface="Times New Roman"/>
              </a:rPr>
              <a:t>?" (по-французски </a:t>
            </a:r>
            <a:r>
              <a:rPr lang="ru-RU" sz="2000" b="1" i="1" dirty="0" err="1">
                <a:solidFill>
                  <a:srgbClr val="000050"/>
                </a:solidFill>
                <a:ea typeface="Times New Roman"/>
                <a:cs typeface="Times New Roman"/>
              </a:rPr>
              <a:t>vinaigre</a:t>
            </a:r>
            <a:r>
              <a:rPr lang="ru-RU" sz="2000" b="1" i="1" dirty="0">
                <a:solidFill>
                  <a:srgbClr val="000050"/>
                </a:solidFill>
                <a:ea typeface="Times New Roman"/>
                <a:cs typeface="Times New Roman"/>
              </a:rPr>
              <a:t> - уксус). Поварам показалось, что он произнес название блюда, и они согласно закивали головами: "Винегрет, винегрет..." Так в царском меню появилось новое название блюда, которое, выйдя за пределы дворца, упростилось до неузнаваемости и скоро стало обычной закуской русских людей. </a:t>
            </a:r>
            <a:endParaRPr lang="ru-RU" sz="28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38B3-46DA-4F22-A711-0C080D87A74C}" type="datetime1">
              <a:rPr lang="ru-RU" smtClean="0">
                <a:solidFill>
                  <a:srgbClr val="000000"/>
                </a:solidFill>
              </a:rPr>
              <a:pPr/>
              <a:t>05.01.2012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836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MSC_RU-RU_MS_BluegreenKnot">
  <a:themeElements>
    <a:clrScheme name="Korea01">
      <a:dk1>
        <a:srgbClr val="000000"/>
      </a:dk1>
      <a:lt1>
        <a:srgbClr val="FFFFFF"/>
      </a:lt1>
      <a:dk2>
        <a:srgbClr val="003366"/>
      </a:dk2>
      <a:lt2>
        <a:srgbClr val="F5F1D7"/>
      </a:lt2>
      <a:accent1>
        <a:srgbClr val="B2B2B2"/>
      </a:accent1>
      <a:accent2>
        <a:srgbClr val="C6BE5A"/>
      </a:accent2>
      <a:accent3>
        <a:srgbClr val="84AA4B"/>
      </a:accent3>
      <a:accent4>
        <a:srgbClr val="CB6B23"/>
      </a:accent4>
      <a:accent5>
        <a:srgbClr val="8A6EB2"/>
      </a:accent5>
      <a:accent6>
        <a:srgbClr val="4AA3AC"/>
      </a:accent6>
      <a:hlink>
        <a:srgbClr val="0FD2D7"/>
      </a:hlink>
      <a:folHlink>
        <a:srgbClr val="FF0066"/>
      </a:folHlink>
    </a:clrScheme>
    <a:fontScheme name="Korea01">
      <a:majorFont>
        <a:latin typeface="Calisto MT"/>
        <a:ea typeface=""/>
        <a:cs typeface=""/>
      </a:majorFont>
      <a:minorFont>
        <a:latin typeface="Constantia"/>
        <a:ea typeface=""/>
        <a:cs typeface=""/>
      </a:minorFont>
    </a:fontScheme>
    <a:fmtScheme name="Korea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35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35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81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translucentPowder">
            <a:bevelT w="38100" h="38100" prst="slope"/>
          </a:sp3d>
        </a:effectStyle>
        <a:effectStyle>
          <a:effectLst>
            <a:outerShdw blurRad="50800" dist="25400" dir="27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8000000"/>
            </a:lightRig>
          </a:scene3d>
          <a:sp3d prstMaterial="flat">
            <a:bevelT w="31750" h="63500" prst="slope"/>
          </a:sp3d>
        </a:effectStyle>
        <a:effectStyle>
          <a:effectLst>
            <a:outerShdw blurRad="38100" dist="38100" dir="2700000" algn="b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6200000"/>
            </a:lightRig>
          </a:scene3d>
          <a:sp3d prstMaterial="flat">
            <a:bevelT w="57150" h="1143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90000"/>
              </a:schemeClr>
            </a:gs>
            <a:gs pos="100000">
              <a:schemeClr val="phClr">
                <a:shade val="90000"/>
                <a:satMod val="100000"/>
                <a:lumMod val="80000"/>
              </a:schemeClr>
            </a:gs>
          </a:gsLst>
          <a:lin ang="10800000" scaled="1"/>
        </a:gradFill>
        <a:gradFill rotWithShape="1">
          <a:gsLst>
            <a:gs pos="22000">
              <a:schemeClr val="phClr">
                <a:tint val="100000"/>
                <a:shade val="60000"/>
                <a:satMod val="170000"/>
              </a:schemeClr>
            </a:gs>
            <a:gs pos="100000">
              <a:schemeClr val="phClr">
                <a:tint val="95000"/>
                <a:shade val="100000"/>
                <a:satMod val="130000"/>
                <a:lumMod val="130000"/>
              </a:schemeClr>
            </a:gs>
          </a:gsLst>
          <a:lin ang="2700000" scaled="1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етка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eometric design template">
  <a:themeElements>
    <a:clrScheme name="Тема Office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itrus design templat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Тема Offic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MSC_RU-RU_MS_BluegreenKnot</Template>
  <TotalTime>539</TotalTime>
  <Words>743</Words>
  <Application>Microsoft Office PowerPoint</Application>
  <PresentationFormat>Экран (4:3)</PresentationFormat>
  <Paragraphs>215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46</vt:i4>
      </vt:variant>
    </vt:vector>
  </HeadingPairs>
  <TitlesOfParts>
    <vt:vector size="60" baseType="lpstr">
      <vt:lpstr>MSC_RU-RU_MS_BluegreenKnot</vt:lpstr>
      <vt:lpstr>Оформление по умолчанию</vt:lpstr>
      <vt:lpstr>Сетка</vt:lpstr>
      <vt:lpstr>Geometric design template</vt:lpstr>
      <vt:lpstr>Citrus design template</vt:lpstr>
      <vt:lpstr>Кнопка</vt:lpstr>
      <vt:lpstr>Исполнительная</vt:lpstr>
      <vt:lpstr>NewsPrint</vt:lpstr>
      <vt:lpstr>Аспект</vt:lpstr>
      <vt:lpstr>Тема Office</vt:lpstr>
      <vt:lpstr>1_Исполнительная</vt:lpstr>
      <vt:lpstr>Официальная</vt:lpstr>
      <vt:lpstr>Углы</vt:lpstr>
      <vt:lpstr>Паркет</vt:lpstr>
      <vt:lpstr>Фестиваль педагогических идей                       «Открытый урок» 2011/2012 учебного года</vt:lpstr>
      <vt:lpstr>Отгадайте, о каком блюде пойдёт речь</vt:lpstr>
      <vt:lpstr>Его ещё называют                                                  «русским салатом»</vt:lpstr>
      <vt:lpstr>Слайд 4</vt:lpstr>
      <vt:lpstr>Тема: Винегреты</vt:lpstr>
      <vt:lpstr>Слайд 6</vt:lpstr>
      <vt:lpstr>Что вы знаете о винегретах?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Способы  оформления винегретов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Леруська</dc:creator>
  <cp:lastModifiedBy>Roman</cp:lastModifiedBy>
  <cp:revision>56</cp:revision>
  <dcterms:created xsi:type="dcterms:W3CDTF">2011-10-01T20:11:46Z</dcterms:created>
  <dcterms:modified xsi:type="dcterms:W3CDTF">2012-01-05T15:03:33Z</dcterms:modified>
</cp:coreProperties>
</file>