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5"/>
  </p:sldMasterIdLst>
  <p:notesMasterIdLst>
    <p:notesMasterId r:id="rId17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3" Type="http://schemas.openxmlformats.org/officeDocument/2006/relationships/image" Target="../media/image6.wmf"/><Relationship Id="rId21" Type="http://schemas.openxmlformats.org/officeDocument/2006/relationships/image" Target="../media/image24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24" Type="http://schemas.openxmlformats.org/officeDocument/2006/relationships/image" Target="../media/image27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23" Type="http://schemas.openxmlformats.org/officeDocument/2006/relationships/image" Target="../media/image26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Relationship Id="rId22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7A0EE-71A1-489D-963D-617145777851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E1A8A-3BE7-474A-A093-5421C724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33333" r="7501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3075" name="Picture 3"/>
            <p:cNvPicPr>
              <a:picLocks noChangeArrowheads="1"/>
            </p:cNvPicPr>
            <p:nvPr/>
          </p:nvPicPr>
          <p:blipFill>
            <a:blip r:embed="rId2" cstate="print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3C14FCE-1FAD-4824-9D2A-5E034A87DC01}" type="datetime1">
              <a:rPr lang="ru-RU" smtClean="0"/>
              <a:pPr/>
              <a:t>26.10.2011</a:t>
            </a:fld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smtClean="0"/>
              <a:t>Абрамкина Светлана Александровна</a:t>
            </a:r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F4C266E-3009-4214-A9B6-3A03E868E4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0A1F2-09E4-4704-A57D-17FAEB40FF11}" type="datetime1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Абрамкина Светлана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C41B6-7266-443A-B040-08A0A63C8B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D903C-EB73-4714-BE9D-CC349F0D085E}" type="datetime1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Абрамкина Светлана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AF3BE-88D9-494F-B341-E28DC92248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2E205-8E01-4689-9B54-BF3B3C170368}" type="datetime1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Абрамкина Светлана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B0766-060D-4D08-9B78-5BA1E7601B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B44DA0-4F69-4176-9C19-BBC2FC4A8819}" type="datetime1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Абрамкина Светлана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7E806-4BDE-41D2-B3A2-EEC34A5429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97C17C-C0A4-411A-AE43-5DB151C8BB78}" type="datetime1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Абрамкина Светлана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2FFA9-C637-450D-9E61-1574116195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B9CDC5-9FB7-4FF5-AF30-6EA5BCE3F83C}" type="datetime1">
              <a:rPr lang="ru-RU" smtClean="0"/>
              <a:pPr/>
              <a:t>26.10.2011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Абрамкина Светлана Александровна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35385-4D0E-4290-BC15-F18D213064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70F0E4-E9A1-4EEE-849E-D6D25377200D}" type="datetime1">
              <a:rPr lang="ru-RU" smtClean="0"/>
              <a:pPr/>
              <a:t>26.10.2011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Абрамкина Светлана Александровна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89884-CA1C-461F-B92E-05EE324A90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B3453D-FD9F-4C52-B7D0-6CBF965D87BA}" type="datetime1">
              <a:rPr lang="ru-RU" smtClean="0"/>
              <a:pPr/>
              <a:t>26.10.2011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Абрамкина Светлана Александровна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BCF84-AB4C-4021-9106-77C7DD8EB0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E48D98-C007-4BF8-8AB4-AF6C0D1AE9DB}" type="datetime1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Абрамкина Светлана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E9C06-F859-4641-88F0-F96449FA43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850BDE-A228-405E-A81E-3D245204C94B}" type="datetime1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Абрамкина Светлана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14FFC-B685-488A-A2C1-0B038BA971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8888" r="7501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3" cstate="print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fld id="{53253251-5F50-4482-ACB8-07178A2584B4}" type="datetime1">
              <a:rPr lang="ru-RU" smtClean="0"/>
              <a:pPr/>
              <a:t>26.10.2011</a:t>
            </a:fld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r>
              <a:rPr lang="ru-RU" smtClean="0"/>
              <a:t>Абрамкина Светлана Александровна</a:t>
            </a:r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C0E81716-045E-4438-8838-420B8FF0C43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3" Type="http://schemas.openxmlformats.org/officeDocument/2006/relationships/image" Target="../media/image31.png"/><Relationship Id="rId21" Type="http://schemas.openxmlformats.org/officeDocument/2006/relationships/image" Target="../media/image49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24" Type="http://schemas.openxmlformats.org/officeDocument/2006/relationships/image" Target="../media/image52.gif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23" Type="http://schemas.openxmlformats.org/officeDocument/2006/relationships/image" Target="../media/image51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Relationship Id="rId22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4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24" Type="http://schemas.openxmlformats.org/officeDocument/2006/relationships/oleObject" Target="../embeddings/oleObject22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1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Relationship Id="rId27" Type="http://schemas.openxmlformats.org/officeDocument/2006/relationships/image" Target="../media/image28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3568" y="1700808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itchFamily="18" charset="-127"/>
                <a:ea typeface="Batang" pitchFamily="18" charset="-127"/>
                <a:cs typeface="Angsana New" pitchFamily="18" charset="-34"/>
              </a:rPr>
              <a:t>Тема урока: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Batang" pitchFamily="18" charset="-127"/>
              <a:ea typeface="Batang" pitchFamily="18" charset="-127"/>
              <a:cs typeface="Angsana New" pitchFamily="18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331640" y="3212976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Линейное уравнение с одной переменной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3968" y="332656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Segoe Script" pitchFamily="34" charset="0"/>
              </a:rPr>
              <a:t>Алгебра.</a:t>
            </a:r>
          </a:p>
          <a:p>
            <a:pPr algn="r"/>
            <a:r>
              <a:rPr lang="ru-RU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Segoe Script" pitchFamily="34" charset="0"/>
              </a:rPr>
              <a:t>7 класс</a:t>
            </a:r>
            <a:endParaRPr lang="ru-RU" i="1" dirty="0">
              <a:solidFill>
                <a:schemeClr val="tx2">
                  <a:lumMod val="75000"/>
                  <a:lumOff val="2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5013176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accent3">
                    <a:lumMod val="10000"/>
                  </a:schemeClr>
                </a:solidFill>
                <a:latin typeface="Segoe Print" pitchFamily="2" charset="0"/>
              </a:rPr>
              <a:t>С.А. </a:t>
            </a:r>
            <a:r>
              <a:rPr lang="ru-RU" dirty="0" err="1" smtClean="0">
                <a:solidFill>
                  <a:schemeClr val="accent3">
                    <a:lumMod val="10000"/>
                  </a:schemeClr>
                </a:solidFill>
                <a:latin typeface="Segoe Print" pitchFamily="2" charset="0"/>
              </a:rPr>
              <a:t>Абрамкина</a:t>
            </a:r>
            <a:endParaRPr lang="ru-RU" dirty="0" smtClean="0">
              <a:solidFill>
                <a:schemeClr val="accent3">
                  <a:lumMod val="10000"/>
                </a:schemeClr>
              </a:solidFill>
              <a:latin typeface="Segoe Print" pitchFamily="2" charset="0"/>
            </a:endParaRPr>
          </a:p>
          <a:p>
            <a:pPr algn="r"/>
            <a:r>
              <a:rPr lang="ru-RU" dirty="0" smtClean="0">
                <a:solidFill>
                  <a:schemeClr val="accent3">
                    <a:lumMod val="10000"/>
                  </a:schemeClr>
                </a:solidFill>
                <a:latin typeface="Segoe Print" pitchFamily="2" charset="0"/>
              </a:rPr>
              <a:t>учитель математики </a:t>
            </a:r>
          </a:p>
          <a:p>
            <a:pPr algn="r"/>
            <a:r>
              <a:rPr lang="ru-RU" dirty="0" smtClean="0">
                <a:solidFill>
                  <a:schemeClr val="accent3">
                    <a:lumMod val="10000"/>
                  </a:schemeClr>
                </a:solidFill>
                <a:latin typeface="Segoe Print" pitchFamily="2" charset="0"/>
              </a:rPr>
              <a:t>МАОУ Ильинской СОШ </a:t>
            </a:r>
          </a:p>
          <a:p>
            <a:pPr algn="r"/>
            <a:r>
              <a:rPr lang="ru-RU" dirty="0" smtClean="0">
                <a:solidFill>
                  <a:schemeClr val="accent3">
                    <a:lumMod val="10000"/>
                  </a:schemeClr>
                </a:solidFill>
                <a:latin typeface="Segoe Print" pitchFamily="2" charset="0"/>
              </a:rPr>
              <a:t>г.Домодедово Московской области</a:t>
            </a:r>
            <a:endParaRPr lang="ru-RU" dirty="0">
              <a:solidFill>
                <a:schemeClr val="accent3">
                  <a:lumMod val="10000"/>
                </a:schemeClr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r>
              <a:rPr lang="ru-RU" i="1" dirty="0" smtClean="0"/>
              <a:t>Самостоятельная работа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E205-8E01-4689-9B54-BF3B3C170368}" type="datetime1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Абрамкина</a:t>
            </a:r>
            <a:r>
              <a:rPr lang="ru-RU" dirty="0" smtClean="0"/>
              <a:t> Светлана Александровна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0766-060D-4D08-9B78-5BA1E7601BC6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34820" y="1431036"/>
          <a:ext cx="5674360" cy="3847094"/>
        </p:xfrm>
        <a:graphic>
          <a:graphicData uri="http://schemas.openxmlformats.org/drawingml/2006/table">
            <a:tbl>
              <a:tblPr/>
              <a:tblGrid>
                <a:gridCol w="604932"/>
                <a:gridCol w="2243043"/>
                <a:gridCol w="551815"/>
                <a:gridCol w="2274570"/>
              </a:tblGrid>
              <a:tr h="185420">
                <a:tc>
                  <a:txBody>
                    <a:bodyPr/>
                    <a:lstStyle/>
                    <a:p>
                      <a:pPr marL="457200" indent="-344488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Вариант 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Вариант 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5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126 (а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876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indent="-19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indent="-19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indent="-19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indent="-36671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Ответ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: - 12.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126(г)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indent="-3667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Ответ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26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127(в)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876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indent="-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indent="-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indent="-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indent="-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indent="-3667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Ответ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: 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127(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indent="-3667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Ответ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: 2.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260">
                <a:tc>
                  <a:txBody>
                    <a:bodyPr/>
                    <a:lstStyle/>
                    <a:p>
                      <a:pPr marL="457200" indent="-4349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128(а)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indent="-3667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Ответ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:  30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128(в)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indent="-2778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indent="-3667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Ответ:  - 6.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5622" name="Picture 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1772816"/>
            <a:ext cx="828675" cy="209550"/>
          </a:xfrm>
          <a:prstGeom prst="rect">
            <a:avLst/>
          </a:prstGeom>
          <a:noFill/>
        </p:spPr>
      </p:pic>
      <p:pic>
        <p:nvPicPr>
          <p:cNvPr id="25621" name="Picture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1988840"/>
            <a:ext cx="828675" cy="209550"/>
          </a:xfrm>
          <a:prstGeom prst="rect">
            <a:avLst/>
          </a:prstGeom>
          <a:noFill/>
        </p:spPr>
      </p:pic>
      <p:pic>
        <p:nvPicPr>
          <p:cNvPr id="25620" name="Picture 2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204864"/>
            <a:ext cx="600075" cy="209550"/>
          </a:xfrm>
          <a:prstGeom prst="rect">
            <a:avLst/>
          </a:prstGeom>
          <a:noFill/>
        </p:spPr>
      </p:pic>
      <p:pic>
        <p:nvPicPr>
          <p:cNvPr id="25619" name="Picture 1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1772816"/>
            <a:ext cx="723900" cy="209550"/>
          </a:xfrm>
          <a:prstGeom prst="rect">
            <a:avLst/>
          </a:prstGeom>
          <a:noFill/>
        </p:spPr>
      </p:pic>
      <p:pic>
        <p:nvPicPr>
          <p:cNvPr id="25618" name="Picture 1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1988840"/>
            <a:ext cx="914400" cy="209550"/>
          </a:xfrm>
          <a:prstGeom prst="rect">
            <a:avLst/>
          </a:prstGeom>
          <a:noFill/>
        </p:spPr>
      </p:pic>
      <p:pic>
        <p:nvPicPr>
          <p:cNvPr id="25617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204864"/>
            <a:ext cx="381000" cy="285750"/>
          </a:xfrm>
          <a:prstGeom prst="rect">
            <a:avLst/>
          </a:prstGeom>
          <a:noFill/>
        </p:spPr>
      </p:pic>
      <p:pic>
        <p:nvPicPr>
          <p:cNvPr id="25616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2420888"/>
            <a:ext cx="95250" cy="285750"/>
          </a:xfrm>
          <a:prstGeom prst="rect">
            <a:avLst/>
          </a:prstGeom>
          <a:noFill/>
        </p:spPr>
      </p:pic>
      <p:pic>
        <p:nvPicPr>
          <p:cNvPr id="25615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2780928"/>
            <a:ext cx="628650" cy="371475"/>
          </a:xfrm>
          <a:prstGeom prst="rect">
            <a:avLst/>
          </a:prstGeom>
          <a:noFill/>
        </p:spPr>
      </p:pic>
      <p:pic>
        <p:nvPicPr>
          <p:cNvPr id="25614" name="Picture 1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3068960"/>
            <a:ext cx="828675" cy="371475"/>
          </a:xfrm>
          <a:prstGeom prst="rect">
            <a:avLst/>
          </a:prstGeom>
          <a:noFill/>
        </p:spPr>
      </p:pic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3356992"/>
            <a:ext cx="619125" cy="371475"/>
          </a:xfrm>
          <a:prstGeom prst="rect">
            <a:avLst/>
          </a:prstGeom>
          <a:noFill/>
        </p:spPr>
      </p:pic>
      <p:pic>
        <p:nvPicPr>
          <p:cNvPr id="25612" name="Picture 1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3789040"/>
            <a:ext cx="295275" cy="285750"/>
          </a:xfrm>
          <a:prstGeom prst="rect">
            <a:avLst/>
          </a:prstGeom>
          <a:noFill/>
        </p:spPr>
      </p:pic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924944"/>
            <a:ext cx="542925" cy="371475"/>
          </a:xfrm>
          <a:prstGeom prst="rect">
            <a:avLst/>
          </a:prstGeom>
          <a:noFill/>
        </p:spPr>
      </p:pic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3284984"/>
            <a:ext cx="609600" cy="371475"/>
          </a:xfrm>
          <a:prstGeom prst="rect">
            <a:avLst/>
          </a:prstGeom>
          <a:noFill/>
        </p:spPr>
      </p:pic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3717032"/>
            <a:ext cx="400050" cy="209550"/>
          </a:xfrm>
          <a:prstGeom prst="rect">
            <a:avLst/>
          </a:prstGeom>
          <a:noFill/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4149080"/>
            <a:ext cx="923925" cy="209550"/>
          </a:xfrm>
          <a:prstGeom prst="rect">
            <a:avLst/>
          </a:prstGeom>
          <a:noFill/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4365104"/>
            <a:ext cx="657225" cy="209550"/>
          </a:xfrm>
          <a:prstGeom prst="rect">
            <a:avLst/>
          </a:prstGeom>
          <a:noFill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4581128"/>
            <a:ext cx="790575" cy="209550"/>
          </a:xfrm>
          <a:prstGeom prst="rect">
            <a:avLst/>
          </a:prstGeom>
          <a:noFill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4797152"/>
            <a:ext cx="485775" cy="209550"/>
          </a:xfrm>
          <a:prstGeom prst="rect">
            <a:avLst/>
          </a:prstGeom>
          <a:noFill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4149080"/>
            <a:ext cx="990600" cy="209550"/>
          </a:xfrm>
          <a:prstGeom prst="rect">
            <a:avLst/>
          </a:prstGeom>
          <a:noFill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4365104"/>
            <a:ext cx="723900" cy="209550"/>
          </a:xfrm>
          <a:prstGeom prst="rect">
            <a:avLst/>
          </a:prstGeom>
          <a:noFill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4581128"/>
            <a:ext cx="914400" cy="209550"/>
          </a:xfrm>
          <a:prstGeom prst="rect">
            <a:avLst/>
          </a:prstGeom>
          <a:noFill/>
        </p:spPr>
      </p:pic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4797152"/>
            <a:ext cx="514350" cy="209550"/>
          </a:xfrm>
          <a:prstGeom prst="rect">
            <a:avLst/>
          </a:prstGeom>
          <a:noFill/>
        </p:spPr>
      </p:pic>
      <p:pic>
        <p:nvPicPr>
          <p:cNvPr id="25623" name="Picture 23" descr="C:\Users\Светлана\Desktop\моя\документы\мой сайт\школа\77693795.gif"/>
          <p:cNvPicPr>
            <a:picLocks noChangeAspect="1" noChangeArrowheads="1" noCrop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251520" y="4581128"/>
            <a:ext cx="1221689" cy="1307207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Д.м. стр.16</a:t>
            </a:r>
            <a:r>
              <a:rPr lang="ru-RU" dirty="0" smtClean="0"/>
              <a:t>, С-8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№1(а</a:t>
            </a:r>
            <a:r>
              <a:rPr lang="ru-RU" dirty="0" smtClean="0"/>
              <a:t>, в, </a:t>
            </a:r>
            <a:r>
              <a:rPr lang="ru-RU" dirty="0" err="1" smtClean="0"/>
              <a:t>д</a:t>
            </a:r>
            <a:r>
              <a:rPr lang="ru-RU" dirty="0" smtClean="0"/>
              <a:t>, ж, и),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№</a:t>
            </a:r>
            <a:r>
              <a:rPr lang="ru-RU" dirty="0" smtClean="0"/>
              <a:t>2(а</a:t>
            </a:r>
            <a:r>
              <a:rPr lang="ru-RU" dirty="0" smtClean="0"/>
              <a:t>, б, г, е),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№ </a:t>
            </a: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E205-8E01-4689-9B54-BF3B3C170368}" type="datetime1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Абрамкина Светлана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0766-060D-4D08-9B78-5BA1E7601BC6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28674" name="Picture 2" descr="C:\Users\Светлана\Desktop\моя\документы\мой сайт\школа\sait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212976"/>
            <a:ext cx="1479599" cy="1703781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84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84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4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4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64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16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7920880" cy="2088232"/>
          </a:xfrm>
        </p:spPr>
        <p:txBody>
          <a:bodyPr/>
          <a:lstStyle/>
          <a:p>
            <a:r>
              <a:rPr lang="ru-RU" b="1" dirty="0"/>
              <a:t>Цель: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сформировать </a:t>
            </a:r>
            <a:r>
              <a:rPr lang="ru-RU" i="1" dirty="0"/>
              <a:t>понятие о линейном уравнении, выработать навыки его решения.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3D283847-B8DB-411D-BD53-55B939449D91}" type="datetime1">
              <a:rPr lang="ru-RU" smtClean="0"/>
              <a:pPr/>
              <a:t>27.10.2011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0766-060D-4D08-9B78-5BA1E7601BC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824064" cy="457200"/>
          </a:xfrm>
        </p:spPr>
        <p:txBody>
          <a:bodyPr/>
          <a:lstStyle/>
          <a:p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</a:rPr>
              <a:t>Абрамкина Светлана Александровна</a:t>
            </a:r>
            <a:endParaRPr lang="ru-RU" dirty="0">
              <a:ln>
                <a:solidFill>
                  <a:schemeClr val="bg2">
                    <a:lumMod val="75000"/>
                  </a:schemeClr>
                </a:solidFill>
              </a:ln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lang="ru-RU" i="1" dirty="0"/>
              <a:t>Проверка </a:t>
            </a:r>
            <a:r>
              <a:rPr lang="ru-RU" i="1" dirty="0" smtClean="0"/>
              <a:t>домашнего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4539208"/>
          </a:xfrm>
        </p:spPr>
        <p:txBody>
          <a:bodyPr/>
          <a:lstStyle/>
          <a:p>
            <a:r>
              <a:rPr lang="ru-RU" dirty="0" smtClean="0"/>
              <a:t>№ 113. Является ли корнем уравнения </a:t>
            </a:r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  </a:t>
            </a:r>
            <a:r>
              <a:rPr lang="ru-RU" i="1" dirty="0" err="1" smtClean="0"/>
              <a:t>х</a:t>
            </a:r>
            <a:r>
              <a:rPr lang="ru-RU" i="1" dirty="0" smtClean="0"/>
              <a:t>(х-5)=6</a:t>
            </a:r>
            <a:r>
              <a:rPr lang="ru-RU" dirty="0" smtClean="0"/>
              <a:t> число:</a:t>
            </a:r>
            <a:r>
              <a:rPr lang="ru-RU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а)1                 б) -1              в) 6            г) -6</a:t>
            </a:r>
          </a:p>
          <a:p>
            <a:pPr>
              <a:buNone/>
            </a:pPr>
            <a:r>
              <a:rPr lang="ru-RU" dirty="0" smtClean="0"/>
              <a:t>1(1-5)=6;       -1(-1-5)=6;    6(6-5)=6;  -6(-6-5)=6; </a:t>
            </a:r>
          </a:p>
          <a:p>
            <a:pPr>
              <a:buNone/>
            </a:pPr>
            <a:r>
              <a:rPr lang="ru-RU" dirty="0" smtClean="0"/>
              <a:t>-4=6.              6=6.               6=6</a:t>
            </a:r>
            <a:r>
              <a:rPr lang="ru-RU" dirty="0"/>
              <a:t>.</a:t>
            </a:r>
            <a:r>
              <a:rPr lang="ru-RU" dirty="0" smtClean="0"/>
              <a:t>           66=6.</a:t>
            </a:r>
          </a:p>
          <a:p>
            <a:pPr>
              <a:buNone/>
            </a:pPr>
            <a:r>
              <a:rPr lang="ru-RU" dirty="0" smtClean="0"/>
              <a:t>Ответ:           Ответ:        Ответ:       Ответ: </a:t>
            </a:r>
            <a:endParaRPr lang="ru-RU" dirty="0"/>
          </a:p>
          <a:p>
            <a:pPr>
              <a:buNone/>
            </a:pPr>
            <a:r>
              <a:rPr lang="ru-RU" sz="2800" dirty="0" smtClean="0"/>
              <a:t>не является    </a:t>
            </a:r>
            <a:r>
              <a:rPr lang="ru-RU" sz="2800" dirty="0" err="1" smtClean="0"/>
              <a:t>является</a:t>
            </a:r>
            <a:r>
              <a:rPr lang="ru-RU" sz="2800" dirty="0" smtClean="0"/>
              <a:t>      </a:t>
            </a:r>
            <a:r>
              <a:rPr lang="ru-RU" sz="2800" dirty="0" err="1" smtClean="0"/>
              <a:t>является</a:t>
            </a:r>
            <a:r>
              <a:rPr lang="ru-RU" sz="2800" dirty="0" smtClean="0"/>
              <a:t>      не является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3847-B8DB-411D-BD53-55B939449D91}" type="datetime1">
              <a:rPr lang="ru-RU" smtClean="0"/>
              <a:pPr/>
              <a:t>27.10.2011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536032" cy="457200"/>
          </a:xfrm>
        </p:spPr>
        <p:txBody>
          <a:bodyPr/>
          <a:lstStyle/>
          <a:p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</a:rPr>
              <a:t>Абрамкина Светлана Александровна</a:t>
            </a:r>
            <a:endParaRPr lang="ru-RU" dirty="0">
              <a:ln>
                <a:solidFill>
                  <a:schemeClr val="bg2">
                    <a:lumMod val="75000"/>
                  </a:schemeClr>
                </a:solidFill>
              </a:ln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0766-060D-4D08-9B78-5BA1E7601B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8193" name="Picture 1" descr="C:\Users\Светлана\Desktop\моя\документы\мой сайт\школа\6782080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556792"/>
            <a:ext cx="1028700" cy="12763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7920880" cy="4608512"/>
          </a:xfrm>
        </p:spPr>
        <p:txBody>
          <a:bodyPr/>
          <a:lstStyle/>
          <a:p>
            <a:r>
              <a:rPr lang="ru-RU" dirty="0" smtClean="0"/>
              <a:t>№115. Докажите, что каждое из чисел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1,2 и -1,2 является корнем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уравнения </a:t>
            </a:r>
            <a:r>
              <a:rPr lang="ru-RU" i="1" dirty="0" smtClean="0"/>
              <a:t>х</a:t>
            </a:r>
            <a:r>
              <a:rPr lang="ru-RU" i="1" baseline="30000" dirty="0" smtClean="0"/>
              <a:t>2</a:t>
            </a:r>
            <a:r>
              <a:rPr lang="ru-RU" i="1" dirty="0" smtClean="0"/>
              <a:t>=1,44.</a:t>
            </a:r>
            <a:endParaRPr lang="ru-RU" i="1" dirty="0"/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1,2</a:t>
            </a:r>
            <a:r>
              <a:rPr lang="ru-RU" baseline="30000" dirty="0" smtClean="0"/>
              <a:t>2</a:t>
            </a:r>
            <a:r>
              <a:rPr lang="ru-RU" dirty="0" smtClean="0"/>
              <a:t>=1,44;          (-1,2)</a:t>
            </a:r>
            <a:r>
              <a:rPr lang="ru-RU" baseline="30000" dirty="0" smtClean="0"/>
              <a:t>2</a:t>
            </a:r>
            <a:r>
              <a:rPr lang="ru-RU" dirty="0" smtClean="0"/>
              <a:t>=1,44;</a:t>
            </a:r>
          </a:p>
          <a:p>
            <a:pPr>
              <a:buNone/>
            </a:pPr>
            <a:r>
              <a:rPr lang="ru-RU" dirty="0" smtClean="0"/>
              <a:t>      1,44=1,44.             1,44=1,44.</a:t>
            </a:r>
          </a:p>
          <a:p>
            <a:pPr>
              <a:buNone/>
            </a:pPr>
            <a:r>
              <a:rPr lang="ru-RU" dirty="0" smtClean="0"/>
              <a:t>            ч.т.д.                     ч.т.д.</a:t>
            </a:r>
            <a:endParaRPr lang="ru-RU" dirty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3847-B8DB-411D-BD53-55B939449D91}" type="datetime1">
              <a:rPr lang="ru-RU" smtClean="0"/>
              <a:pPr/>
              <a:t>27.10.2011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15816" y="6248400"/>
            <a:ext cx="3103984" cy="457200"/>
          </a:xfrm>
        </p:spPr>
        <p:txBody>
          <a:bodyPr/>
          <a:lstStyle/>
          <a:p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</a:rPr>
              <a:t>Абрамкина Светлана Александровна</a:t>
            </a:r>
            <a:endParaRPr lang="ru-RU" dirty="0">
              <a:ln>
                <a:solidFill>
                  <a:schemeClr val="bg2">
                    <a:lumMod val="75000"/>
                  </a:schemeClr>
                </a:solidFill>
              </a:ln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0766-060D-4D08-9B78-5BA1E7601BC6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7169" name="Picture 1" descr="C:\Users\Светлана\Desktop\моя\документы\мой сайт\школа\6782080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628800"/>
            <a:ext cx="1152128" cy="142949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8424936" cy="51845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№122. Упростите выражение:</a:t>
            </a:r>
          </a:p>
          <a:p>
            <a:pPr>
              <a:buNone/>
            </a:pPr>
            <a:r>
              <a:rPr lang="ru-RU" dirty="0"/>
              <a:t>а</a:t>
            </a:r>
            <a:r>
              <a:rPr lang="ru-RU" i="1" dirty="0" smtClean="0"/>
              <a:t>) </a:t>
            </a:r>
            <a:r>
              <a:rPr lang="ru-RU" i="1" dirty="0" smtClean="0">
                <a:latin typeface="Batang" pitchFamily="18" charset="-127"/>
                <a:ea typeface="Batang" pitchFamily="18" charset="-127"/>
              </a:rPr>
              <a:t>0,4(7х-2)-1,6+1,7х = </a:t>
            </a:r>
            <a:r>
              <a:rPr lang="ru-RU" i="1" u="sng" dirty="0" smtClean="0">
                <a:latin typeface="Batang" pitchFamily="18" charset="-127"/>
                <a:ea typeface="Batang" pitchFamily="18" charset="-127"/>
              </a:rPr>
              <a:t>2,8х</a:t>
            </a:r>
            <a:r>
              <a:rPr lang="ru-RU" i="1" dirty="0" smtClean="0">
                <a:latin typeface="Batang" pitchFamily="18" charset="-127"/>
                <a:ea typeface="Batang" pitchFamily="18" charset="-127"/>
              </a:rPr>
              <a:t>-0,8-1,6+ +</a:t>
            </a:r>
            <a:r>
              <a:rPr lang="ru-RU" i="1" u="sng" dirty="0" smtClean="0">
                <a:latin typeface="Batang" pitchFamily="18" charset="-127"/>
                <a:ea typeface="Batang" pitchFamily="18" charset="-127"/>
              </a:rPr>
              <a:t>1,7х</a:t>
            </a:r>
            <a:r>
              <a:rPr lang="ru-RU" i="1" dirty="0" smtClean="0">
                <a:latin typeface="Batang" pitchFamily="18" charset="-127"/>
                <a:ea typeface="Batang" pitchFamily="18" charset="-127"/>
              </a:rPr>
              <a:t> =4,5х-2,4;</a:t>
            </a:r>
          </a:p>
          <a:p>
            <a:pPr>
              <a:buNone/>
            </a:pPr>
            <a:r>
              <a:rPr lang="ru-RU" i="1" dirty="0" smtClean="0">
                <a:latin typeface="Batang" pitchFamily="18" charset="-127"/>
                <a:ea typeface="Batang" pitchFamily="18" charset="-127"/>
              </a:rPr>
              <a:t>б) (1,2а-4)+(40-4,8а) = </a:t>
            </a:r>
            <a:r>
              <a:rPr lang="ru-RU" i="1" u="sng" dirty="0" smtClean="0">
                <a:latin typeface="Batang" pitchFamily="18" charset="-127"/>
                <a:ea typeface="Batang" pitchFamily="18" charset="-127"/>
              </a:rPr>
              <a:t>1,2а</a:t>
            </a:r>
            <a:r>
              <a:rPr lang="ru-RU" i="1" dirty="0" smtClean="0">
                <a:latin typeface="Batang" pitchFamily="18" charset="-127"/>
                <a:ea typeface="Batang" pitchFamily="18" charset="-127"/>
              </a:rPr>
              <a:t>-4+40</a:t>
            </a:r>
            <a:r>
              <a:rPr lang="ru-RU" i="1" u="sng" dirty="0" smtClean="0">
                <a:latin typeface="Batang" pitchFamily="18" charset="-127"/>
                <a:ea typeface="Batang" pitchFamily="18" charset="-127"/>
              </a:rPr>
              <a:t>-4,8а</a:t>
            </a:r>
            <a:r>
              <a:rPr lang="ru-RU" i="1" dirty="0" smtClean="0">
                <a:latin typeface="Batang" pitchFamily="18" charset="-127"/>
                <a:ea typeface="Batang" pitchFamily="18" charset="-127"/>
              </a:rPr>
              <a:t> = -3,6а+36;</a:t>
            </a:r>
          </a:p>
          <a:p>
            <a:pPr>
              <a:buNone/>
            </a:pPr>
            <a:r>
              <a:rPr lang="ru-RU" i="1" dirty="0">
                <a:latin typeface="Batang" pitchFamily="18" charset="-127"/>
                <a:ea typeface="Batang" pitchFamily="18" charset="-127"/>
              </a:rPr>
              <a:t>в</a:t>
            </a:r>
            <a:r>
              <a:rPr lang="ru-RU" i="1" dirty="0" smtClean="0">
                <a:latin typeface="Batang" pitchFamily="18" charset="-127"/>
                <a:ea typeface="Batang" pitchFamily="18" charset="-127"/>
              </a:rPr>
              <a:t>) 2,5(4-3у)-у+2,3 = 10</a:t>
            </a:r>
            <a:r>
              <a:rPr lang="ru-RU" i="1" u="sng" dirty="0" smtClean="0">
                <a:latin typeface="Batang" pitchFamily="18" charset="-127"/>
                <a:ea typeface="Batang" pitchFamily="18" charset="-127"/>
              </a:rPr>
              <a:t>-7,5у-у</a:t>
            </a:r>
            <a:r>
              <a:rPr lang="ru-RU" i="1" dirty="0" smtClean="0">
                <a:latin typeface="Batang" pitchFamily="18" charset="-127"/>
                <a:ea typeface="Batang" pitchFamily="18" charset="-127"/>
              </a:rPr>
              <a:t>+2,3 =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>
                <a:latin typeface="Batang" pitchFamily="18" charset="-127"/>
                <a:ea typeface="Batang" pitchFamily="18" charset="-127"/>
              </a:rPr>
              <a:t>= -8,5у+12,3;</a:t>
            </a:r>
          </a:p>
          <a:p>
            <a:pPr>
              <a:buNone/>
            </a:pPr>
            <a:r>
              <a:rPr lang="ru-RU" i="1" dirty="0">
                <a:latin typeface="Batang" pitchFamily="18" charset="-127"/>
                <a:ea typeface="Batang" pitchFamily="18" charset="-127"/>
              </a:rPr>
              <a:t>г</a:t>
            </a:r>
            <a:r>
              <a:rPr lang="ru-RU" i="1" dirty="0" smtClean="0">
                <a:latin typeface="Batang" pitchFamily="18" charset="-127"/>
                <a:ea typeface="Batang" pitchFamily="18" charset="-127"/>
              </a:rPr>
              <a:t>) (14-3,6</a:t>
            </a:r>
            <a:r>
              <a:rPr lang="en-US" i="1" dirty="0" smtClean="0">
                <a:latin typeface="Batang" pitchFamily="18" charset="-127"/>
                <a:ea typeface="Batang" pitchFamily="18" charset="-127"/>
              </a:rPr>
              <a:t>b)-(12+10,4b) = 14</a:t>
            </a:r>
            <a:r>
              <a:rPr lang="en-US" i="1" u="sng" dirty="0" smtClean="0">
                <a:latin typeface="Batang" pitchFamily="18" charset="-127"/>
                <a:ea typeface="Batang" pitchFamily="18" charset="-127"/>
              </a:rPr>
              <a:t>-3,6b</a:t>
            </a:r>
            <a:r>
              <a:rPr lang="en-US" i="1" dirty="0" smtClean="0">
                <a:latin typeface="Batang" pitchFamily="18" charset="-127"/>
                <a:ea typeface="Batang" pitchFamily="18" charset="-127"/>
              </a:rPr>
              <a:t>-12 - </a:t>
            </a:r>
            <a:r>
              <a:rPr lang="en-US" i="1" u="sng" dirty="0" smtClean="0">
                <a:latin typeface="Batang" pitchFamily="18" charset="-127"/>
                <a:ea typeface="Batang" pitchFamily="18" charset="-127"/>
              </a:rPr>
              <a:t>-10,4b </a:t>
            </a:r>
            <a:r>
              <a:rPr lang="en-US" i="1" dirty="0" smtClean="0">
                <a:latin typeface="Batang" pitchFamily="18" charset="-127"/>
                <a:ea typeface="Batang" pitchFamily="18" charset="-127"/>
              </a:rPr>
              <a:t>= -14b+2.</a:t>
            </a:r>
            <a:endParaRPr lang="ru-RU" i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3847-B8DB-411D-BD53-55B939449D91}" type="datetime1">
              <a:rPr lang="ru-RU" smtClean="0"/>
              <a:pPr/>
              <a:t>27.10.2011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175992" cy="457200"/>
          </a:xfrm>
        </p:spPr>
        <p:txBody>
          <a:bodyPr/>
          <a:lstStyle/>
          <a:p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</a:rPr>
              <a:t>Абрамкина Светлана Александровна</a:t>
            </a:r>
            <a:endParaRPr lang="ru-RU" dirty="0">
              <a:ln>
                <a:solidFill>
                  <a:schemeClr val="bg2">
                    <a:lumMod val="75000"/>
                  </a:schemeClr>
                </a:solidFill>
              </a:ln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0766-060D-4D08-9B78-5BA1E7601BC6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6146" name="Picture 2" descr="C:\Users\Светлана\Desktop\моя\документы\мой сайт\школа\6782080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0"/>
            <a:ext cx="1224136" cy="1518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87624" y="1052736"/>
          <a:ext cx="3024336" cy="453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434"/>
                <a:gridCol w="1442643"/>
                <a:gridCol w="1141259"/>
              </a:tblGrid>
              <a:tr h="567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/>
                        <a:t>№</a:t>
                      </a:r>
                      <a:endParaRPr lang="ru-RU" sz="18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/>
                        <a:t>Пример </a:t>
                      </a:r>
                      <a:endParaRPr lang="ru-RU" sz="18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/>
                        <a:t>Ответ </a:t>
                      </a:r>
                      <a:endParaRPr lang="ru-RU" sz="18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1.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4.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5.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6.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Adobe Heiti Std R" pitchFamily="34" charset="-128"/>
                        <a:ea typeface="Adobe Heiti Std R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7.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792088"/>
          </a:xfrm>
        </p:spPr>
        <p:txBody>
          <a:bodyPr/>
          <a:lstStyle/>
          <a:p>
            <a:pPr lvl="0"/>
            <a:r>
              <a:rPr lang="ru-RU" i="1" dirty="0"/>
              <a:t>Устный счет.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E205-8E01-4689-9B54-BF3B3C170368}" type="datetime1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Абрамкина Светлана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0766-060D-4D08-9B78-5BA1E7601BC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177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835696" y="1556792"/>
          <a:ext cx="792088" cy="646177"/>
        </p:xfrm>
        <a:graphic>
          <a:graphicData uri="http://schemas.openxmlformats.org/presentationml/2006/ole">
            <p:oleObj spid="_x0000_s5178" name="Формула" r:id="rId3" imgW="482400" imgH="39348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835696" y="2132856"/>
          <a:ext cx="792088" cy="598896"/>
        </p:xfrm>
        <a:graphic>
          <a:graphicData uri="http://schemas.openxmlformats.org/presentationml/2006/ole">
            <p:oleObj spid="_x0000_s5179" name="Формула" r:id="rId4" imgW="520560" imgH="3934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907703" y="2708920"/>
          <a:ext cx="761891" cy="576064"/>
        </p:xfrm>
        <a:graphic>
          <a:graphicData uri="http://schemas.openxmlformats.org/presentationml/2006/ole">
            <p:oleObj spid="_x0000_s5180" name="Формула" r:id="rId5" imgW="520560" imgH="39348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907704" y="3284984"/>
          <a:ext cx="648072" cy="590889"/>
        </p:xfrm>
        <a:graphic>
          <a:graphicData uri="http://schemas.openxmlformats.org/presentationml/2006/ole">
            <p:oleObj spid="_x0000_s5181" name="Формула" r:id="rId6" imgW="431640" imgH="393480" progId="Equation.3">
              <p:embed/>
            </p:oleObj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499992" y="1052736"/>
          <a:ext cx="3024336" cy="44743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434"/>
                <a:gridCol w="1442643"/>
                <a:gridCol w="1141259"/>
              </a:tblGrid>
              <a:tr h="549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/>
                        <a:t>№</a:t>
                      </a:r>
                      <a:endParaRPr lang="ru-RU" sz="18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/>
                        <a:t>Пример </a:t>
                      </a:r>
                      <a:endParaRPr lang="ru-RU" sz="18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/>
                        <a:t>Ответ </a:t>
                      </a:r>
                      <a:endParaRPr lang="ru-RU" sz="18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9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Равносильны ли уравнения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9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1.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9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2.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9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Решите уравнения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9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1.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9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2</a:t>
                      </a:r>
                      <a:r>
                        <a:rPr lang="ru-RU" sz="1200" dirty="0" smtClean="0"/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9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3</a:t>
                      </a:r>
                      <a:r>
                        <a:rPr lang="ru-RU" sz="1200" dirty="0" smtClean="0"/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1763688" y="3861048"/>
          <a:ext cx="948403" cy="575816"/>
        </p:xfrm>
        <a:graphic>
          <a:graphicData uri="http://schemas.openxmlformats.org/presentationml/2006/ole">
            <p:oleObj spid="_x0000_s5182" name="Формула" r:id="rId7" imgW="711000" imgH="43164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1907704" y="4427111"/>
          <a:ext cx="648072" cy="558062"/>
        </p:xfrm>
        <a:graphic>
          <a:graphicData uri="http://schemas.openxmlformats.org/presentationml/2006/ole">
            <p:oleObj spid="_x0000_s5183" name="Формула" r:id="rId8" imgW="457200" imgH="39348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1835696" y="5013176"/>
          <a:ext cx="864096" cy="622952"/>
        </p:xfrm>
        <a:graphic>
          <a:graphicData uri="http://schemas.openxmlformats.org/presentationml/2006/ole">
            <p:oleObj spid="_x0000_s5184" name="Формула" r:id="rId9" imgW="545760" imgH="3934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3419872" y="1628800"/>
          <a:ext cx="360040" cy="558062"/>
        </p:xfrm>
        <a:graphic>
          <a:graphicData uri="http://schemas.openxmlformats.org/presentationml/2006/ole">
            <p:oleObj spid="_x0000_s5185" name="Формула" r:id="rId10" imgW="253800" imgH="39348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275856" y="2204864"/>
          <a:ext cx="576064" cy="558063"/>
        </p:xfrm>
        <a:graphic>
          <a:graphicData uri="http://schemas.openxmlformats.org/presentationml/2006/ole">
            <p:oleObj spid="_x0000_s5186" name="Формула" r:id="rId11" imgW="406080" imgH="39348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3275856" y="2708920"/>
          <a:ext cx="576064" cy="558063"/>
        </p:xfrm>
        <a:graphic>
          <a:graphicData uri="http://schemas.openxmlformats.org/presentationml/2006/ole">
            <p:oleObj spid="_x0000_s5187" name="Формула" r:id="rId12" imgW="406080" imgH="39348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3275856" y="3284984"/>
          <a:ext cx="461516" cy="572280"/>
        </p:xfrm>
        <a:graphic>
          <a:graphicData uri="http://schemas.openxmlformats.org/presentationml/2006/ole">
            <p:oleObj spid="_x0000_s5188" name="Формула" r:id="rId13" imgW="317160" imgH="393480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3419872" y="3861048"/>
          <a:ext cx="360041" cy="531489"/>
        </p:xfrm>
        <a:graphic>
          <a:graphicData uri="http://schemas.openxmlformats.org/presentationml/2006/ole">
            <p:oleObj spid="_x0000_s5189" name="Формула" r:id="rId14" imgW="266400" imgH="39348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3491880" y="5013176"/>
          <a:ext cx="288032" cy="558062"/>
        </p:xfrm>
        <a:graphic>
          <a:graphicData uri="http://schemas.openxmlformats.org/presentationml/2006/ole">
            <p:oleObj spid="_x0000_s5190" name="Формула" r:id="rId15" imgW="203040" imgH="39348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3419872" y="4581128"/>
          <a:ext cx="502498" cy="288032"/>
        </p:xfrm>
        <a:graphic>
          <a:graphicData uri="http://schemas.openxmlformats.org/presentationml/2006/ole">
            <p:oleObj spid="_x0000_s5193" name="Формула" r:id="rId16" imgW="126720" imgH="164880" progId="Equation.3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5004048" y="2204864"/>
          <a:ext cx="1152128" cy="559605"/>
        </p:xfrm>
        <a:graphic>
          <a:graphicData uri="http://schemas.openxmlformats.org/presentationml/2006/ole">
            <p:oleObj spid="_x0000_s5194" name="Формула" r:id="rId17" imgW="888840" imgH="431640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6732240" y="2348880"/>
          <a:ext cx="432048" cy="360040"/>
        </p:xfrm>
        <a:graphic>
          <a:graphicData uri="http://schemas.openxmlformats.org/presentationml/2006/ole">
            <p:oleObj spid="_x0000_s5195" name="Формула" r:id="rId18" imgW="203040" imgH="177480" progId="Equation.3">
              <p:embed/>
            </p:oleObj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5076056" y="2852936"/>
          <a:ext cx="1008112" cy="488782"/>
        </p:xfrm>
        <a:graphic>
          <a:graphicData uri="http://schemas.openxmlformats.org/presentationml/2006/ole">
            <p:oleObj spid="_x0000_s5196" name="Формула" r:id="rId19" imgW="838080" imgH="406080" progId="Equation.3">
              <p:embed/>
            </p:oleObj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6660231" y="2996952"/>
          <a:ext cx="720081" cy="288032"/>
        </p:xfrm>
        <a:graphic>
          <a:graphicData uri="http://schemas.openxmlformats.org/presentationml/2006/ole">
            <p:oleObj spid="_x0000_s5197" name="Формула" r:id="rId20" imgW="304560" imgH="139680" progId="Equation.3">
              <p:embed/>
            </p:oleObj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5148063" y="4005064"/>
          <a:ext cx="864097" cy="318352"/>
        </p:xfrm>
        <a:graphic>
          <a:graphicData uri="http://schemas.openxmlformats.org/presentationml/2006/ole">
            <p:oleObj spid="_x0000_s5198" name="Формула" r:id="rId21" imgW="482400" imgH="177480" progId="Equation.3">
              <p:embed/>
            </p:oleObj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6588224" y="4005064"/>
          <a:ext cx="576064" cy="288032"/>
        </p:xfrm>
        <a:graphic>
          <a:graphicData uri="http://schemas.openxmlformats.org/presentationml/2006/ole">
            <p:oleObj spid="_x0000_s5199" name="Формула" r:id="rId22" imgW="355320" imgH="177480" progId="Equation.3">
              <p:embed/>
            </p:oleObj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5148064" y="4581127"/>
          <a:ext cx="1080120" cy="352693"/>
        </p:xfrm>
        <a:graphic>
          <a:graphicData uri="http://schemas.openxmlformats.org/presentationml/2006/ole">
            <p:oleObj spid="_x0000_s5200" name="Формула" r:id="rId23" imgW="622080" imgH="203040" progId="Equation.3">
              <p:embed/>
            </p:oleObj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6588224" y="4581128"/>
          <a:ext cx="720080" cy="320036"/>
        </p:xfrm>
        <a:graphic>
          <a:graphicData uri="http://schemas.openxmlformats.org/presentationml/2006/ole">
            <p:oleObj spid="_x0000_s5201" name="Формула" r:id="rId24" imgW="457200" imgH="203040" progId="Equation.3">
              <p:embed/>
            </p:oleObj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5148064" y="5085183"/>
          <a:ext cx="864096" cy="318351"/>
        </p:xfrm>
        <a:graphic>
          <a:graphicData uri="http://schemas.openxmlformats.org/presentationml/2006/ole">
            <p:oleObj spid="_x0000_s5202" name="Формула" r:id="rId25" imgW="482400" imgH="177480" progId="Equation.3">
              <p:embed/>
            </p:oleObj>
          </a:graphicData>
        </a:graphic>
      </p:graphicFrame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6588224" y="5085184"/>
          <a:ext cx="648072" cy="324036"/>
        </p:xfrm>
        <a:graphic>
          <a:graphicData uri="http://schemas.openxmlformats.org/presentationml/2006/ole">
            <p:oleObj spid="_x0000_s5203" name="Формула" r:id="rId26" imgW="355320" imgH="177480" progId="Equation.3">
              <p:embed/>
            </p:oleObj>
          </a:graphicData>
        </a:graphic>
      </p:graphicFrame>
      <p:pic>
        <p:nvPicPr>
          <p:cNvPr id="5204" name="Picture 84" descr="C:\Users\Светлана\Desktop\моя\документы\мой сайт\школа\26443951.gif"/>
          <p:cNvPicPr>
            <a:picLocks noChangeAspect="1" noChangeArrowheads="1" noCrop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961553" y="4437112"/>
            <a:ext cx="1182447" cy="115212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80"/>
                            </p:stCondLst>
                            <p:childTnLst>
                              <p:par>
                                <p:cTn id="1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/>
              <a:t>Пример 1.</a:t>
            </a:r>
            <a:r>
              <a:rPr lang="ru-RU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Решите </a:t>
            </a:r>
            <a:r>
              <a:rPr lang="ru-RU" dirty="0" smtClean="0"/>
              <a:t>уравнение </a:t>
            </a:r>
            <a:r>
              <a:rPr lang="ru-RU" i="1" dirty="0" err="1" smtClean="0"/>
              <a:t>x</a:t>
            </a:r>
            <a:r>
              <a:rPr lang="ru-RU" dirty="0" smtClean="0"/>
              <a:t> = 5.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Решение.</a:t>
            </a:r>
            <a:r>
              <a:rPr lang="ru-RU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Корнем </a:t>
            </a:r>
            <a:r>
              <a:rPr lang="ru-RU" dirty="0" smtClean="0"/>
              <a:t>этого уравнения является число 5, поскольку при подстановке вместо </a:t>
            </a:r>
            <a:r>
              <a:rPr lang="ru-RU" dirty="0" err="1" smtClean="0"/>
              <a:t>x</a:t>
            </a:r>
            <a:r>
              <a:rPr lang="ru-RU" dirty="0" smtClean="0"/>
              <a:t> этого числа получается верное числовое равенство. </a:t>
            </a:r>
            <a:endParaRPr lang="en-US" dirty="0" smtClean="0"/>
          </a:p>
          <a:p>
            <a:pPr>
              <a:buNone/>
            </a:pPr>
            <a:r>
              <a:rPr lang="ru-RU" b="1" dirty="0" smtClean="0"/>
              <a:t>Ответ</a:t>
            </a:r>
            <a:r>
              <a:rPr lang="ru-RU" b="1" dirty="0" smtClean="0"/>
              <a:t>.</a:t>
            </a:r>
            <a:r>
              <a:rPr lang="ru-RU" dirty="0" smtClean="0"/>
              <a:t> 5.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E205-8E01-4689-9B54-BF3B3C170368}" type="datetime1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Абрамкина Светлана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0766-060D-4D08-9B78-5BA1E7601BC6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27650" name="Picture 2" descr="C:\Users\Светлана\Desktop\моя\документы\мой сайт\школа\958898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581128"/>
            <a:ext cx="1152128" cy="138615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6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/>
              <a:t>Пример 2.</a:t>
            </a:r>
            <a:r>
              <a:rPr lang="ru-RU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Решите </a:t>
            </a:r>
            <a:r>
              <a:rPr lang="ru-RU" dirty="0" smtClean="0"/>
              <a:t>уравнение 0</a:t>
            </a:r>
            <a:r>
              <a:rPr lang="ru-RU" i="1" dirty="0" smtClean="0"/>
              <a:t>x</a:t>
            </a:r>
            <a:r>
              <a:rPr lang="ru-RU" dirty="0" smtClean="0"/>
              <a:t>+1=0 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E205-8E01-4689-9B54-BF3B3C170368}" type="datetime1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Абрамкина Светлана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0766-060D-4D08-9B78-5BA1E7601BC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Решение. </a:t>
            </a:r>
            <a:endParaRPr lang="en-US" b="1" dirty="0" smtClean="0"/>
          </a:p>
          <a:p>
            <a:pPr>
              <a:buNone/>
            </a:pPr>
            <a:r>
              <a:rPr lang="ru-RU" dirty="0" smtClean="0"/>
              <a:t>Имеем</a:t>
            </a:r>
            <a:r>
              <a:rPr lang="ru-RU" dirty="0" smtClean="0"/>
              <a:t>: 0</a:t>
            </a:r>
            <a:r>
              <a:rPr lang="ru-RU" i="1" dirty="0" smtClean="0"/>
              <a:t>x</a:t>
            </a:r>
            <a:r>
              <a:rPr lang="ru-RU" dirty="0" smtClean="0"/>
              <a:t>+1=0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</a:t>
            </a:r>
            <a:r>
              <a:rPr lang="ru-RU" dirty="0" smtClean="0"/>
              <a:t>1=0</a:t>
            </a:r>
            <a:r>
              <a:rPr lang="ru-RU" dirty="0" smtClean="0"/>
              <a:t> . </a:t>
            </a:r>
            <a:endParaRPr lang="en-US" dirty="0" smtClean="0"/>
          </a:p>
          <a:p>
            <a:pPr>
              <a:buNone/>
            </a:pPr>
            <a:r>
              <a:rPr lang="ru-RU" sz="2800" dirty="0" smtClean="0"/>
              <a:t>Это </a:t>
            </a:r>
            <a:r>
              <a:rPr lang="ru-RU" sz="2800" dirty="0" smtClean="0"/>
              <a:t>уравнение не имеет решений, поскольку ни при каких значениях переменной (которая, очевидно, явно не входит в уравнение) равенство 1 = 0 не имеет место. </a:t>
            </a:r>
            <a:endParaRPr lang="en-US" sz="2800" dirty="0" smtClean="0"/>
          </a:p>
          <a:p>
            <a:pPr>
              <a:buNone/>
            </a:pPr>
            <a:r>
              <a:rPr lang="ru-RU" b="1" dirty="0" smtClean="0"/>
              <a:t>Ответ</a:t>
            </a:r>
            <a:r>
              <a:rPr lang="ru-RU" b="1" dirty="0" smtClean="0"/>
              <a:t>.</a:t>
            </a:r>
            <a:r>
              <a:rPr lang="ru-RU" dirty="0" smtClean="0"/>
              <a:t> Нет решений.</a:t>
            </a:r>
          </a:p>
          <a:p>
            <a:endParaRPr lang="ru-RU" dirty="0"/>
          </a:p>
        </p:txBody>
      </p:sp>
      <p:pic>
        <p:nvPicPr>
          <p:cNvPr id="24580" name="Picture 4" descr="C:\Users\Светлана\Desktop\моя\документы\мой сайт\школа\958898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5301208"/>
            <a:ext cx="1008112" cy="125323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84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84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9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6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78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98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26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/>
              <a:t>Пример 3. 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dirty="0" smtClean="0"/>
              <a:t>Решите </a:t>
            </a:r>
            <a:r>
              <a:rPr lang="ru-RU" dirty="0" smtClean="0"/>
              <a:t>уравнение </a:t>
            </a:r>
            <a:r>
              <a:rPr lang="ru-RU" dirty="0" smtClean="0"/>
              <a:t>0</a:t>
            </a:r>
            <a:r>
              <a:rPr lang="ru-RU" i="1" dirty="0" smtClean="0"/>
              <a:t>x</a:t>
            </a:r>
            <a:r>
              <a:rPr lang="ru-RU" dirty="0" smtClean="0"/>
              <a:t>+1=1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Решение.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Имеем</a:t>
            </a:r>
            <a:r>
              <a:rPr lang="ru-RU" dirty="0" smtClean="0"/>
              <a:t> </a:t>
            </a:r>
            <a:r>
              <a:rPr lang="ru-RU" dirty="0" smtClean="0"/>
              <a:t>0</a:t>
            </a:r>
            <a:r>
              <a:rPr lang="ru-RU" i="1" dirty="0" smtClean="0"/>
              <a:t>x</a:t>
            </a:r>
            <a:r>
              <a:rPr lang="ru-RU" dirty="0" smtClean="0"/>
              <a:t>+1=1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ru-RU" dirty="0" smtClean="0"/>
              <a:t>1=1. </a:t>
            </a:r>
            <a:endParaRPr lang="en-US" dirty="0" smtClean="0"/>
          </a:p>
          <a:p>
            <a:pPr>
              <a:buNone/>
            </a:pPr>
            <a:r>
              <a:rPr lang="ru-RU" sz="2800" dirty="0" smtClean="0"/>
              <a:t>Решением </a:t>
            </a:r>
            <a:r>
              <a:rPr lang="ru-RU" sz="2800" dirty="0" smtClean="0"/>
              <a:t>этого уравнения является любое действительное число. В самом деле, при любом значении переменной равенство 1 = 1 является верным.</a:t>
            </a:r>
            <a:r>
              <a:rPr lang="ru-RU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ru-RU" b="1" dirty="0" smtClean="0"/>
              <a:t>Ответ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x</a:t>
            </a:r>
            <a:r>
              <a:rPr lang="ru-RU" dirty="0" smtClean="0"/>
              <a:t> - любое число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E205-8E01-4689-9B54-BF3B3C170368}" type="datetime1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Абрамкина Светлана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0766-060D-4D08-9B78-5BA1E7601BC6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26625" name="Picture 1" descr="C:\Users\Светлана\Desktop\моя\документы\мой сайт\школа\958898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157192"/>
            <a:ext cx="1152128" cy="138615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6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4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4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34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шаблон през по мат">
  <a:themeElements>
    <a:clrScheme name="Тема Office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1F9DE411C1B38343BE78B0080F632418" ma:contentTypeVersion="8" ma:contentTypeDescription="Create a new document." ma:contentTypeScope="" ma:versionID="18c3e16163b8411fd95531ed1d0b143a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5c2db6c5baa0ac3fc502334ce7d6a781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TP001069050</AuthoringAssetId>
    <AssetId xmlns="145c5697-5eb5-440b-b2f1-a8273fb59250">TS001069050</AssetId>
  </documentManagement>
</p:properties>
</file>

<file path=customXml/itemProps1.xml><?xml version="1.0" encoding="utf-8"?>
<ds:datastoreItem xmlns:ds="http://schemas.openxmlformats.org/officeDocument/2006/customXml" ds:itemID="{4E7FC1F7-E976-4B59-9DF8-B2629746A169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24B05BF0-1EFA-43E7-9DD0-92C860F20F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E43F202-4360-474A-B4FB-573DEBAF245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B280100-668E-471C-8674-3260C5EB6E51}">
  <ds:schemaRefs>
    <ds:schemaRef ds:uri="http://schemas.microsoft.com/office/2006/metadata/propertie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 по мат</Template>
  <TotalTime>170</TotalTime>
  <Words>380</Words>
  <Application>Microsoft Office PowerPoint</Application>
  <PresentationFormat>Экран (4:3)</PresentationFormat>
  <Paragraphs>147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шаблон през по мат</vt:lpstr>
      <vt:lpstr>Microsoft Equation 3.0</vt:lpstr>
      <vt:lpstr>Тема урока:</vt:lpstr>
      <vt:lpstr>Цель:  сформировать понятие о линейном уравнении, выработать навыки его решения. </vt:lpstr>
      <vt:lpstr>Проверка домашнего задания</vt:lpstr>
      <vt:lpstr>Слайд 4</vt:lpstr>
      <vt:lpstr>Слайд 5</vt:lpstr>
      <vt:lpstr>Устный счет. </vt:lpstr>
      <vt:lpstr>Пример 1.  Решите уравнение x = 5. </vt:lpstr>
      <vt:lpstr>Пример 2.  Решите уравнение 0x+1=0 . </vt:lpstr>
      <vt:lpstr>Пример 3.  Решите уравнение 0x+1=1. </vt:lpstr>
      <vt:lpstr>Самостоятельная работа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Саня</dc:creator>
  <cp:lastModifiedBy>Светлана</cp:lastModifiedBy>
  <cp:revision>23</cp:revision>
  <dcterms:created xsi:type="dcterms:W3CDTF">2011-09-20T20:09:34Z</dcterms:created>
  <dcterms:modified xsi:type="dcterms:W3CDTF">2011-10-26T20:07:57Z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lpwstr>1049</vt:lpwstr>
  </property>
  <property fmtid="{D5CDD505-2E9C-101B-9397-08002B2CF9AE}" pid="4" name="DirectSourceMarket">
    <vt:lpwstr>english</vt:lpwstr>
  </property>
  <property fmtid="{D5CDD505-2E9C-101B-9397-08002B2CF9AE}" pid="5" name="OriginalSourceMarket">
    <vt:lpwstr>english</vt:lpwstr>
  </property>
  <property fmtid="{D5CDD505-2E9C-101B-9397-08002B2CF9AE}" pid="6" name="Markets">
    <vt:lpwstr/>
  </property>
  <property fmtid="{D5CDD505-2E9C-101B-9397-08002B2CF9AE}" pid="7" name="AssetType">
    <vt:lpwstr>TP</vt:lpwstr>
  </property>
  <property fmtid="{D5CDD505-2E9C-101B-9397-08002B2CF9AE}" pid="8" name="PrimaryImageGen">
    <vt:lpwstr>1</vt:lpwstr>
  </property>
  <property fmtid="{D5CDD505-2E9C-101B-9397-08002B2CF9AE}" pid="9" name="UANotes">
    <vt:lpwstr>LEGACY PPTDT. 421488L. June 2003 retrofit. SEO Pilot 2008</vt:lpwstr>
  </property>
  <property fmtid="{D5CDD505-2E9C-101B-9397-08002B2CF9AE}" pid="10" name="ContentTypeId">
    <vt:lpwstr>0x0101006025706CF4CD034688BEBAE97A2E701D0202001F9DE411C1B38343BE78B0080F632418</vt:lpwstr>
  </property>
  <property fmtid="{D5CDD505-2E9C-101B-9397-08002B2CF9AE}" pid="11" name="display_urn:schemas-microsoft-com:office:office#APAuthor">
    <vt:lpwstr>REDMOND\cynvey</vt:lpwstr>
  </property>
  <property fmtid="{D5CDD505-2E9C-101B-9397-08002B2CF9AE}" pid="12" name="APAuthor">
    <vt:lpwstr>241</vt:lpwstr>
  </property>
  <property fmtid="{D5CDD505-2E9C-101B-9397-08002B2CF9AE}" pid="13" name="CHMName">
    <vt:lpwstr/>
  </property>
  <property fmtid="{D5CDD505-2E9C-101B-9397-08002B2CF9AE}" pid="14" name="IsDeleted">
    <vt:lpwstr>0</vt:lpwstr>
  </property>
  <property fmtid="{D5CDD505-2E9C-101B-9397-08002B2CF9AE}" pid="15" name="Milestone">
    <vt:lpwstr>Continuous</vt:lpwstr>
  </property>
  <property fmtid="{D5CDD505-2E9C-101B-9397-08002B2CF9AE}" pid="16" name="ParentAssetId">
    <vt:lpwstr/>
  </property>
  <property fmtid="{D5CDD505-2E9C-101B-9397-08002B2CF9AE}" pid="17" name="ShowIn">
    <vt:lpwstr>Show everywhere</vt:lpwstr>
  </property>
  <property fmtid="{D5CDD505-2E9C-101B-9397-08002B2CF9AE}" pid="18" name="AssetId">
    <vt:lpwstr>TS001069050</vt:lpwstr>
  </property>
  <property fmtid="{D5CDD505-2E9C-101B-9397-08002B2CF9AE}" pid="19" name="IsSearchable">
    <vt:lpwstr>0</vt:lpwstr>
  </property>
  <property fmtid="{D5CDD505-2E9C-101B-9397-08002B2CF9AE}" pid="20" name="EditorialStatus">
    <vt:lpwstr/>
  </property>
  <property fmtid="{D5CDD505-2E9C-101B-9397-08002B2CF9AE}" pid="21" name="NumericId">
    <vt:lpwstr>-1.00000000000000</vt:lpwstr>
  </property>
  <property fmtid="{D5CDD505-2E9C-101B-9397-08002B2CF9AE}" pid="22" name="PublishTargets">
    <vt:lpwstr>OfficeOnline</vt:lpwstr>
  </property>
  <property fmtid="{D5CDD505-2E9C-101B-9397-08002B2CF9AE}" pid="23" name="display_urn:schemas-microsoft-com:office:office#APEditor">
    <vt:lpwstr>REDMOND\v-luannv</vt:lpwstr>
  </property>
  <property fmtid="{D5CDD505-2E9C-101B-9397-08002B2CF9AE}" pid="24" name="APEditor">
    <vt:lpwstr>103</vt:lpwstr>
  </property>
  <property fmtid="{D5CDD505-2E9C-101B-9397-08002B2CF9AE}" pid="25" name="SourceTitle">
    <vt:lpwstr>Math design template</vt:lpwstr>
  </property>
  <property fmtid="{D5CDD505-2E9C-101B-9397-08002B2CF9AE}" pid="26" name="UACurrentWords">
    <vt:lpwstr>0</vt:lpwstr>
  </property>
  <property fmtid="{D5CDD505-2E9C-101B-9397-08002B2CF9AE}" pid="27" name="UALocRecommendation">
    <vt:lpwstr>Localize</vt:lpwstr>
  </property>
  <property fmtid="{D5CDD505-2E9C-101B-9397-08002B2CF9AE}" pid="28" name="UALocComments">
    <vt:lpwstr/>
  </property>
  <property fmtid="{D5CDD505-2E9C-101B-9397-08002B2CF9AE}" pid="29" name="Applications">
    <vt:lpwstr>172;#Office 2000;#-1;#TBD;#-1;#TBD;#-1;#TBD;#-1;#TBD;#-1;#TBD;#-1;#TBD</vt:lpwstr>
  </property>
  <property fmtid="{D5CDD505-2E9C-101B-9397-08002B2CF9AE}" pid="30" name="APTrustLevel">
    <vt:lpwstr>1.00000000000000</vt:lpwstr>
  </property>
  <property fmtid="{D5CDD505-2E9C-101B-9397-08002B2CF9AE}" pid="31" name="TrustLevel">
    <vt:lpwstr>Microsoft Managed Content</vt:lpwstr>
  </property>
  <property fmtid="{D5CDD505-2E9C-101B-9397-08002B2CF9AE}" pid="32" name="TPFriendlyName">
    <vt:lpwstr>Math design template</vt:lpwstr>
  </property>
  <property fmtid="{D5CDD505-2E9C-101B-9397-08002B2CF9AE}" pid="33" name="Provider">
    <vt:lpwstr>EY006220130</vt:lpwstr>
  </property>
  <property fmtid="{D5CDD505-2E9C-101B-9397-08002B2CF9AE}" pid="34" name="TPApplication">
    <vt:lpwstr>PowerPoint</vt:lpwstr>
  </property>
  <property fmtid="{D5CDD505-2E9C-101B-9397-08002B2CF9AE}" pid="35" name="TPInstallLocation">
    <vt:lpwstr>{My Templates}</vt:lpwstr>
  </property>
  <property fmtid="{D5CDD505-2E9C-101B-9397-08002B2CF9AE}" pid="36" name="TPClientViewer">
    <vt:lpwstr>Microsoft Office PowerPoint</vt:lpwstr>
  </property>
  <property fmtid="{D5CDD505-2E9C-101B-9397-08002B2CF9AE}" pid="37" name="TPAppVersion">
    <vt:lpwstr>11</vt:lpwstr>
  </property>
  <property fmtid="{D5CDD505-2E9C-101B-9397-08002B2CF9AE}" pid="38" name="TPCommandLine">
    <vt:lpwstr>{PP} /n {FilePath}</vt:lpwstr>
  </property>
  <property fmtid="{D5CDD505-2E9C-101B-9397-08002B2CF9AE}" pid="39" name="TPComponent">
    <vt:lpwstr>PPTFiles</vt:lpwstr>
  </property>
  <property fmtid="{D5CDD505-2E9C-101B-9397-08002B2CF9AE}" pid="40" name="TPNamespace">
    <vt:lpwstr>POWERPNT</vt:lpwstr>
  </property>
  <property fmtid="{D5CDD505-2E9C-101B-9397-08002B2CF9AE}" pid="41" name="Content Type">
    <vt:lpwstr>OOFile</vt:lpwstr>
  </property>
  <property fmtid="{D5CDD505-2E9C-101B-9397-08002B2CF9AE}" pid="42" name="AuthoringAssetId">
    <vt:lpwstr>TP001069050</vt:lpwstr>
  </property>
  <property fmtid="{D5CDD505-2E9C-101B-9397-08002B2CF9AE}" pid="43" name="NumericAssetId">
    <vt:lpwstr/>
  </property>
  <property fmtid="{D5CDD505-2E9C-101B-9397-08002B2CF9AE}" pid="44" name="AppVer">
    <vt:lpwstr/>
  </property>
</Properties>
</file>