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87" r:id="rId7"/>
    <p:sldId id="283" r:id="rId8"/>
    <p:sldId id="257" r:id="rId9"/>
    <p:sldId id="265" r:id="rId10"/>
    <p:sldId id="285" r:id="rId11"/>
    <p:sldId id="284" r:id="rId12"/>
    <p:sldId id="256" r:id="rId13"/>
    <p:sldId id="286" r:id="rId14"/>
    <p:sldId id="266" r:id="rId15"/>
    <p:sldId id="267" r:id="rId16"/>
    <p:sldId id="268" r:id="rId17"/>
    <p:sldId id="269" r:id="rId18"/>
    <p:sldId id="270" r:id="rId19"/>
    <p:sldId id="297" r:id="rId20"/>
    <p:sldId id="261" r:id="rId21"/>
    <p:sldId id="291" r:id="rId22"/>
    <p:sldId id="271" r:id="rId23"/>
    <p:sldId id="290" r:id="rId24"/>
    <p:sldId id="272" r:id="rId25"/>
    <p:sldId id="280" r:id="rId26"/>
    <p:sldId id="295" r:id="rId27"/>
    <p:sldId id="294" r:id="rId28"/>
    <p:sldId id="281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FC"/>
    <a:srgbClr val="CCFFCC"/>
    <a:srgbClr val="E3FDFD"/>
    <a:srgbClr val="FFDDFF"/>
    <a:srgbClr val="FFD1D2"/>
    <a:srgbClr val="FFCC99"/>
    <a:srgbClr val="FBCDA7"/>
    <a:srgbClr val="FFF7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6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1A42-6FD2-456B-B911-F566628B0940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7C492-D3D7-43A9-892A-334817EAB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9E6C8-CFAD-40F3-9F39-19B6EAA6799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450C2-E193-4994-BD71-F6B02CC48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078E-DAFF-4932-9A35-225CF196CE93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B79C-67B6-4E63-9F4E-FAA4EB4BC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7794-F8E1-4E79-8432-0D479B4FFEE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55BFF-0DE7-4A94-B64A-20D374536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E249B-C766-4E40-8E7E-D5EC4EDE065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ED77E-071C-4D9E-91B0-A9B7CA988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EDC1C-D277-4EEA-87E0-C66E1BCD8201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70EF-594E-441F-8827-458AF49C9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CE27-9A33-4916-BFCB-08C3E0FAF55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807B-B6BB-449F-B0E6-BA805466B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AF77B-6796-47E2-AECB-A8190C879BC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E939-F78D-496A-9295-6D095BA1E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F81C-3DC1-4510-8D0F-488E3299C40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AF05-E006-4C10-929F-5F53B55E1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753B3-9058-4D88-A571-73B7C701899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AA3A7-8109-4635-AF78-1D41AA654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B461-77A9-479A-9D00-7076E272706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CA5DE-1C88-4E58-A48C-46BE1885E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BE62D-A0E8-4F9F-9F9A-B2D1839D64DE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1C3A-1044-490E-B00E-7DE4170A57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1FB5-EE4A-41B0-8BF6-D81F3C5F346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CD868-F952-4092-AFC7-4403ABBEF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002C1-198F-4C88-B638-3BC1DCCC1CCE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436AB-4F29-43F7-B823-D08DE69AB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F8BB9-0A8E-4A1D-8EEA-36B05AC0F26A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6AB5-AB88-476D-8F29-3B1B8F4F2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711D-9C1B-4F68-874A-A49E3B30A55A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A09C-680B-436C-823D-6D2E256E5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EF45-D932-4017-990B-A5BA17A1BE9F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1E807-7668-4B2B-85A1-A97F819DC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4785-7AC1-4E37-A1DF-270E34A62C13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43ADA-1263-4B99-9D44-CCEEF2D33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3FDA8-17E4-4EB8-91AE-4856A5F3E278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AD940-1607-43DE-80CE-5765332E1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41FFA-745F-4C88-B85D-A4180A6F443E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D418-6347-4298-AB9A-D9DFCBCC7E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4FB5-BF00-4216-A2F3-4ADCAF609281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37F85-47DA-4784-85A7-580C966863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FBAF-B8FE-4C25-AA93-C2314D3E3C98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1AEA-84DA-433B-9ED8-D3B82978D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981E8-12BE-43E3-B31E-0B49CC0F139F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C4A2C-D0D0-41C9-9BE7-4E2E0D514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4EC1D-589B-4FE2-91E7-9A6EE5EC9D2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5BA04-6F72-46EE-A3D1-E4229C113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0565-C527-4DDE-B253-69B342F75522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697D-25FB-45BD-AF53-3089505EE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1A19A-4EF0-46D1-AA2D-88608881405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FBA5-23B6-42CE-BDB2-7EEDF0D36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91C8F-A0B7-49C4-9E4B-0DC39DE955CE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1593-EE58-4FC6-9B83-A2B1D8900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9143A-986E-4B1C-95F4-247C7EC83272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7F82-780A-47C2-BBE5-916FA7A53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7BAE-28EA-4C3B-A9F3-582934794BC0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8FBC-86FF-486B-9912-959C03049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6840-F92B-4FEA-A2D0-11BB75C7BC2A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B1788-76DC-4D3F-9BCE-3BCA2B266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BE66E-10C6-4FDD-A4BB-0AAF7F603C8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F994-FC28-4C54-A452-B574009AC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F8DB0-DBF5-4F9E-BB37-D0E54F041B0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8CE19-B822-4D9E-AF9C-0EBFE92B1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78258-E56D-41BA-A61C-139E4094DFD4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36AC-25D2-4DCC-AF23-A53BD3919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0306-B8EA-4AF5-83A7-5E2492A6D50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7D3F7-C6E1-4BF1-BD98-4568B4852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C9B25-9619-4E3E-B1DA-8F6322CDD468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76A7-C9CA-44B8-BDC9-88872CA23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361C-F7E3-4D52-8C2A-018A686C52F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5BF11-D820-46BD-BBCD-F817FF01E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3BA5-FC20-460C-B4C6-67097EC24514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FB09F-CE14-422E-B626-F8A0BC4AF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8A21-B71B-45AF-A75B-BAD1668A1A21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A827-CB61-4326-973F-59BF3553E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E7F1E-FC50-4354-9C24-927CEB1BC210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42C2-1ED5-494B-B45F-D7C9CFFE6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AEE6-2066-4265-A08D-3E5E87D06F97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A5266-6F05-4434-9366-1DBBB04E7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E1625-B94D-4390-B1FF-B9423B00A398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B0922-6CCA-43F2-9B7E-ED68D05D6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3A674-1214-4FF0-928C-AE10FDABA723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9B23-9BE3-48F9-B96E-4D39213D2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025D-D791-4004-8813-51751DC78EC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89424-4CB5-4C1F-9A8C-8041872456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E828-EA85-46FA-A9EB-F973B6ADD1E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CFDA-55FE-4F82-82F0-1901BF42DC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8907-E5A8-4A62-884A-0260AADAFAFF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0689-10E1-4481-8AA2-DE01417EE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F2E-074C-4451-AB32-201CCB3C98E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92166-EEF0-4614-98CA-8E293A48B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EAF0-BFF6-41F1-921D-9C3E271B1A1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C174E-03DF-4798-9854-ECCDC6C01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D2EB-454D-48AC-A741-6A202F12899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70B90-1FFB-4414-9C98-41E55C0D0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7D17E-2C38-4DA4-850B-F5930A21834C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DF9D-80B0-4055-BC07-5FE5333D6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4F1F-06C3-4C73-888E-9434767A9239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A38A4-17C5-4347-8245-D474CECF2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DE28A-C0B7-4D52-9A12-DDEA4C76495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E14C3-1417-4A18-AE17-FF29FDA71E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8837-850B-4DBA-A51C-73E7E3DC3A3B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5E91-527D-4520-AB84-7C1841B33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8DC7-4DC7-447F-B105-6A9B9EE0B624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EE9D3-E4DF-4D1B-A304-65B77FCE8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B7F2-C2B6-44BC-AFA1-4A8C78A8D00A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5F5EF-E029-406D-B5EA-CDE597619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A0AD-02E4-4A60-B157-EB768C9A979F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2293D-94EF-4780-8BAE-5EC5DE13D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D8A0-B439-435A-AF4D-828A37C8E98C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CECB3-0E00-4AC6-961C-9B581E6A4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5B6AD-EB8F-4365-9522-C02F4AD2B402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442CA-B2A3-4B9D-8265-7A46E5828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31A59-776D-4F2E-9A2A-91F76917F18C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3812B-07C3-4DA6-A7F0-44E67B62A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3A6A5-42E2-4023-80D8-69E4AFDD5574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7F84-56DF-4392-B758-A10D4A3C8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C96B5-9D47-487C-BD38-F2E90502F440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E817-D08B-455F-A3A0-CD4C56A71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995B0-ED64-4FEA-B57D-EDE66904B456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65D29-5EAA-4715-9B9F-66A11EEFA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0671-99DB-4F20-97D4-91E839014E91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6F825-BB9A-46EE-90E4-FD51B4B98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8EC4-974A-4B86-849A-6A128A361C43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3C29-D77C-4EE6-9862-2BAE4D751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5990-0815-4515-8242-51A8285F62CC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AD088-040D-411B-8B94-ABF8A150BD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23C8-EF28-465C-845E-C0C333069EA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995EC-E48D-4E20-9D29-1D87CE0FE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13F8A-7246-4648-B6E4-BEF1AA9852E2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F239-5F9D-4E2D-B040-EDF47C910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06AEC2-E5C7-4E77-B84F-6096E44010CA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55432F-6003-425E-B7E4-3EC598E99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A7B4E63-9791-46D9-BCDB-799E9F4C0204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1EA9EE7-16FE-456B-AA15-658D07C2C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4B50D5A-4A29-4B51-80D4-82E739082FA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2978F6E-C61B-402F-9886-BFDD85D71E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BD0CC737-200A-4619-A449-3DA74D7BF21D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4F18431C-849E-4EDE-B089-E68DEB074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8D595A9-510E-4F49-BB14-9B07D1AFAB15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5C251FE-C80B-49D7-A8FD-AECF305DC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F3C28C2-8565-4C4F-BF6B-23B47DE81B5E}" type="datetimeFigureOut">
              <a:rPr lang="ru-RU"/>
              <a:pPr>
                <a:defRPr/>
              </a:pPr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8FE2675-2470-48CC-B3CE-F82E477242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3" r:id="rId2"/>
    <p:sldLayoutId id="2147483772" r:id="rId3"/>
    <p:sldLayoutId id="2147483771" r:id="rId4"/>
    <p:sldLayoutId id="2147483770" r:id="rId5"/>
    <p:sldLayoutId id="2147483769" r:id="rId6"/>
    <p:sldLayoutId id="2147483768" r:id="rId7"/>
    <p:sldLayoutId id="2147483767" r:id="rId8"/>
    <p:sldLayoutId id="2147483766" r:id="rId9"/>
    <p:sldLayoutId id="2147483765" r:id="rId10"/>
    <p:sldLayoutId id="21474837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ctrTitle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r>
              <a:rPr lang="ru-RU" sz="1800" smtClean="0"/>
              <a:t>Муниципальное общеобразовательное учреждение</a:t>
            </a:r>
            <a:br>
              <a:rPr lang="ru-RU" sz="1800" smtClean="0"/>
            </a:br>
            <a:r>
              <a:rPr lang="ru-RU" sz="1800" smtClean="0"/>
              <a:t>«Средняя общеобразовательная школа №14»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213"/>
            <a:ext cx="6400800" cy="39385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Занятие элективного курса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о теме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«Развертка пирамиды»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10 класс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Учитель: Пырьева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chemeClr val="accent3">
                    <a:lumMod val="75000"/>
                  </a:schemeClr>
                </a:solidFill>
              </a:rPr>
              <a:t>Светлана Аркадьевна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solidFill>
                <a:schemeClr val="accent3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>
                <a:solidFill>
                  <a:schemeClr val="tx1"/>
                </a:solidFill>
              </a:rPr>
              <a:t>г</a:t>
            </a:r>
            <a:r>
              <a:rPr lang="ru-RU" sz="1200" dirty="0" smtClean="0">
                <a:solidFill>
                  <a:schemeClr val="tx1"/>
                </a:solidFill>
              </a:rPr>
              <a:t>.Нягань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2011 г.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3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300663"/>
            <a:ext cx="8229600" cy="825500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Развертка пирамиды с квадратом в основании и ребром, перпендикулярным плоскости основания.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2188" y="2709863"/>
            <a:ext cx="1798637" cy="1798637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5330825" y="692150"/>
            <a:ext cx="1792288" cy="2017713"/>
          </a:xfrm>
          <a:prstGeom prst="rt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0"/>
          </p:cNvCxnSpPr>
          <p:nvPr/>
        </p:nvCxnSpPr>
        <p:spPr>
          <a:xfrm flipH="1">
            <a:off x="3532188" y="692150"/>
            <a:ext cx="1798637" cy="201295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4"/>
          </p:cNvCxnSpPr>
          <p:nvPr/>
        </p:nvCxnSpPr>
        <p:spPr>
          <a:xfrm flipV="1">
            <a:off x="7123113" y="2022475"/>
            <a:ext cx="1798637" cy="6873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>
            <a:off x="5330825" y="692150"/>
            <a:ext cx="3590925" cy="133032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1731963" y="2276475"/>
            <a:ext cx="1800225" cy="42862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" idx="0"/>
          </p:cNvCxnSpPr>
          <p:nvPr/>
        </p:nvCxnSpPr>
        <p:spPr>
          <a:xfrm flipH="1">
            <a:off x="1731963" y="692150"/>
            <a:ext cx="3598862" cy="158432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979" name="TextBox 5"/>
          <p:cNvSpPr txBox="1">
            <a:spLocks noChangeArrowheads="1"/>
          </p:cNvSpPr>
          <p:nvPr/>
        </p:nvSpPr>
        <p:spPr bwMode="auto">
          <a:xfrm>
            <a:off x="1481138" y="2181225"/>
            <a:ext cx="393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0" name="TextBox 7"/>
          <p:cNvSpPr txBox="1">
            <a:spLocks noChangeArrowheads="1"/>
          </p:cNvSpPr>
          <p:nvPr/>
        </p:nvSpPr>
        <p:spPr bwMode="auto">
          <a:xfrm>
            <a:off x="5141913" y="217488"/>
            <a:ext cx="379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B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1" name="TextBox 9"/>
          <p:cNvSpPr txBox="1">
            <a:spLocks noChangeArrowheads="1"/>
          </p:cNvSpPr>
          <p:nvPr/>
        </p:nvSpPr>
        <p:spPr bwMode="auto">
          <a:xfrm>
            <a:off x="8734425" y="1966913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2" name="TextBox 11"/>
          <p:cNvSpPr txBox="1">
            <a:spLocks noChangeArrowheads="1"/>
          </p:cNvSpPr>
          <p:nvPr/>
        </p:nvSpPr>
        <p:spPr bwMode="auto">
          <a:xfrm>
            <a:off x="7054850" y="2705100"/>
            <a:ext cx="4064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3" name="TextBox 13"/>
          <p:cNvSpPr txBox="1">
            <a:spLocks noChangeArrowheads="1"/>
          </p:cNvSpPr>
          <p:nvPr/>
        </p:nvSpPr>
        <p:spPr bwMode="auto">
          <a:xfrm>
            <a:off x="5330825" y="261143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E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4" name="TextBox 15"/>
          <p:cNvSpPr txBox="1">
            <a:spLocks noChangeArrowheads="1"/>
          </p:cNvSpPr>
          <p:nvPr/>
        </p:nvSpPr>
        <p:spPr bwMode="auto">
          <a:xfrm>
            <a:off x="5330825" y="4135438"/>
            <a:ext cx="350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5" name="TextBox 16"/>
          <p:cNvSpPr txBox="1">
            <a:spLocks noChangeArrowheads="1"/>
          </p:cNvSpPr>
          <p:nvPr/>
        </p:nvSpPr>
        <p:spPr bwMode="auto">
          <a:xfrm>
            <a:off x="3170238" y="4119563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G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3986" name="TextBox 17"/>
          <p:cNvSpPr txBox="1">
            <a:spLocks noChangeArrowheads="1"/>
          </p:cNvSpPr>
          <p:nvPr/>
        </p:nvSpPr>
        <p:spPr bwMode="auto">
          <a:xfrm>
            <a:off x="3122613" y="2549525"/>
            <a:ext cx="40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H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79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13325"/>
            <a:ext cx="8229600" cy="11128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Развертка правильной треугольной пирамиды с взаимно перпендикулярными боковыми ребрами.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537075" y="1149350"/>
            <a:ext cx="33338" cy="2519363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341688" y="2433638"/>
            <a:ext cx="2520950" cy="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54538" y="1149350"/>
            <a:ext cx="1295400" cy="12842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330575" y="1157288"/>
            <a:ext cx="1223963" cy="1296987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5" idx="0"/>
          </p:cNvCxnSpPr>
          <p:nvPr/>
        </p:nvCxnSpPr>
        <p:spPr>
          <a:xfrm>
            <a:off x="3341688" y="2433638"/>
            <a:ext cx="1195387" cy="123507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Равнобедренный треугольник 24"/>
          <p:cNvSpPr/>
          <p:nvPr/>
        </p:nvSpPr>
        <p:spPr>
          <a:xfrm rot="20583407">
            <a:off x="2781300" y="2400300"/>
            <a:ext cx="1566863" cy="1530350"/>
          </a:xfrm>
          <a:prstGeom prst="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5002" name="TextBox 3"/>
          <p:cNvSpPr txBox="1">
            <a:spLocks noChangeArrowheads="1"/>
          </p:cNvSpPr>
          <p:nvPr/>
        </p:nvSpPr>
        <p:spPr bwMode="auto">
          <a:xfrm>
            <a:off x="4449763" y="779463"/>
            <a:ext cx="392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5003" name="TextBox 5"/>
          <p:cNvSpPr txBox="1">
            <a:spLocks noChangeArrowheads="1"/>
          </p:cNvSpPr>
          <p:nvPr/>
        </p:nvSpPr>
        <p:spPr bwMode="auto">
          <a:xfrm>
            <a:off x="5849938" y="2408238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B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5004" name="TextBox 7"/>
          <p:cNvSpPr txBox="1">
            <a:spLocks noChangeArrowheads="1"/>
          </p:cNvSpPr>
          <p:nvPr/>
        </p:nvSpPr>
        <p:spPr bwMode="auto">
          <a:xfrm>
            <a:off x="4537075" y="2332038"/>
            <a:ext cx="3762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5005" name="TextBox 8"/>
          <p:cNvSpPr txBox="1">
            <a:spLocks noChangeArrowheads="1"/>
          </p:cNvSpPr>
          <p:nvPr/>
        </p:nvSpPr>
        <p:spPr bwMode="auto">
          <a:xfrm>
            <a:off x="4562475" y="3489325"/>
            <a:ext cx="404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5006" name="TextBox 10"/>
          <p:cNvSpPr txBox="1">
            <a:spLocks noChangeArrowheads="1"/>
          </p:cNvSpPr>
          <p:nvPr/>
        </p:nvSpPr>
        <p:spPr bwMode="auto">
          <a:xfrm>
            <a:off x="3051175" y="2205038"/>
            <a:ext cx="350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5007" name="TextBox 12"/>
          <p:cNvSpPr txBox="1">
            <a:spLocks noChangeArrowheads="1"/>
          </p:cNvSpPr>
          <p:nvPr/>
        </p:nvSpPr>
        <p:spPr bwMode="auto">
          <a:xfrm>
            <a:off x="2747963" y="3851275"/>
            <a:ext cx="327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E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225" y="804863"/>
            <a:ext cx="8229600" cy="464026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89588"/>
            <a:ext cx="8229600" cy="53657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Развертка призмы.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8538" y="2276475"/>
            <a:ext cx="898525" cy="2160588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67063" y="2276475"/>
            <a:ext cx="900112" cy="2160588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175" y="2276475"/>
            <a:ext cx="900113" cy="2160588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268538" y="1376363"/>
            <a:ext cx="898525" cy="900112"/>
          </a:xfrm>
          <a:prstGeom prst="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0800000">
            <a:off x="2268538" y="4445000"/>
            <a:ext cx="898525" cy="898525"/>
          </a:xfrm>
          <a:prstGeom prst="triangl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025" name="TextBox 8"/>
          <p:cNvSpPr txBox="1">
            <a:spLocks noChangeArrowheads="1"/>
          </p:cNvSpPr>
          <p:nvPr/>
        </p:nvSpPr>
        <p:spPr bwMode="auto">
          <a:xfrm>
            <a:off x="1851025" y="1955800"/>
            <a:ext cx="392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26" name="TextBox 9"/>
          <p:cNvSpPr txBox="1">
            <a:spLocks noChangeArrowheads="1"/>
          </p:cNvSpPr>
          <p:nvPr/>
        </p:nvSpPr>
        <p:spPr bwMode="auto">
          <a:xfrm>
            <a:off x="2527300" y="854075"/>
            <a:ext cx="381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86027" name="TextBox 10"/>
          <p:cNvSpPr txBox="1">
            <a:spLocks noChangeArrowheads="1"/>
          </p:cNvSpPr>
          <p:nvPr/>
        </p:nvSpPr>
        <p:spPr bwMode="auto">
          <a:xfrm>
            <a:off x="3167063" y="1779588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86028" name="TextBox 11"/>
          <p:cNvSpPr txBox="1">
            <a:spLocks noChangeArrowheads="1"/>
          </p:cNvSpPr>
          <p:nvPr/>
        </p:nvSpPr>
        <p:spPr bwMode="auto">
          <a:xfrm>
            <a:off x="3865563" y="1776413"/>
            <a:ext cx="4048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29" name="TextBox 12"/>
          <p:cNvSpPr txBox="1">
            <a:spLocks noChangeArrowheads="1"/>
          </p:cNvSpPr>
          <p:nvPr/>
        </p:nvSpPr>
        <p:spPr bwMode="auto">
          <a:xfrm>
            <a:off x="4819650" y="1779588"/>
            <a:ext cx="36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86030" name="TextBox 13"/>
          <p:cNvSpPr txBox="1">
            <a:spLocks noChangeArrowheads="1"/>
          </p:cNvSpPr>
          <p:nvPr/>
        </p:nvSpPr>
        <p:spPr bwMode="auto">
          <a:xfrm>
            <a:off x="4999038" y="4252913"/>
            <a:ext cx="3508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31" name="TextBox 14"/>
          <p:cNvSpPr txBox="1">
            <a:spLocks noChangeArrowheads="1"/>
          </p:cNvSpPr>
          <p:nvPr/>
        </p:nvSpPr>
        <p:spPr bwMode="auto">
          <a:xfrm>
            <a:off x="3865563" y="4437063"/>
            <a:ext cx="40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G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32" name="TextBox 15"/>
          <p:cNvSpPr txBox="1">
            <a:spLocks noChangeArrowheads="1"/>
          </p:cNvSpPr>
          <p:nvPr/>
        </p:nvSpPr>
        <p:spPr bwMode="auto">
          <a:xfrm>
            <a:off x="3074988" y="4445000"/>
            <a:ext cx="4095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H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33" name="TextBox 16"/>
          <p:cNvSpPr txBox="1">
            <a:spLocks noChangeArrowheads="1"/>
          </p:cNvSpPr>
          <p:nvPr/>
        </p:nvSpPr>
        <p:spPr bwMode="auto">
          <a:xfrm>
            <a:off x="2600325" y="5343525"/>
            <a:ext cx="473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K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6034" name="TextBox 17"/>
          <p:cNvSpPr txBox="1">
            <a:spLocks noChangeArrowheads="1"/>
          </p:cNvSpPr>
          <p:nvPr/>
        </p:nvSpPr>
        <p:spPr bwMode="auto">
          <a:xfrm>
            <a:off x="1954213" y="4179888"/>
            <a:ext cx="3349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L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6537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91175"/>
            <a:ext cx="8229600" cy="534988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10000"/>
                  </a:schemeClr>
                </a:solidFill>
              </a:rPr>
              <a:t>Развертка усеченной пирамиды.</a:t>
            </a:r>
            <a:endParaRPr lang="ru-RU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3887788" y="1862138"/>
            <a:ext cx="1655762" cy="1295400"/>
          </a:xfrm>
          <a:prstGeom prst="trapezoid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рапеция 4"/>
          <p:cNvSpPr/>
          <p:nvPr/>
        </p:nvSpPr>
        <p:spPr>
          <a:xfrm rot="1667534">
            <a:off x="2617788" y="1550988"/>
            <a:ext cx="1657350" cy="1295400"/>
          </a:xfrm>
          <a:prstGeom prst="trapezoid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Трапеция 5"/>
          <p:cNvSpPr/>
          <p:nvPr/>
        </p:nvSpPr>
        <p:spPr>
          <a:xfrm rot="19896719">
            <a:off x="5145088" y="1554163"/>
            <a:ext cx="1655762" cy="1296987"/>
          </a:xfrm>
          <a:prstGeom prst="trapezoid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3871913" y="3167063"/>
            <a:ext cx="1655762" cy="1150937"/>
          </a:xfrm>
          <a:prstGeom prst="triangl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943528">
            <a:off x="5008563" y="935038"/>
            <a:ext cx="1006475" cy="746125"/>
          </a:xfrm>
          <a:prstGeom prst="triangle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7049" name="TextBox 8"/>
          <p:cNvSpPr txBox="1">
            <a:spLocks noChangeArrowheads="1"/>
          </p:cNvSpPr>
          <p:nvPr/>
        </p:nvSpPr>
        <p:spPr bwMode="auto">
          <a:xfrm>
            <a:off x="3003550" y="962025"/>
            <a:ext cx="392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A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0" name="TextBox 9"/>
          <p:cNvSpPr txBox="1">
            <a:spLocks noChangeArrowheads="1"/>
          </p:cNvSpPr>
          <p:nvPr/>
        </p:nvSpPr>
        <p:spPr bwMode="auto">
          <a:xfrm>
            <a:off x="4067175" y="1414463"/>
            <a:ext cx="38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B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1" name="TextBox 10"/>
          <p:cNvSpPr txBox="1">
            <a:spLocks noChangeArrowheads="1"/>
          </p:cNvSpPr>
          <p:nvPr/>
        </p:nvSpPr>
        <p:spPr bwMode="auto">
          <a:xfrm>
            <a:off x="4937125" y="1436688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2" name="TextBox 11"/>
          <p:cNvSpPr txBox="1">
            <a:spLocks noChangeArrowheads="1"/>
          </p:cNvSpPr>
          <p:nvPr/>
        </p:nvSpPr>
        <p:spPr bwMode="auto">
          <a:xfrm>
            <a:off x="5151438" y="482600"/>
            <a:ext cx="40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3" name="TextBox 13"/>
          <p:cNvSpPr txBox="1">
            <a:spLocks noChangeArrowheads="1"/>
          </p:cNvSpPr>
          <p:nvPr/>
        </p:nvSpPr>
        <p:spPr bwMode="auto">
          <a:xfrm>
            <a:off x="6130925" y="1154113"/>
            <a:ext cx="358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E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4" name="TextBox 14"/>
          <p:cNvSpPr txBox="1">
            <a:spLocks noChangeArrowheads="1"/>
          </p:cNvSpPr>
          <p:nvPr/>
        </p:nvSpPr>
        <p:spPr bwMode="auto">
          <a:xfrm>
            <a:off x="6985000" y="2325688"/>
            <a:ext cx="3508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5" name="TextBox 15"/>
          <p:cNvSpPr txBox="1">
            <a:spLocks noChangeArrowheads="1"/>
          </p:cNvSpPr>
          <p:nvPr/>
        </p:nvSpPr>
        <p:spPr bwMode="auto">
          <a:xfrm>
            <a:off x="5543550" y="3087688"/>
            <a:ext cx="4111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G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6" name="TextBox 16"/>
          <p:cNvSpPr txBox="1">
            <a:spLocks noChangeArrowheads="1"/>
          </p:cNvSpPr>
          <p:nvPr/>
        </p:nvSpPr>
        <p:spPr bwMode="auto">
          <a:xfrm>
            <a:off x="4622800" y="4318000"/>
            <a:ext cx="40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H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7" name="TextBox 17"/>
          <p:cNvSpPr txBox="1">
            <a:spLocks noChangeArrowheads="1"/>
          </p:cNvSpPr>
          <p:nvPr/>
        </p:nvSpPr>
        <p:spPr bwMode="auto">
          <a:xfrm>
            <a:off x="3408363" y="3087688"/>
            <a:ext cx="49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M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7058" name="TextBox 18"/>
          <p:cNvSpPr txBox="1">
            <a:spLocks noChangeArrowheads="1"/>
          </p:cNvSpPr>
          <p:nvPr/>
        </p:nvSpPr>
        <p:spPr bwMode="auto">
          <a:xfrm>
            <a:off x="2017713" y="2247900"/>
            <a:ext cx="417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N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4F6228"/>
                </a:solidFill>
              </a:rPr>
              <a:t>Построить развертку пирамиды, в основании которой лежит правильный треугольник, а боковое ребро перпендикулярно плоскости основания.</a:t>
            </a:r>
            <a:endParaRPr lang="ru-RU" sz="2400" smtClean="0"/>
          </a:p>
        </p:txBody>
      </p:sp>
      <p:sp>
        <p:nvSpPr>
          <p:cNvPr id="880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</a:rPr>
              <a:t>Построить развертку пирамиды, в основании которой лежит правильный треугольник, а боковое ребро перпендикулярно плоскости основания.</a:t>
            </a:r>
            <a:endParaRPr lang="ru-RU" sz="2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9091" name="Объект 2"/>
          <p:cNvSpPr>
            <a:spLocks noGrp="1"/>
          </p:cNvSpPr>
          <p:nvPr>
            <p:ph idx="1"/>
          </p:nvPr>
        </p:nvSpPr>
        <p:spPr>
          <a:xfrm>
            <a:off x="2051050" y="1773238"/>
            <a:ext cx="5191125" cy="4248150"/>
          </a:xfrm>
        </p:spPr>
        <p:txBody>
          <a:bodyPr/>
          <a:lstStyle/>
          <a:p>
            <a:pPr marL="0" indent="0" algn="r">
              <a:buFont typeface="Arial" charset="0"/>
              <a:buNone/>
            </a:pPr>
            <a:endParaRPr lang="ru-RU" smtClean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68538" y="40052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87675" y="5013325"/>
            <a:ext cx="2232025" cy="792163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87675" y="4292600"/>
            <a:ext cx="3024188" cy="72072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219700" y="4292600"/>
            <a:ext cx="792163" cy="15128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2987675" y="2133600"/>
            <a:ext cx="0" cy="2879725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87675" y="2133600"/>
            <a:ext cx="3024188" cy="2159000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87675" y="2133600"/>
            <a:ext cx="2232025" cy="36718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2987675" y="4616450"/>
            <a:ext cx="288925" cy="3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3167063" y="4751388"/>
            <a:ext cx="0" cy="298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987675" y="4652963"/>
            <a:ext cx="179388" cy="9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76600" y="4640263"/>
            <a:ext cx="0" cy="26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A3CB2"/>
                </a:solidFill>
              </a:rPr>
              <a:t>1) Может ли правильный треугольник быть разверткой пирамиды?</a:t>
            </a:r>
            <a:br>
              <a:rPr lang="ru-RU" sz="2400" b="1" dirty="0" smtClean="0">
                <a:solidFill>
                  <a:srgbClr val="4A3CB2"/>
                </a:solidFill>
              </a:rPr>
            </a:br>
            <a:r>
              <a:rPr lang="ru-RU" sz="2400" b="1" dirty="0" smtClean="0">
                <a:solidFill>
                  <a:srgbClr val="4A3CB2"/>
                </a:solidFill>
              </a:rPr>
              <a:t>2) Определите вид этой пирамиды и найдите площадь ее боковой поверхности, если сторона треугольника равна а.</a:t>
            </a:r>
            <a:endParaRPr lang="ru-RU" sz="2400" b="1" dirty="0">
              <a:solidFill>
                <a:srgbClr val="4A3CB2"/>
              </a:solidFill>
            </a:endParaRPr>
          </a:p>
        </p:txBody>
      </p:sp>
      <p:sp>
        <p:nvSpPr>
          <p:cNvPr id="9011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         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A3CB2"/>
                </a:solidFill>
              </a:rPr>
              <a:t>1) Может ли правильный треугольник быть разверткой пирамиды?</a:t>
            </a:r>
            <a:br>
              <a:rPr lang="ru-RU" sz="2400" b="1" dirty="0" smtClean="0">
                <a:solidFill>
                  <a:srgbClr val="4A3CB2"/>
                </a:solidFill>
              </a:rPr>
            </a:br>
            <a:r>
              <a:rPr lang="ru-RU" sz="2400" b="1" dirty="0" smtClean="0">
                <a:solidFill>
                  <a:srgbClr val="4A3CB2"/>
                </a:solidFill>
              </a:rPr>
              <a:t>2) Определите вид этой пирамиды и найдите площадь ее боковой поверхности, если сторона треугольника равна а.</a:t>
            </a:r>
            <a:endParaRPr lang="ru-RU" sz="2400" b="1" dirty="0">
              <a:solidFill>
                <a:srgbClr val="4A3CB2"/>
              </a:solidFill>
            </a:endParaRPr>
          </a:p>
        </p:txBody>
      </p:sp>
      <p:sp>
        <p:nvSpPr>
          <p:cNvPr id="9113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         </a:t>
            </a:r>
          </a:p>
          <a:p>
            <a:pPr marL="0" indent="0">
              <a:buFont typeface="Arial" charset="0"/>
              <a:buNone/>
            </a:pPr>
            <a:endParaRPr lang="ru-RU" smtClean="0"/>
          </a:p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ru-RU" smtClean="0"/>
              <a:t>                                                        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01688" y="2133600"/>
            <a:ext cx="4176712" cy="3527425"/>
          </a:xfrm>
          <a:prstGeom prst="triangle">
            <a:avLst>
              <a:gd name="adj" fmla="val 46136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1765300" y="3897313"/>
            <a:ext cx="2089150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>
            <a:off x="1765300" y="3897313"/>
            <a:ext cx="1044575" cy="176371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809875" y="3897313"/>
            <a:ext cx="1044575" cy="176371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A3CB2"/>
                </a:solidFill>
              </a:rPr>
              <a:t>1) Может ли правильный треугольник быть разверткой пирамиды?</a:t>
            </a:r>
            <a:br>
              <a:rPr lang="ru-RU" sz="2400" b="1" dirty="0" smtClean="0">
                <a:solidFill>
                  <a:srgbClr val="4A3CB2"/>
                </a:solidFill>
              </a:rPr>
            </a:br>
            <a:r>
              <a:rPr lang="ru-RU" sz="2400" b="1" dirty="0" smtClean="0">
                <a:solidFill>
                  <a:srgbClr val="4A3CB2"/>
                </a:solidFill>
              </a:rPr>
              <a:t>2) Определите вид этой пирамиды и найдите площадь ее боковой поверхности, если сторона треугольника равна а.</a:t>
            </a:r>
            <a:endParaRPr lang="ru-RU" sz="2400" b="1" dirty="0">
              <a:solidFill>
                <a:srgbClr val="4A3CB2"/>
              </a:solidFill>
            </a:endParaRPr>
          </a:p>
        </p:txBody>
      </p:sp>
      <p:pic>
        <p:nvPicPr>
          <p:cNvPr id="3" name="Объект 2"/>
          <p:cNvPicPr>
            <a:picLocks noGrp="1" noRot="1" noChangeAspect="1" noMove="1" noResize="1" noEditPoints="1" noAdjustHandles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850" y="1597025"/>
            <a:ext cx="8242300" cy="4535488"/>
          </a:xfrm>
        </p:spPr>
      </p:pic>
      <p:sp>
        <p:nvSpPr>
          <p:cNvPr id="4" name="Равнобедренный треугольник 3"/>
          <p:cNvSpPr/>
          <p:nvPr/>
        </p:nvSpPr>
        <p:spPr>
          <a:xfrm>
            <a:off x="801688" y="2133600"/>
            <a:ext cx="4176712" cy="3527425"/>
          </a:xfrm>
          <a:prstGeom prst="triangle">
            <a:avLst>
              <a:gd name="adj" fmla="val 46136"/>
            </a:avLst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  <a:endCxn id="4" idx="5"/>
          </p:cNvCxnSpPr>
          <p:nvPr/>
        </p:nvCxnSpPr>
        <p:spPr>
          <a:xfrm>
            <a:off x="1765300" y="3897313"/>
            <a:ext cx="2089150" cy="0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</p:cNvCxnSpPr>
          <p:nvPr/>
        </p:nvCxnSpPr>
        <p:spPr>
          <a:xfrm>
            <a:off x="1765300" y="3897313"/>
            <a:ext cx="1044575" cy="176371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2809875" y="3897313"/>
            <a:ext cx="1044575" cy="176371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smtClean="0">
                <a:solidFill>
                  <a:srgbClr val="4A3CB2"/>
                </a:solidFill>
              </a:rPr>
              <a:t>Может ли прямоугольный или тупоугольный треугольник быть разверткой пирамиды?</a:t>
            </a:r>
          </a:p>
        </p:txBody>
      </p:sp>
      <p:sp>
        <p:nvSpPr>
          <p:cNvPr id="931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5932817">
            <a:off x="1475582" y="3069431"/>
            <a:ext cx="2520950" cy="1655763"/>
          </a:xfrm>
          <a:prstGeom prst="rtTriangl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59338" y="3068638"/>
            <a:ext cx="1441450" cy="1439862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788" y="4508500"/>
            <a:ext cx="2232025" cy="288925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859338" y="3068638"/>
            <a:ext cx="3673475" cy="1728787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2205038"/>
            <a:ext cx="8064500" cy="404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52400" y="-2116138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75780" name="Picture 4" descr="C:\Users\светлана\Desktop\пирамиды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86423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124075" y="711200"/>
            <a:ext cx="424815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Тема занятия: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Развертка пирамиды.</a:t>
            </a:r>
            <a:endParaRPr lang="ru-RU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333375"/>
            <a:ext cx="77343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4A3CB2"/>
                </a:solidFill>
              </a:rPr>
              <a:t>1)Может ли разверткой пирамиды быть квадрат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 smtClean="0">
                <a:solidFill>
                  <a:srgbClr val="4A3CB2"/>
                </a:solidFill>
              </a:rPr>
              <a:t> со стороной а? 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>
                <a:solidFill>
                  <a:srgbClr val="4A3CB2"/>
                </a:solidFill>
              </a:rPr>
              <a:t> </a:t>
            </a:r>
            <a:r>
              <a:rPr lang="ru-RU" sz="2400" b="1" i="1" dirty="0" smtClean="0">
                <a:solidFill>
                  <a:srgbClr val="4A3CB2"/>
                </a:solidFill>
              </a:rPr>
              <a:t>2) Если может, то найти площадь боковой поверхности пирамиды.</a:t>
            </a:r>
            <a:endParaRPr lang="ru-RU" sz="2400" b="1" i="1" dirty="0">
              <a:solidFill>
                <a:srgbClr val="4A3CB2"/>
              </a:solidFill>
            </a:endParaRPr>
          </a:p>
        </p:txBody>
      </p:sp>
      <p:sp>
        <p:nvSpPr>
          <p:cNvPr id="94211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700" i="1" smtClean="0">
              <a:solidFill>
                <a:srgbClr val="000000"/>
              </a:solidFill>
              <a:latin typeface="Cambria Math" pitchFamily="18" charset="0"/>
            </a:endParaRPr>
          </a:p>
        </p:txBody>
      </p:sp>
      <p:sp>
        <p:nvSpPr>
          <p:cNvPr id="94212" name="Объект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1200" cy="4421188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333375"/>
            <a:ext cx="77343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4A3CB2"/>
                </a:solidFill>
              </a:rPr>
              <a:t>1)Может ли разверткой пирамиды быть квадрат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 smtClean="0">
                <a:solidFill>
                  <a:srgbClr val="4A3CB2"/>
                </a:solidFill>
              </a:rPr>
              <a:t> со стороной а? 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>
                <a:solidFill>
                  <a:srgbClr val="4A3CB2"/>
                </a:solidFill>
              </a:rPr>
              <a:t> </a:t>
            </a:r>
            <a:r>
              <a:rPr lang="ru-RU" sz="2400" b="1" i="1" dirty="0" smtClean="0">
                <a:solidFill>
                  <a:srgbClr val="4A3CB2"/>
                </a:solidFill>
              </a:rPr>
              <a:t>2) Если может, то найти площадь боковой поверхности пирамиды.</a:t>
            </a:r>
            <a:endParaRPr lang="ru-RU" sz="2400" b="1" i="1" dirty="0">
              <a:solidFill>
                <a:srgbClr val="4A3CB2"/>
              </a:solidFill>
            </a:endParaRPr>
          </a:p>
        </p:txBody>
      </p:sp>
      <p:sp>
        <p:nvSpPr>
          <p:cNvPr id="95235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                    </a:t>
            </a:r>
            <a:r>
              <a:rPr lang="ru-RU" smtClean="0">
                <a:solidFill>
                  <a:srgbClr val="000000"/>
                </a:solidFill>
              </a:rPr>
              <a:t>     а </a:t>
            </a:r>
            <a:r>
              <a:rPr lang="ru-RU" smtClean="0"/>
              <a:t>                                </a:t>
            </a:r>
          </a:p>
        </p:txBody>
      </p:sp>
      <p:sp>
        <p:nvSpPr>
          <p:cNvPr id="95236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ru-RU" sz="2700" i="1" smtClean="0">
              <a:solidFill>
                <a:srgbClr val="000000"/>
              </a:solidFill>
              <a:latin typeface="Cambria Math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6375" y="2276475"/>
            <a:ext cx="2879725" cy="28797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V="1">
            <a:off x="1476375" y="2276475"/>
            <a:ext cx="2879725" cy="1439863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 flipV="1">
            <a:off x="2916238" y="2276475"/>
            <a:ext cx="1439862" cy="2879725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2"/>
          </p:cNvCxnSpPr>
          <p:nvPr/>
        </p:nvCxnSpPr>
        <p:spPr>
          <a:xfrm>
            <a:off x="1476375" y="3716338"/>
            <a:ext cx="1439863" cy="143986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64262" y="2683922"/>
            <a:ext cx="688787" cy="564898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333375"/>
            <a:ext cx="77343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4A3CB2"/>
                </a:solidFill>
              </a:rPr>
              <a:t>1)Может ли разверткой пирамиды быть квадрат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 smtClean="0">
                <a:solidFill>
                  <a:srgbClr val="4A3CB2"/>
                </a:solidFill>
              </a:rPr>
              <a:t> со стороной а? </a:t>
            </a:r>
            <a:br>
              <a:rPr lang="ru-RU" sz="2400" b="1" i="1" dirty="0" smtClean="0">
                <a:solidFill>
                  <a:srgbClr val="4A3CB2"/>
                </a:solidFill>
              </a:rPr>
            </a:br>
            <a:r>
              <a:rPr lang="ru-RU" sz="2400" b="1" i="1" dirty="0">
                <a:solidFill>
                  <a:srgbClr val="4A3CB2"/>
                </a:solidFill>
              </a:rPr>
              <a:t> </a:t>
            </a:r>
            <a:r>
              <a:rPr lang="ru-RU" sz="2400" b="1" i="1" dirty="0" smtClean="0">
                <a:solidFill>
                  <a:srgbClr val="4A3CB2"/>
                </a:solidFill>
              </a:rPr>
              <a:t>2) Если может, то найти площадь боковой поверхности пирамиды.</a:t>
            </a:r>
            <a:endParaRPr lang="ru-RU" sz="2400" b="1" i="1" dirty="0">
              <a:solidFill>
                <a:srgbClr val="4A3CB2"/>
              </a:solidFill>
            </a:endParaRPr>
          </a:p>
        </p:txBody>
      </p:sp>
      <p:sp>
        <p:nvSpPr>
          <p:cNvPr id="96259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                       </a:t>
            </a:r>
            <a:r>
              <a:rPr lang="ru-RU" smtClean="0">
                <a:solidFill>
                  <a:srgbClr val="000000"/>
                </a:solidFill>
              </a:rPr>
              <a:t>     а </a:t>
            </a:r>
            <a:r>
              <a:rPr lang="ru-RU" smtClean="0"/>
              <a:t>                                </a:t>
            </a:r>
          </a:p>
        </p:txBody>
      </p:sp>
      <p:sp>
        <p:nvSpPr>
          <p:cNvPr id="7" name="Объект 6"/>
          <p:cNvSpPr>
            <a:spLocks noGrp="1" noRot="1" noChangeAspect="1" noMove="1" noResize="1" noEditPoints="1" noAdjustHandles="1" noChangeArrowheads="1" noChangeShapeType="1" noTextEdit="1"/>
          </p:cNvSpPr>
          <p:nvPr>
            <p:ph sz="half" idx="2"/>
          </p:nvPr>
        </p:nvSpPr>
        <p:spPr>
          <a:blipFill rotWithShape="1"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>
                <a:noFill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6375" y="2276475"/>
            <a:ext cx="2879725" cy="287972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6" name="Прямая соединительная линия 5"/>
          <p:cNvCxnSpPr>
            <a:stCxn id="4" idx="1"/>
          </p:cNvCxnSpPr>
          <p:nvPr/>
        </p:nvCxnSpPr>
        <p:spPr>
          <a:xfrm flipV="1">
            <a:off x="1476375" y="2276475"/>
            <a:ext cx="2879725" cy="1439863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4" idx="2"/>
          </p:cNvCxnSpPr>
          <p:nvPr/>
        </p:nvCxnSpPr>
        <p:spPr>
          <a:xfrm flipV="1">
            <a:off x="2916238" y="2276475"/>
            <a:ext cx="1439862" cy="2879725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4" idx="1"/>
            <a:endCxn id="4" idx="2"/>
          </p:cNvCxnSpPr>
          <p:nvPr/>
        </p:nvCxnSpPr>
        <p:spPr>
          <a:xfrm>
            <a:off x="1476375" y="3716338"/>
            <a:ext cx="1439863" cy="1439862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64262" y="2683922"/>
            <a:ext cx="688787" cy="564898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9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4A3CB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задание:</a:t>
            </a:r>
            <a:endParaRPr lang="ru-RU" sz="2400" b="1" dirty="0">
              <a:solidFill>
                <a:srgbClr val="4A3CB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Построить развертку пирамиды, в основании которой лежит квадрат,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а боковое ребро перпендикулярно плоскости основания.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Изготовить модель пирамиды.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Закончите предложения: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258888" y="1341438"/>
            <a:ext cx="692308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b="1" i="1" dirty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Пирамидой называется…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2. Высотой пирамиды называется…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3.  Пирамида называется правильной…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4.  Апофемой правильной пирамиды называется…</a:t>
            </a:r>
          </a:p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5.  Площадью полной поверхности пирамиды называется...</a:t>
            </a:r>
          </a:p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</a:rPr>
              <a:t>6. Площадью боковой поверхности пирамиды называется...</a:t>
            </a:r>
          </a:p>
          <a:p>
            <a:pPr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ru-RU" sz="1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>
                <a:solidFill>
                  <a:srgbClr val="0070C0"/>
                </a:solidFill>
              </a:rPr>
              <a:t/>
            </a:r>
            <a:br>
              <a:rPr lang="ru-RU" i="1" smtClean="0">
                <a:solidFill>
                  <a:srgbClr val="0070C0"/>
                </a:solidFill>
              </a:rPr>
            </a:b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>
                <a:solidFill>
                  <a:srgbClr val="0070C0"/>
                </a:solidFill>
                <a:ea typeface="+mj-ea"/>
                <a:cs typeface="+mj-cs"/>
              </a:rPr>
              <a:t>1.  Пирамидой называется…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Пирамидой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называется многогранник, составленный из </a:t>
            </a:r>
            <a:r>
              <a:rPr lang="en-US" sz="2000" i="1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-угольника и </a:t>
            </a:r>
            <a:r>
              <a:rPr lang="en-US" sz="2000" i="1" dirty="0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 треугольников.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  <a:ea typeface="+mj-ea"/>
                <a:cs typeface="+mj-cs"/>
              </a:rPr>
              <a:t>2</a:t>
            </a:r>
            <a:r>
              <a:rPr lang="ru-RU" sz="1800" b="1" i="1" dirty="0">
                <a:solidFill>
                  <a:srgbClr val="0070C0"/>
                </a:solidFill>
                <a:ea typeface="+mj-ea"/>
                <a:cs typeface="+mj-cs"/>
              </a:rPr>
              <a:t>. Высотой пирамиды называется…</a:t>
            </a:r>
            <a:endParaRPr lang="ru-RU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Высотой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пирамиды называется перпендикуляр, проведенный из вершины пирамиды к плоскости основания.</a:t>
            </a:r>
            <a:endParaRPr lang="ru-RU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7828" name="Текст 1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09975" cy="4691063"/>
          </a:xfrm>
        </p:spPr>
        <p:txBody>
          <a:bodyPr/>
          <a:lstStyle/>
          <a:p>
            <a:endParaRPr lang="ru-RU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11188" y="4365625"/>
            <a:ext cx="1296987" cy="6477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08175" y="5013325"/>
            <a:ext cx="1223963" cy="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132138" y="4076700"/>
            <a:ext cx="935037" cy="93662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727200" y="3752850"/>
            <a:ext cx="2339975" cy="32385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611188" y="3752850"/>
            <a:ext cx="1116012" cy="61277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843213" y="1484313"/>
            <a:ext cx="0" cy="288131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843213" y="1484313"/>
            <a:ext cx="1223962" cy="2592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843213" y="1484313"/>
            <a:ext cx="288925" cy="3529012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11188" y="1484313"/>
            <a:ext cx="2232025" cy="2881312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1908175" y="1506538"/>
            <a:ext cx="935038" cy="35067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727200" y="1484313"/>
            <a:ext cx="1116013" cy="226853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188" y="115888"/>
            <a:ext cx="3600450" cy="936625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70C0"/>
                </a:solidFill>
                <a:ea typeface="+mn-ea"/>
                <a:cs typeface="+mn-cs"/>
              </a:rPr>
              <a:t>3.  Пирамида называется правильной…</a:t>
            </a:r>
            <a:r>
              <a:rPr lang="ru-RU" sz="2800" i="1" dirty="0">
                <a:solidFill>
                  <a:srgbClr val="EEECE1">
                    <a:lumMod val="10000"/>
                  </a:srgbClr>
                </a:solidFill>
                <a:ea typeface="+mn-ea"/>
                <a:cs typeface="+mn-cs"/>
              </a:rPr>
              <a:t/>
            </a:r>
            <a:br>
              <a:rPr lang="ru-RU" sz="2800" i="1" dirty="0">
                <a:solidFill>
                  <a:srgbClr val="EEECE1">
                    <a:lumMod val="10000"/>
                  </a:srgbClr>
                </a:solidFill>
                <a:ea typeface="+mn-ea"/>
                <a:cs typeface="+mn-cs"/>
              </a:rPr>
            </a:br>
            <a:endParaRPr lang="ru-RU" sz="2000" b="1" i="1" dirty="0">
              <a:solidFill>
                <a:srgbClr val="0070C0"/>
              </a:solidFill>
            </a:endParaRPr>
          </a:p>
        </p:txBody>
      </p:sp>
      <p:sp>
        <p:nvSpPr>
          <p:cNvPr id="78851" name="Объект 4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260350"/>
            <a:ext cx="4038600" cy="586581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</a:rPr>
              <a:t>Пирамида называется </a:t>
            </a:r>
            <a:r>
              <a:rPr lang="ru-RU" sz="2200" b="1" i="1" dirty="0" smtClean="0">
                <a:solidFill>
                  <a:srgbClr val="C00000"/>
                </a:solidFill>
              </a:rPr>
              <a:t>правильной</a:t>
            </a:r>
            <a:r>
              <a:rPr lang="ru-RU" sz="2200" b="1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200" i="1" dirty="0" smtClean="0">
                <a:solidFill>
                  <a:schemeClr val="bg2">
                    <a:lumMod val="10000"/>
                  </a:schemeClr>
                </a:solidFill>
              </a:rPr>
              <a:t>если ее основание – правильный многоугольник, а отрезок соединяющий вершину пирамиды с центром основания, является ее высотой.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  <a:ea typeface="+mj-ea"/>
                <a:cs typeface="+mj-cs"/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0070C0"/>
                </a:solidFill>
                <a:ea typeface="+mj-ea"/>
                <a:cs typeface="+mj-cs"/>
              </a:rPr>
              <a:t>4</a:t>
            </a:r>
            <a:r>
              <a:rPr lang="ru-RU" sz="2000" b="1" i="1" dirty="0">
                <a:solidFill>
                  <a:srgbClr val="0070C0"/>
                </a:solidFill>
                <a:ea typeface="+mj-ea"/>
                <a:cs typeface="+mj-cs"/>
              </a:rPr>
              <a:t>.  Апофемой правильной пирамиды называется…</a:t>
            </a:r>
            <a:endParaRPr lang="ru-RU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пофемой 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правильной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пирамиды называется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высота </a:t>
            </a:r>
            <a:r>
              <a:rPr lang="ru-RU" sz="2000" i="1" dirty="0">
                <a:solidFill>
                  <a:schemeClr val="bg2">
                    <a:lumMod val="10000"/>
                  </a:schemeClr>
                </a:solidFill>
              </a:rPr>
              <a:t>боковой </a:t>
            </a:r>
            <a:r>
              <a:rPr lang="ru-RU" sz="2000" i="1" dirty="0" smtClean="0">
                <a:solidFill>
                  <a:schemeClr val="bg2">
                    <a:lumMod val="10000"/>
                  </a:schemeClr>
                </a:solidFill>
              </a:rPr>
              <a:t>грани, проведенная из ее вершины. </a:t>
            </a:r>
            <a:endParaRPr lang="ru-RU" sz="20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00113" y="4292600"/>
            <a:ext cx="1008062" cy="50482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1908175" y="4419600"/>
            <a:ext cx="1584325" cy="377825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00113" y="4292600"/>
            <a:ext cx="2592387" cy="127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flipH="1">
            <a:off x="1547813" y="4419600"/>
            <a:ext cx="1800225" cy="18891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00113" y="4292600"/>
            <a:ext cx="1655762" cy="360363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2082800" y="2668588"/>
            <a:ext cx="31750" cy="1876425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900113" y="2668588"/>
            <a:ext cx="1198562" cy="162401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114550" y="2668588"/>
            <a:ext cx="1377950" cy="175101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1908175" y="2668588"/>
            <a:ext cx="206375" cy="2128837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114550" y="2668588"/>
            <a:ext cx="441325" cy="198437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00250" y="2276475"/>
            <a:ext cx="3762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Р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96888" y="4005263"/>
            <a:ext cx="4032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27200" y="4664075"/>
            <a:ext cx="3873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В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60750" y="4157663"/>
            <a:ext cx="376238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С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451100" y="4570413"/>
            <a:ext cx="379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К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20875" y="4443413"/>
            <a:ext cx="3365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О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55875" y="4419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1296988"/>
          </a:xfrm>
        </p:spPr>
        <p:txBody>
          <a:bodyPr rtlCol="0">
            <a:normAutofit fontScale="9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/>
            </a:r>
            <a:br>
              <a:rPr lang="ru-RU" sz="2000" b="1" i="1" dirty="0" smtClean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 smtClean="0">
                <a:solidFill>
                  <a:srgbClr val="0070C0"/>
                </a:solidFill>
              </a:rPr>
              <a:t>5</a:t>
            </a:r>
            <a:r>
              <a:rPr lang="ru-RU" sz="2000" b="1" i="1" dirty="0">
                <a:solidFill>
                  <a:srgbClr val="0070C0"/>
                </a:solidFill>
              </a:rPr>
              <a:t>.  Площадью полной поверхности пирамиды называется...</a:t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r>
              <a:rPr lang="ru-RU" sz="3200" i="1" dirty="0">
                <a:solidFill>
                  <a:srgbClr val="EEECE1">
                    <a:lumMod val="10000"/>
                  </a:srgbClr>
                </a:solidFill>
                <a:ea typeface="+mn-ea"/>
                <a:cs typeface="+mn-cs"/>
              </a:rPr>
              <a:t/>
            </a:r>
            <a:br>
              <a:rPr lang="ru-RU" sz="3200" i="1" dirty="0">
                <a:solidFill>
                  <a:srgbClr val="EEECE1">
                    <a:lumMod val="10000"/>
                  </a:srgbClr>
                </a:solidFill>
                <a:ea typeface="+mn-ea"/>
                <a:cs typeface="+mn-cs"/>
              </a:rPr>
            </a:br>
            <a:r>
              <a:rPr lang="ru-RU" sz="2000" b="1" i="1" dirty="0">
                <a:solidFill>
                  <a:srgbClr val="0070C0"/>
                </a:solidFill>
              </a:rPr>
              <a:t/>
            </a:r>
            <a:br>
              <a:rPr lang="ru-RU" sz="2000" b="1" i="1" dirty="0">
                <a:solidFill>
                  <a:srgbClr val="0070C0"/>
                </a:solidFill>
              </a:rPr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42988" y="1412875"/>
            <a:ext cx="6862762" cy="45974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>
                <a:solidFill>
                  <a:srgbClr val="0070C0"/>
                </a:solidFill>
                <a:ea typeface="+mj-ea"/>
                <a:cs typeface="+mj-cs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ea typeface="+mj-ea"/>
                <a:cs typeface="+mj-cs"/>
              </a:rPr>
              <a:t>Площадью полной поверхности пирамиды </a:t>
            </a:r>
            <a:r>
              <a:rPr lang="ru-RU" sz="2000" i="1" dirty="0">
                <a:solidFill>
                  <a:srgbClr val="EEECE1">
                    <a:lumMod val="10000"/>
                  </a:srgbClr>
                </a:solidFill>
                <a:ea typeface="+mj-ea"/>
                <a:cs typeface="+mj-cs"/>
              </a:rPr>
              <a:t>называется сумма площадей всех ее граней.</a:t>
            </a:r>
            <a:r>
              <a:rPr lang="ru-RU" sz="1800" b="1" i="1" dirty="0">
                <a:solidFill>
                  <a:srgbClr val="0070C0"/>
                </a:solidFill>
                <a:ea typeface="+mj-ea"/>
                <a:cs typeface="+mj-cs"/>
              </a:rPr>
              <a:t/>
            </a:r>
            <a:br>
              <a:rPr lang="ru-RU" sz="1800" b="1" i="1" dirty="0">
                <a:solidFill>
                  <a:srgbClr val="0070C0"/>
                </a:solidFill>
                <a:ea typeface="+mj-ea"/>
                <a:cs typeface="+mj-cs"/>
              </a:rPr>
            </a:br>
            <a:endParaRPr lang="ru-RU" sz="1800" b="1" i="1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rgbClr val="0070C0"/>
                </a:solidFill>
                <a:ea typeface="+mj-ea"/>
                <a:cs typeface="+mj-cs"/>
              </a:rPr>
              <a:t>6</a:t>
            </a:r>
            <a:r>
              <a:rPr lang="ru-RU" sz="1800" b="1" i="1" dirty="0">
                <a:solidFill>
                  <a:srgbClr val="0070C0"/>
                </a:solidFill>
                <a:ea typeface="+mj-ea"/>
                <a:cs typeface="+mj-cs"/>
              </a:rPr>
              <a:t>. Площадью боковой поверхности пирамиды называется...</a:t>
            </a:r>
            <a:endParaRPr lang="ru-RU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i="1" dirty="0">
                <a:solidFill>
                  <a:srgbClr val="FF0000"/>
                </a:solidFill>
              </a:rPr>
              <a:t>Площадью боковой поверхности пирамиды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называется сумма площадей ее боковых граней.</a:t>
            </a:r>
            <a:endParaRPr lang="ru-RU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smtClean="0">
                <a:solidFill>
                  <a:srgbClr val="FF0000"/>
                </a:solidFill>
              </a:rPr>
              <a:t>Назовите: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accent4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7200" b="1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а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основание пирамиды;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б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вершину пирамиды;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в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высоту пирамиды;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г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апофему;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д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боковые ребра;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е</a:t>
            </a: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</a:rPr>
              <a:t>) боковые грани;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accent4">
                    <a:lumMod val="75000"/>
                  </a:schemeClr>
                </a:solidFill>
              </a:rPr>
              <a:t>ж) вид пирамиды.                                                                                                         </a:t>
            </a:r>
            <a:endParaRPr lang="ru-RU" sz="24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258888" y="4005263"/>
            <a:ext cx="504825" cy="6477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58888" y="4652963"/>
            <a:ext cx="14414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63713" y="4005263"/>
            <a:ext cx="1439862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2700338" y="4005263"/>
            <a:ext cx="503237" cy="647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олилиния 19"/>
          <p:cNvSpPr/>
          <p:nvPr/>
        </p:nvSpPr>
        <p:spPr>
          <a:xfrm>
            <a:off x="1352550" y="4524375"/>
            <a:ext cx="177800" cy="133350"/>
          </a:xfrm>
          <a:custGeom>
            <a:avLst/>
            <a:gdLst>
              <a:gd name="connsiteX0" fmla="*/ 0 w 177262"/>
              <a:gd name="connsiteY0" fmla="*/ 0 h 133350"/>
              <a:gd name="connsiteX1" fmla="*/ 161925 w 177262"/>
              <a:gd name="connsiteY1" fmla="*/ 9525 h 133350"/>
              <a:gd name="connsiteX2" fmla="*/ 161925 w 177262"/>
              <a:gd name="connsiteY2" fmla="*/ 19050 h 133350"/>
              <a:gd name="connsiteX3" fmla="*/ 85725 w 177262"/>
              <a:gd name="connsiteY3" fmla="*/ 133350 h 133350"/>
              <a:gd name="connsiteX4" fmla="*/ 85725 w 177262"/>
              <a:gd name="connsiteY4" fmla="*/ 133350 h 133350"/>
              <a:gd name="connsiteX5" fmla="*/ 85725 w 177262"/>
              <a:gd name="connsiteY5" fmla="*/ 123825 h 133350"/>
              <a:gd name="connsiteX6" fmla="*/ 66675 w 177262"/>
              <a:gd name="connsiteY6" fmla="*/ 133350 h 133350"/>
              <a:gd name="connsiteX7" fmla="*/ 66675 w 177262"/>
              <a:gd name="connsiteY7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7262" h="133350">
                <a:moveTo>
                  <a:pt x="0" y="0"/>
                </a:moveTo>
                <a:cubicBezTo>
                  <a:pt x="67468" y="3175"/>
                  <a:pt x="134937" y="6350"/>
                  <a:pt x="161925" y="9525"/>
                </a:cubicBezTo>
                <a:cubicBezTo>
                  <a:pt x="188913" y="12700"/>
                  <a:pt x="174625" y="-1587"/>
                  <a:pt x="161925" y="19050"/>
                </a:cubicBezTo>
                <a:cubicBezTo>
                  <a:pt x="149225" y="39687"/>
                  <a:pt x="85725" y="133350"/>
                  <a:pt x="85725" y="133350"/>
                </a:cubicBezTo>
                <a:lnTo>
                  <a:pt x="85725" y="133350"/>
                </a:lnTo>
                <a:cubicBezTo>
                  <a:pt x="85725" y="131763"/>
                  <a:pt x="88900" y="123825"/>
                  <a:pt x="85725" y="123825"/>
                </a:cubicBezTo>
                <a:cubicBezTo>
                  <a:pt x="82550" y="123825"/>
                  <a:pt x="66675" y="133350"/>
                  <a:pt x="66675" y="133350"/>
                </a:cubicBezTo>
                <a:lnTo>
                  <a:pt x="66675" y="133350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63713" y="4005263"/>
            <a:ext cx="936625" cy="65246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1258888" y="4005263"/>
            <a:ext cx="1944687" cy="65246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232025" y="2781300"/>
            <a:ext cx="0" cy="154781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2232025" y="2781300"/>
            <a:ext cx="971550" cy="12239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1763713" y="2781300"/>
            <a:ext cx="468312" cy="1223963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232025" y="2781300"/>
            <a:ext cx="468313" cy="18764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1258888" y="2781300"/>
            <a:ext cx="973137" cy="18716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232025" y="2781300"/>
            <a:ext cx="719138" cy="1547813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олилиния 38"/>
          <p:cNvSpPr/>
          <p:nvPr/>
        </p:nvSpPr>
        <p:spPr>
          <a:xfrm>
            <a:off x="2914650" y="4170363"/>
            <a:ext cx="104775" cy="77787"/>
          </a:xfrm>
          <a:custGeom>
            <a:avLst/>
            <a:gdLst>
              <a:gd name="connsiteX0" fmla="*/ 0 w 104775"/>
              <a:gd name="connsiteY0" fmla="*/ 77030 h 77030"/>
              <a:gd name="connsiteX1" fmla="*/ 57150 w 104775"/>
              <a:gd name="connsiteY1" fmla="*/ 830 h 77030"/>
              <a:gd name="connsiteX2" fmla="*/ 85725 w 104775"/>
              <a:gd name="connsiteY2" fmla="*/ 38930 h 77030"/>
              <a:gd name="connsiteX3" fmla="*/ 104775 w 104775"/>
              <a:gd name="connsiteY3" fmla="*/ 77030 h 7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75" h="77030">
                <a:moveTo>
                  <a:pt x="0" y="77030"/>
                </a:moveTo>
                <a:cubicBezTo>
                  <a:pt x="21431" y="42105"/>
                  <a:pt x="42862" y="7180"/>
                  <a:pt x="57150" y="830"/>
                </a:cubicBezTo>
                <a:cubicBezTo>
                  <a:pt x="71438" y="-5520"/>
                  <a:pt x="77788" y="26230"/>
                  <a:pt x="85725" y="38930"/>
                </a:cubicBezTo>
                <a:cubicBezTo>
                  <a:pt x="93662" y="51630"/>
                  <a:pt x="99218" y="64330"/>
                  <a:pt x="104775" y="7703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915" name="TextBox 39"/>
          <p:cNvSpPr txBox="1">
            <a:spLocks noChangeArrowheads="1"/>
          </p:cNvSpPr>
          <p:nvPr/>
        </p:nvSpPr>
        <p:spPr bwMode="auto">
          <a:xfrm>
            <a:off x="2139950" y="2411413"/>
            <a:ext cx="290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0916" name="TextBox 40"/>
          <p:cNvSpPr txBox="1">
            <a:spLocks noChangeArrowheads="1"/>
          </p:cNvSpPr>
          <p:nvPr/>
        </p:nvSpPr>
        <p:spPr bwMode="auto">
          <a:xfrm>
            <a:off x="1042988" y="4591050"/>
            <a:ext cx="309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80917" name="TextBox 41"/>
          <p:cNvSpPr txBox="1">
            <a:spLocks noChangeArrowheads="1"/>
          </p:cNvSpPr>
          <p:nvPr/>
        </p:nvSpPr>
        <p:spPr bwMode="auto">
          <a:xfrm>
            <a:off x="1795463" y="3697288"/>
            <a:ext cx="317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80918" name="TextBox 42"/>
          <p:cNvSpPr txBox="1">
            <a:spLocks noChangeArrowheads="1"/>
          </p:cNvSpPr>
          <p:nvPr/>
        </p:nvSpPr>
        <p:spPr bwMode="auto">
          <a:xfrm>
            <a:off x="2519363" y="4591050"/>
            <a:ext cx="360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80919" name="TextBox 43"/>
          <p:cNvSpPr txBox="1">
            <a:spLocks noChangeArrowheads="1"/>
          </p:cNvSpPr>
          <p:nvPr/>
        </p:nvSpPr>
        <p:spPr bwMode="auto">
          <a:xfrm>
            <a:off x="3149600" y="3840163"/>
            <a:ext cx="328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0920" name="TextBox 44"/>
          <p:cNvSpPr txBox="1">
            <a:spLocks noChangeArrowheads="1"/>
          </p:cNvSpPr>
          <p:nvPr/>
        </p:nvSpPr>
        <p:spPr bwMode="auto">
          <a:xfrm>
            <a:off x="2063750" y="4267200"/>
            <a:ext cx="336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</a:t>
            </a:r>
          </a:p>
        </p:txBody>
      </p:sp>
      <p:sp>
        <p:nvSpPr>
          <p:cNvPr id="80921" name="TextBox 45"/>
          <p:cNvSpPr txBox="1">
            <a:spLocks noChangeArrowheads="1"/>
          </p:cNvSpPr>
          <p:nvPr/>
        </p:nvSpPr>
        <p:spPr bwMode="auto">
          <a:xfrm>
            <a:off x="2905125" y="4267200"/>
            <a:ext cx="382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79613" y="4591050"/>
            <a:ext cx="84137" cy="18415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511300" y="4210050"/>
            <a:ext cx="76200" cy="11906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Блиц-опрос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ru-RU" sz="2400" smtClean="0">
                <a:solidFill>
                  <a:srgbClr val="7030A0"/>
                </a:solidFill>
              </a:rPr>
              <a:t>Сколько граней, перпендикулярных к плоскости основания, может иметь пирамида?</a:t>
            </a:r>
          </a:p>
          <a:p>
            <a:pPr marL="0" indent="0">
              <a:buFont typeface="Arial" charset="0"/>
              <a:buNone/>
            </a:pPr>
            <a:endParaRPr lang="ru-RU" sz="2400" smtClean="0"/>
          </a:p>
          <a:p>
            <a:pPr marL="0" indent="0">
              <a:buFont typeface="Arial" charset="0"/>
              <a:buNone/>
            </a:pPr>
            <a:r>
              <a:rPr lang="ru-RU" sz="2400" i="1" smtClean="0">
                <a:solidFill>
                  <a:srgbClr val="002060"/>
                </a:solidFill>
              </a:rPr>
              <a:t>Существует ли четырехугольная пирамида, у которой противоположные боковые грани перпендикулярны основанию?</a:t>
            </a:r>
          </a:p>
          <a:p>
            <a:pPr marL="0" indent="0">
              <a:buFont typeface="Arial" charset="0"/>
              <a:buNone/>
            </a:pPr>
            <a:endParaRPr lang="ru-RU" sz="2400" smtClean="0"/>
          </a:p>
          <a:p>
            <a:pPr marL="0" indent="0">
              <a:buFont typeface="Arial" charset="0"/>
              <a:buNone/>
            </a:pPr>
            <a:r>
              <a:rPr lang="ru-RU" sz="2400" i="1" smtClean="0">
                <a:solidFill>
                  <a:srgbClr val="00B0F0"/>
                </a:solidFill>
              </a:rPr>
              <a:t>Могут ли все грани треугольной пирамиды быть прямоугольными треугольниками?</a:t>
            </a:r>
          </a:p>
        </p:txBody>
      </p:sp>
      <p:sp>
        <p:nvSpPr>
          <p:cNvPr id="81924" name="Объект 3"/>
          <p:cNvSpPr>
            <a:spLocks noGrp="1"/>
          </p:cNvSpPr>
          <p:nvPr>
            <p:ph sz="half" idx="4294967295"/>
          </p:nvPr>
        </p:nvSpPr>
        <p:spPr>
          <a:xfrm>
            <a:off x="0" y="4724400"/>
            <a:ext cx="9324975" cy="69754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B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8313" y="88900"/>
            <a:ext cx="8275637" cy="5572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288" y="5805488"/>
            <a:ext cx="8208962" cy="863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</a:rPr>
              <a:t>Развертка правильной четырехугольной пирамиды.</a:t>
            </a:r>
            <a:endParaRPr lang="ru-RU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8400" y="3716338"/>
            <a:ext cx="1800225" cy="1800225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08400" y="1916113"/>
            <a:ext cx="1800225" cy="1800225"/>
          </a:xfrm>
          <a:prstGeom prst="triangle">
            <a:avLst>
              <a:gd name="adj" fmla="val 49402"/>
            </a:avLst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3208758">
            <a:off x="2986088" y="1541463"/>
            <a:ext cx="1800225" cy="1800225"/>
          </a:xfrm>
          <a:prstGeom prst="triangle">
            <a:avLst>
              <a:gd name="adj" fmla="val 48371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 rot="6557848">
            <a:off x="2851150" y="844550"/>
            <a:ext cx="1754188" cy="1728788"/>
          </a:xfrm>
          <a:prstGeom prst="triangle">
            <a:avLst>
              <a:gd name="adj" fmla="val 41781"/>
            </a:avLst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8188" y="1841500"/>
            <a:ext cx="2060575" cy="1895475"/>
          </a:xfrm>
          <a:prstGeom prst="rect">
            <a:avLst/>
          </a:prstGeom>
          <a:noFill/>
        </p:spPr>
      </p:pic>
      <p:sp>
        <p:nvSpPr>
          <p:cNvPr id="82953" name="TextBox 1"/>
          <p:cNvSpPr txBox="1">
            <a:spLocks noChangeArrowheads="1"/>
          </p:cNvSpPr>
          <p:nvPr/>
        </p:nvSpPr>
        <p:spPr bwMode="auto">
          <a:xfrm>
            <a:off x="6553200" y="2014538"/>
            <a:ext cx="349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F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954" name="TextBox 2"/>
          <p:cNvSpPr txBox="1">
            <a:spLocks noChangeArrowheads="1"/>
          </p:cNvSpPr>
          <p:nvPr/>
        </p:nvSpPr>
        <p:spPr bwMode="auto">
          <a:xfrm>
            <a:off x="3341688" y="5284788"/>
            <a:ext cx="393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82955" name="TextBox 9"/>
          <p:cNvSpPr txBox="1">
            <a:spLocks noChangeArrowheads="1"/>
          </p:cNvSpPr>
          <p:nvPr/>
        </p:nvSpPr>
        <p:spPr bwMode="auto">
          <a:xfrm>
            <a:off x="3257550" y="3470275"/>
            <a:ext cx="280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В</a:t>
            </a:r>
          </a:p>
        </p:txBody>
      </p:sp>
      <p:sp>
        <p:nvSpPr>
          <p:cNvPr id="82956" name="TextBox 10"/>
          <p:cNvSpPr txBox="1">
            <a:spLocks noChangeArrowheads="1"/>
          </p:cNvSpPr>
          <p:nvPr/>
        </p:nvSpPr>
        <p:spPr bwMode="auto">
          <a:xfrm>
            <a:off x="4473575" y="1404938"/>
            <a:ext cx="3587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E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957" name="TextBox 11"/>
          <p:cNvSpPr txBox="1">
            <a:spLocks noChangeArrowheads="1"/>
          </p:cNvSpPr>
          <p:nvPr/>
        </p:nvSpPr>
        <p:spPr bwMode="auto">
          <a:xfrm>
            <a:off x="2252663" y="2155825"/>
            <a:ext cx="376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С</a:t>
            </a:r>
          </a:p>
        </p:txBody>
      </p:sp>
      <p:sp>
        <p:nvSpPr>
          <p:cNvPr id="82958" name="TextBox 12"/>
          <p:cNvSpPr txBox="1">
            <a:spLocks noChangeArrowheads="1"/>
          </p:cNvSpPr>
          <p:nvPr/>
        </p:nvSpPr>
        <p:spPr bwMode="auto">
          <a:xfrm>
            <a:off x="2817813" y="214313"/>
            <a:ext cx="406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D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959" name="TextBox 13"/>
          <p:cNvSpPr txBox="1">
            <a:spLocks noChangeArrowheads="1"/>
          </p:cNvSpPr>
          <p:nvPr/>
        </p:nvSpPr>
        <p:spPr bwMode="auto">
          <a:xfrm>
            <a:off x="5473700" y="3533775"/>
            <a:ext cx="3587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rgbClr val="FF0000"/>
                </a:solidFill>
                <a:latin typeface="Calibri" pitchFamily="34" charset="0"/>
              </a:rPr>
              <a:t>Е</a:t>
            </a:r>
          </a:p>
        </p:txBody>
      </p:sp>
      <p:sp>
        <p:nvSpPr>
          <p:cNvPr id="82960" name="TextBox 14"/>
          <p:cNvSpPr txBox="1">
            <a:spLocks noChangeArrowheads="1"/>
          </p:cNvSpPr>
          <p:nvPr/>
        </p:nvSpPr>
        <p:spPr bwMode="auto">
          <a:xfrm>
            <a:off x="5473700" y="5184775"/>
            <a:ext cx="40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G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476</Words>
  <Application>Microsoft Office PowerPoint</Application>
  <PresentationFormat>Экран (4:3)</PresentationFormat>
  <Paragraphs>158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Calibri</vt:lpstr>
      <vt:lpstr>Arial</vt:lpstr>
      <vt:lpstr>Arial Black</vt:lpstr>
      <vt:lpstr>Cambria Math</vt:lpstr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Муниципальное общеобразовательное учреждение «Средняя общеобразовательная школа №14»</vt:lpstr>
      <vt:lpstr>Слайд 2</vt:lpstr>
      <vt:lpstr>Закончите предложения:</vt:lpstr>
      <vt:lpstr> </vt:lpstr>
      <vt:lpstr>3.  Пирамида называется правильной… </vt:lpstr>
      <vt:lpstr>    5.  Площадью полной поверхности пирамиды называется...    </vt:lpstr>
      <vt:lpstr>Назовите:</vt:lpstr>
      <vt:lpstr>Блиц-опрос</vt:lpstr>
      <vt:lpstr>Слайд 9</vt:lpstr>
      <vt:lpstr>Слайд 10</vt:lpstr>
      <vt:lpstr>Слайд 11</vt:lpstr>
      <vt:lpstr>Слайд 12</vt:lpstr>
      <vt:lpstr>Слайд 13</vt:lpstr>
      <vt:lpstr>Построить развертку пирамиды, в основании которой лежит правильный треугольник, а боковое ребро перпендикулярно плоскости основания.</vt:lpstr>
      <vt:lpstr>Построить развертку пирамиды, в основании которой лежит правильный треугольник, а боковое ребро перпендикулярно плоскости основания.</vt:lpstr>
      <vt:lpstr>1) Может ли правильный треугольник быть разверткой пирамиды? 2) Определите вид этой пирамиды и найдите площадь ее боковой поверхности, если сторона треугольника равна а.</vt:lpstr>
      <vt:lpstr>1) Может ли правильный треугольник быть разверткой пирамиды? 2) Определите вид этой пирамиды и найдите площадь ее боковой поверхности, если сторона треугольника равна а.</vt:lpstr>
      <vt:lpstr>1) Может ли правильный треугольник быть разверткой пирамиды? 2) Определите вид этой пирамиды и найдите площадь ее боковой поверхности, если сторона треугольника равна а.</vt:lpstr>
      <vt:lpstr>Может ли прямоугольный или тупоугольный треугольник быть разверткой пирамиды?</vt:lpstr>
      <vt:lpstr>1)Может ли разверткой пирамиды быть квадрат  со стороной а?   2) Если может, то найти площадь боковой поверхности пирамиды.</vt:lpstr>
      <vt:lpstr>1)Может ли разверткой пирамиды быть квадрат  со стороной а?   2) Если может, то найти площадь боковой поверхности пирамиды.</vt:lpstr>
      <vt:lpstr>1)Может ли разверткой пирамиды быть квадрат  со стороной а?   2) Если может, то найти площадь боковой поверхности пирамиды.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68</cp:revision>
  <dcterms:created xsi:type="dcterms:W3CDTF">2011-11-08T10:10:50Z</dcterms:created>
  <dcterms:modified xsi:type="dcterms:W3CDTF">2012-01-17T22:41:53Z</dcterms:modified>
</cp:coreProperties>
</file>