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67" r:id="rId4"/>
    <p:sldId id="275" r:id="rId5"/>
    <p:sldId id="266" r:id="rId6"/>
    <p:sldId id="290" r:id="rId7"/>
    <p:sldId id="279" r:id="rId8"/>
    <p:sldId id="277" r:id="rId9"/>
    <p:sldId id="278" r:id="rId10"/>
    <p:sldId id="280" r:id="rId11"/>
    <p:sldId id="281" r:id="rId12"/>
    <p:sldId id="282" r:id="rId13"/>
    <p:sldId id="285" r:id="rId14"/>
    <p:sldId id="263" r:id="rId15"/>
    <p:sldId id="260" r:id="rId16"/>
    <p:sldId id="261" r:id="rId17"/>
    <p:sldId id="287" r:id="rId18"/>
    <p:sldId id="262" r:id="rId19"/>
    <p:sldId id="286" r:id="rId20"/>
    <p:sldId id="283" r:id="rId21"/>
    <p:sldId id="288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707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967487-1DC4-45EB-877E-2AEFCB39CF7F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13A496-F298-4162-8757-67D182EFD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теперь представьте, что мы с вами пошли в лес, там так свежо, так приятно пахнет! Давайте подышим: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Если уж в лесу гулять</a:t>
            </a:r>
            <a:br>
              <a:rPr lang="ru-RU" smtClean="0"/>
            </a:br>
            <a:r>
              <a:rPr lang="ru-RU" smtClean="0"/>
              <a:t>Надо воздухом дышать!</a:t>
            </a:r>
            <a:br>
              <a:rPr lang="ru-RU" smtClean="0"/>
            </a:br>
            <a:r>
              <a:rPr lang="ru-RU" smtClean="0"/>
              <a:t>Подышите, как я.</a:t>
            </a:r>
            <a:br>
              <a:rPr lang="ru-RU" smtClean="0"/>
            </a:br>
            <a:r>
              <a:rPr lang="ru-RU" smtClean="0"/>
              <a:t>Выдох – пффф</a:t>
            </a:r>
            <a:br>
              <a:rPr lang="ru-RU" smtClean="0"/>
            </a:br>
            <a:r>
              <a:rPr lang="ru-RU" smtClean="0"/>
              <a:t>Пауза</a:t>
            </a:r>
            <a:br>
              <a:rPr lang="ru-RU" smtClean="0"/>
            </a:br>
            <a:r>
              <a:rPr lang="ru-RU" smtClean="0"/>
              <a:t>Возврат дыхания – пффф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с-с-с-с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пффф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с-с-с-с.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E9CE6-023B-4E29-9967-BA5D3B8112DB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308D-3187-4821-AEA9-2AE681C6C906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AC56-D0BF-45BD-AB86-0A532047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F6FA-B1A3-4DC3-ABA7-44B79B72912C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F2AB-CA45-4AAB-B56E-D1868B35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91D1-C5B8-42FF-8C17-5D3E8FEDA6ED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F6B1-C518-450F-B109-CBFF23CB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9D73-CF63-442E-B538-BB4F2C81613B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DCEA-E379-4335-9BCD-78E0C15E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9CD7-55E4-4C99-9160-A2CBED74B90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7252-BA9F-4CE4-99DF-680D6394B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9C5B-5439-4E7E-BA30-92C8AD34D032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1668-D767-4502-982D-E3BE71D36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7BF5-6348-4F28-8333-3CB89B282BA8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DE3B-9CCE-43AE-BEC1-AA200191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08F2-E0E5-493D-9CCD-CF34516FEE1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6644-8277-441E-9634-6C9796EC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66CE-F00C-4A2F-8097-E5B7DDD49EC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8094-F1F2-4D79-9226-1232B821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B34A-1A3B-4870-9D9B-375C0E45095F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0A63-AE27-4EC6-A523-65DFBBE2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D538-00C7-4FEB-A621-F7A75874DBB1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7FD0-3F17-46C4-96A4-21FD2E5DA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E6F2-15A2-4AC6-AC67-E5C504D62AF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3F97-E27B-4337-8AC0-F9AF4158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B6AF-0290-461F-B8D7-590EA3A86495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4A1D-9DA5-490C-AAFB-59D5336BA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D69CD-CC20-446B-A374-C3E3351A8274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D250D-FF7B-4A24-B9F3-0A8AE4D78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wellness-school.ru/permanent/lips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-cocktail.ru/wp-content/uploads/2008/12/48624-475x500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femina.in.ua/wp-content/uploads/greyish-teeth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116013" y="1773238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mtClean="0">
                <a:solidFill>
                  <a:srgbClr val="17375E"/>
                </a:solidFill>
              </a:rPr>
              <a:t/>
            </a:r>
            <a:br>
              <a:rPr lang="ru-RU" smtClean="0">
                <a:solidFill>
                  <a:srgbClr val="17375E"/>
                </a:solidFill>
              </a:rPr>
            </a:br>
            <a:r>
              <a:rPr lang="ru-RU" smtClean="0">
                <a:solidFill>
                  <a:srgbClr val="17375E"/>
                </a:solidFill>
              </a:rPr>
              <a:t> </a:t>
            </a:r>
            <a:r>
              <a:rPr lang="ru-RU" sz="3200" smtClean="0">
                <a:latin typeface="Arial" charset="0"/>
              </a:rPr>
              <a:t>Занятие первого этапа логопедической работы.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 </a:t>
            </a:r>
            <a:r>
              <a:rPr lang="ru-RU" sz="3200" dirty="0" smtClean="0">
                <a:latin typeface="Arial" charset="0"/>
              </a:rPr>
              <a:t>тема: Буква В. Звуки </a:t>
            </a:r>
            <a:r>
              <a:rPr lang="en-US" sz="3200" dirty="0" smtClean="0">
                <a:latin typeface="Arial" charset="0"/>
              </a:rPr>
              <a:t>[</a:t>
            </a:r>
            <a:r>
              <a:rPr lang="ru-RU" sz="3200" dirty="0" smtClean="0">
                <a:latin typeface="Arial" charset="0"/>
              </a:rPr>
              <a:t> В </a:t>
            </a:r>
            <a:r>
              <a:rPr lang="en-US" sz="3200" dirty="0" smtClean="0">
                <a:latin typeface="Arial" charset="0"/>
              </a:rPr>
              <a:t>]</a:t>
            </a:r>
            <a:r>
              <a:rPr lang="ru-RU" sz="3200" dirty="0" smtClean="0">
                <a:latin typeface="Arial" charset="0"/>
              </a:rPr>
              <a:t>,</a:t>
            </a:r>
            <a:r>
              <a:rPr lang="en-US" sz="3200" dirty="0" smtClean="0">
                <a:latin typeface="Arial" charset="0"/>
              </a:rPr>
              <a:t>  [</a:t>
            </a:r>
            <a:r>
              <a:rPr lang="ru-RU" sz="3200" dirty="0" smtClean="0">
                <a:latin typeface="Arial" charset="0"/>
              </a:rPr>
              <a:t> В</a:t>
            </a:r>
            <a:r>
              <a:rPr lang="en-US" sz="3200" dirty="0" smtClean="0">
                <a:latin typeface="Arial" charset="0"/>
              </a:rPr>
              <a:t>’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]</a:t>
            </a:r>
            <a:r>
              <a:rPr lang="ru-RU" sz="3200" dirty="0" smtClean="0">
                <a:latin typeface="Arial" charset="0"/>
              </a:rPr>
              <a:t>.</a:t>
            </a:r>
            <a:r>
              <a:rPr lang="ru-RU" sz="4000" dirty="0" smtClean="0"/>
              <a:t> 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4437063"/>
            <a:ext cx="5751512" cy="1249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7375E"/>
                </a:solidFill>
              </a:rPr>
              <a:t>«</a:t>
            </a:r>
            <a:r>
              <a:rPr lang="ru-RU" smtClean="0">
                <a:solidFill>
                  <a:srgbClr val="17375E"/>
                </a:solidFill>
                <a:latin typeface="Arial" charset="0"/>
              </a:rPr>
              <a:t>Встреча с</a:t>
            </a:r>
            <a:r>
              <a:rPr lang="ru-RU" smtClean="0">
                <a:solidFill>
                  <a:srgbClr val="17375E"/>
                </a:solidFill>
              </a:rPr>
              <a:t> </a:t>
            </a:r>
            <a:r>
              <a:rPr lang="ru-RU" smtClean="0">
                <a:solidFill>
                  <a:srgbClr val="17375E"/>
                </a:solidFill>
                <a:latin typeface="Arial" charset="0"/>
              </a:rPr>
              <a:t>Винни-пухом и его друзьями</a:t>
            </a:r>
            <a:r>
              <a:rPr lang="ru-RU" smtClean="0">
                <a:solidFill>
                  <a:srgbClr val="17375E"/>
                </a:solidFill>
              </a:rPr>
              <a:t>»</a:t>
            </a:r>
          </a:p>
        </p:txBody>
      </p:sp>
      <p:pic>
        <p:nvPicPr>
          <p:cNvPr id="16388" name="Picture 7" descr="vinni_puh_02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76700"/>
            <a:ext cx="19446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771775" y="908050"/>
            <a:ext cx="6121400" cy="1143000"/>
          </a:xfrm>
        </p:spPr>
        <p:txBody>
          <a:bodyPr/>
          <a:lstStyle/>
          <a:p>
            <a:pPr eaLnBrk="1" hangingPunct="1"/>
            <a:r>
              <a:rPr lang="ru-RU" b="1" u="sng" smtClean="0"/>
              <a:t>Соотнесение с буквой В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2"/>
          </p:nvPr>
        </p:nvSpPr>
        <p:spPr>
          <a:xfrm>
            <a:off x="2916238" y="2636838"/>
            <a:ext cx="6227762" cy="21605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 букве </a:t>
            </a:r>
            <a:r>
              <a:rPr lang="ru-RU" sz="4000" i="1" smtClean="0">
                <a:latin typeface="Arial" charset="0"/>
              </a:rPr>
              <a:t>В</a:t>
            </a:r>
            <a:r>
              <a:rPr lang="ru-RU" sz="4000" smtClean="0">
                <a:latin typeface="Arial" charset="0"/>
              </a:rPr>
              <a:t>, наверно, вата- Оттого и толстовата.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email"/>
          <a:srcRect l="18102" r="20958" b="31281"/>
          <a:stretch>
            <a:fillRect/>
          </a:stretch>
        </p:blipFill>
        <p:spPr bwMode="auto">
          <a:xfrm>
            <a:off x="0" y="1844675"/>
            <a:ext cx="2987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Найдите эту букву в домике Винни-Пуха. </a:t>
            </a:r>
            <a:br>
              <a:rPr lang="ru-RU" sz="3200" smtClean="0"/>
            </a:br>
            <a:r>
              <a:rPr lang="ru-RU" sz="3200" smtClean="0"/>
              <a:t>Где она спряталась?</a:t>
            </a:r>
          </a:p>
        </p:txBody>
      </p:sp>
      <p:pic>
        <p:nvPicPr>
          <p:cNvPr id="23571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714500"/>
            <a:ext cx="8250237" cy="48577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И</a:t>
            </a:r>
          </a:p>
        </p:txBody>
      </p:sp>
      <p:sp>
        <p:nvSpPr>
          <p:cNvPr id="131077" name="WordArt 5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4221163"/>
            <a:ext cx="15113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А В А</a:t>
            </a:r>
          </a:p>
        </p:txBody>
      </p:sp>
      <p:sp>
        <p:nvSpPr>
          <p:cNvPr id="131078" name="WordArt 6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24300" y="4221163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Я</a:t>
            </a:r>
          </a:p>
        </p:txBody>
      </p:sp>
      <p:sp>
        <p:nvSpPr>
          <p:cNvPr id="131079" name="WordArt 7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2420938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У</a:t>
            </a:r>
          </a:p>
        </p:txBody>
      </p:sp>
      <p:sp>
        <p:nvSpPr>
          <p:cNvPr id="131080" name="WordArt 8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А</a:t>
            </a:r>
          </a:p>
        </p:txBody>
      </p:sp>
      <p:sp>
        <p:nvSpPr>
          <p:cNvPr id="131082" name="WordArt 10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95738" y="25654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О</a:t>
            </a:r>
          </a:p>
        </p:txBody>
      </p:sp>
      <p:sp>
        <p:nvSpPr>
          <p:cNvPr id="131083" name="WordArt 11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580063" y="3357563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Е</a:t>
            </a:r>
          </a:p>
        </p:txBody>
      </p:sp>
      <p:sp>
        <p:nvSpPr>
          <p:cNvPr id="131084" name="WordArt 12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411413" y="5157788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Ы</a:t>
            </a:r>
          </a:p>
        </p:txBody>
      </p:sp>
      <p:sp>
        <p:nvSpPr>
          <p:cNvPr id="131085" name="WordArt 13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580063" y="5013325"/>
            <a:ext cx="129540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Ё</a:t>
            </a:r>
          </a:p>
        </p:txBody>
      </p:sp>
      <p:sp>
        <p:nvSpPr>
          <p:cNvPr id="131086" name="WordArt 1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4149725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В Ю</a:t>
            </a:r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8229600" cy="1143000"/>
          </a:xfrm>
        </p:spPr>
        <p:txBody>
          <a:bodyPr anchor="b"/>
          <a:lstStyle/>
          <a:p>
            <a:pPr eaLnBrk="1" hangingPunct="1"/>
            <a:r>
              <a:rPr lang="ru-RU" sz="3200" b="1" u="sng" smtClean="0">
                <a:solidFill>
                  <a:srgbClr val="001D31"/>
                </a:solidFill>
                <a:latin typeface="Arial" charset="0"/>
              </a:rPr>
              <a:t>Прочитай слоги с осликом.</a:t>
            </a:r>
          </a:p>
        </p:txBody>
      </p:sp>
      <p:pic>
        <p:nvPicPr>
          <p:cNvPr id="27660" name="Picture 15" descr="vinni_puh_01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050"/>
            <a:ext cx="19796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75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75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75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0"/>
                            </p:stCondLst>
                            <p:childTnLst>
                              <p:par>
                                <p:cTn id="4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75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750"/>
                            </p:stCondLst>
                            <p:childTnLst>
                              <p:par>
                                <p:cTn id="5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750"/>
                            </p:stCondLst>
                            <p:childTnLst>
                              <p:par>
                                <p:cTn id="5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7" grpId="0" animBg="1"/>
      <p:bldP spid="131078" grpId="0" animBg="1"/>
      <p:bldP spid="131079" grpId="0" animBg="1"/>
      <p:bldP spid="131080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3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613"/>
            <a:ext cx="8353425" cy="847725"/>
          </a:xfrm>
        </p:spPr>
        <p:txBody>
          <a:bodyPr anchorCtr="1"/>
          <a:lstStyle/>
          <a:p>
            <a:pPr eaLnBrk="1" hangingPunct="1"/>
            <a:r>
              <a:rPr lang="ru-RU" sz="4000" b="1" u="sng" smtClean="0">
                <a:latin typeface="Arial" charset="0"/>
              </a:rPr>
              <a:t>Распутай  слова с крошкой Ру.</a:t>
            </a:r>
            <a:r>
              <a:rPr lang="ru-RU" sz="5700" b="1" i="1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5037" name="WordArt 45"/>
          <p:cNvSpPr>
            <a:spLocks noChangeArrowheads="1" noChangeShapeType="1" noTextEdit="1"/>
          </p:cNvSpPr>
          <p:nvPr/>
        </p:nvSpPr>
        <p:spPr bwMode="auto">
          <a:xfrm>
            <a:off x="5292725" y="4581525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РЕНЬЕВА</a:t>
            </a:r>
          </a:p>
        </p:txBody>
      </p:sp>
      <p:sp>
        <p:nvSpPr>
          <p:cNvPr id="85038" name="WordArt 46"/>
          <p:cNvSpPr>
            <a:spLocks noChangeArrowheads="1" noChangeShapeType="1" noTextEdit="1"/>
          </p:cNvSpPr>
          <p:nvPr/>
        </p:nvSpPr>
        <p:spPr bwMode="auto">
          <a:xfrm>
            <a:off x="1908175" y="4581525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ВОЗДОВО</a:t>
            </a:r>
          </a:p>
        </p:txBody>
      </p:sp>
      <p:sp>
        <p:nvSpPr>
          <p:cNvPr id="85039" name="WordArt 47"/>
          <p:cNvSpPr>
            <a:spLocks noChangeArrowheads="1" noChangeShapeType="1" noTextEdit="1"/>
          </p:cNvSpPr>
          <p:nvPr/>
        </p:nvSpPr>
        <p:spPr bwMode="auto">
          <a:xfrm>
            <a:off x="1763713" y="3716338"/>
            <a:ext cx="18002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КАШАЛВЕ</a:t>
            </a:r>
          </a:p>
        </p:txBody>
      </p:sp>
      <p:sp>
        <p:nvSpPr>
          <p:cNvPr id="85040" name="WordArt 48"/>
          <p:cNvSpPr>
            <a:spLocks noChangeArrowheads="1" noChangeShapeType="1" noTextEdit="1"/>
          </p:cNvSpPr>
          <p:nvPr/>
        </p:nvSpPr>
        <p:spPr bwMode="auto">
          <a:xfrm>
            <a:off x="1763713" y="2852738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ЛОСОВЕЙ</a:t>
            </a:r>
          </a:p>
        </p:txBody>
      </p:sp>
      <p:sp>
        <p:nvSpPr>
          <p:cNvPr id="85041" name="WordArt 49"/>
          <p:cNvSpPr>
            <a:spLocks noChangeArrowheads="1" noChangeShapeType="1" noTextEdit="1"/>
          </p:cNvSpPr>
          <p:nvPr/>
        </p:nvSpPr>
        <p:spPr bwMode="auto">
          <a:xfrm>
            <a:off x="1763713" y="1989138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ТЕРВЕ</a:t>
            </a:r>
          </a:p>
        </p:txBody>
      </p:sp>
      <p:sp>
        <p:nvSpPr>
          <p:cNvPr id="85042" name="WordArt 50"/>
          <p:cNvSpPr>
            <a:spLocks noChangeArrowheads="1" noChangeShapeType="1" noTextEdit="1"/>
          </p:cNvSpPr>
          <p:nvPr/>
        </p:nvSpPr>
        <p:spPr bwMode="auto">
          <a:xfrm>
            <a:off x="5292725" y="3716338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ЗОГАВЫЙ</a:t>
            </a:r>
          </a:p>
        </p:txBody>
      </p:sp>
      <p:sp>
        <p:nvSpPr>
          <p:cNvPr id="85043" name="WordArt 51"/>
          <p:cNvSpPr>
            <a:spLocks noChangeArrowheads="1" noChangeShapeType="1" noTextEdit="1"/>
          </p:cNvSpPr>
          <p:nvPr/>
        </p:nvSpPr>
        <p:spPr bwMode="auto">
          <a:xfrm>
            <a:off x="5292725" y="2781300"/>
            <a:ext cx="2519363" cy="788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ЛАЗВОДО</a:t>
            </a:r>
          </a:p>
        </p:txBody>
      </p:sp>
      <p:sp>
        <p:nvSpPr>
          <p:cNvPr id="85044" name="WordArt 52"/>
          <p:cNvSpPr>
            <a:spLocks noChangeArrowheads="1" noChangeShapeType="1" noTextEdit="1"/>
          </p:cNvSpPr>
          <p:nvPr/>
        </p:nvSpPr>
        <p:spPr bwMode="auto">
          <a:xfrm>
            <a:off x="5292725" y="1989138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РОПАВОЗ</a:t>
            </a:r>
          </a:p>
        </p:txBody>
      </p:sp>
      <p:sp>
        <p:nvSpPr>
          <p:cNvPr id="85045" name="WordArt 53"/>
          <p:cNvSpPr>
            <a:spLocks noChangeArrowheads="1" noChangeShapeType="1" noTextEdit="1"/>
          </p:cNvSpPr>
          <p:nvPr/>
        </p:nvSpPr>
        <p:spPr bwMode="auto">
          <a:xfrm>
            <a:off x="1692275" y="1989138"/>
            <a:ext cx="25209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ВЕТЕР</a:t>
            </a:r>
          </a:p>
        </p:txBody>
      </p:sp>
      <p:sp>
        <p:nvSpPr>
          <p:cNvPr id="85046" name="WordArt 54"/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24479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СОЛОВЕЙ</a:t>
            </a:r>
          </a:p>
        </p:txBody>
      </p:sp>
      <p:sp>
        <p:nvSpPr>
          <p:cNvPr id="85047" name="WordArt 55"/>
          <p:cNvSpPr>
            <a:spLocks noChangeArrowheads="1" noChangeShapeType="1" noTextEdit="1"/>
          </p:cNvSpPr>
          <p:nvPr/>
        </p:nvSpPr>
        <p:spPr bwMode="auto">
          <a:xfrm>
            <a:off x="1763713" y="3716338"/>
            <a:ext cx="2303462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ВЕШАЛКА</a:t>
            </a:r>
          </a:p>
        </p:txBody>
      </p:sp>
      <p:sp>
        <p:nvSpPr>
          <p:cNvPr id="85048" name="WordArt 56"/>
          <p:cNvSpPr>
            <a:spLocks noChangeArrowheads="1" noChangeShapeType="1" noTextEdit="1"/>
          </p:cNvSpPr>
          <p:nvPr/>
        </p:nvSpPr>
        <p:spPr bwMode="auto">
          <a:xfrm>
            <a:off x="1908175" y="4581525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ВОДОВОЗ</a:t>
            </a:r>
          </a:p>
        </p:txBody>
      </p:sp>
      <p:sp>
        <p:nvSpPr>
          <p:cNvPr id="85049" name="WordArt 57"/>
          <p:cNvSpPr>
            <a:spLocks noChangeArrowheads="1" noChangeShapeType="1" noTextEdit="1"/>
          </p:cNvSpPr>
          <p:nvPr/>
        </p:nvSpPr>
        <p:spPr bwMode="auto">
          <a:xfrm>
            <a:off x="5148263" y="1916113"/>
            <a:ext cx="30241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ПАРОВОЗ</a:t>
            </a:r>
          </a:p>
        </p:txBody>
      </p:sp>
      <p:sp>
        <p:nvSpPr>
          <p:cNvPr id="85050" name="WordArt 58"/>
          <p:cNvSpPr>
            <a:spLocks noChangeArrowheads="1" noChangeShapeType="1" noTextEdit="1"/>
          </p:cNvSpPr>
          <p:nvPr/>
        </p:nvSpPr>
        <p:spPr bwMode="auto">
          <a:xfrm>
            <a:off x="5364163" y="2852738"/>
            <a:ext cx="2520950" cy="788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ВОДОЛАЗ</a:t>
            </a:r>
          </a:p>
        </p:txBody>
      </p:sp>
      <p:sp>
        <p:nvSpPr>
          <p:cNvPr id="85051" name="WordArt 59"/>
          <p:cNvSpPr>
            <a:spLocks noChangeArrowheads="1" noChangeShapeType="1" noTextEdit="1"/>
          </p:cNvSpPr>
          <p:nvPr/>
        </p:nvSpPr>
        <p:spPr bwMode="auto">
          <a:xfrm>
            <a:off x="5148263" y="3716338"/>
            <a:ext cx="28082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ГАЗОВЫЙ</a:t>
            </a:r>
          </a:p>
        </p:txBody>
      </p:sp>
      <p:sp>
        <p:nvSpPr>
          <p:cNvPr id="85052" name="WordArt 60"/>
          <p:cNvSpPr>
            <a:spLocks noChangeArrowheads="1" noChangeShapeType="1" noTextEdit="1"/>
          </p:cNvSpPr>
          <p:nvPr/>
        </p:nvSpPr>
        <p:spPr bwMode="auto">
          <a:xfrm>
            <a:off x="5292725" y="4581525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ВАРЕНЬЕ</a:t>
            </a:r>
          </a:p>
        </p:txBody>
      </p:sp>
      <p:pic>
        <p:nvPicPr>
          <p:cNvPr id="28690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13325"/>
            <a:ext cx="1835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5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8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3" grpId="0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6" grpId="0" animBg="1"/>
      <p:bldP spid="85047" grpId="0" animBg="1"/>
      <p:bldP spid="85048" grpId="0" animBg="1"/>
      <p:bldP spid="85049" grpId="0" animBg="1"/>
      <p:bldP spid="85050" grpId="0" animBg="1"/>
      <p:bldP spid="85051" grpId="0" animBg="1"/>
      <p:bldP spid="85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05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2517775"/>
            <a:ext cx="37147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Если уж в лесу гулять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Надо воздухом дышать!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Подышите, как я.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Выдох – вввв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Пауза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Возврат дыхания – пффф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Пауза.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Возврат дыхания – вввв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Пауза.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Возврат дыхания – пффф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Пауза.</a:t>
            </a:r>
            <a:br>
              <a:rPr lang="ru-RU" sz="2000" b="1">
                <a:solidFill>
                  <a:srgbClr val="F7071E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F7071E"/>
                </a:solidFill>
                <a:cs typeface="Times New Roman" pitchFamily="18" charset="0"/>
              </a:rPr>
              <a:t>Возврат дыхания – вввв</a:t>
            </a:r>
            <a:r>
              <a:rPr lang="ru-RU" sz="2000" b="1">
                <a:solidFill>
                  <a:srgbClr val="10253F"/>
                </a:solidFill>
                <a:cs typeface="Times New Roman" pitchFamily="18" charset="0"/>
              </a:rPr>
              <a:t>.</a:t>
            </a:r>
            <a:endParaRPr lang="ru-RU" sz="2000" b="1">
              <a:solidFill>
                <a:srgbClr val="10253F"/>
              </a:solidFill>
            </a:endParaRPr>
          </a:p>
        </p:txBody>
      </p:sp>
      <p:pic>
        <p:nvPicPr>
          <p:cNvPr id="29699" name="Picture 5" descr="257981ig2kvt2ygj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213100"/>
            <a:ext cx="265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Давайте отдохнём!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43000"/>
            <a:ext cx="5292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2913" eaLnBrk="0" hangingPunct="0"/>
            <a:endParaRPr lang="ru-RU" sz="2400">
              <a:solidFill>
                <a:srgbClr val="FF0000"/>
              </a:solidFill>
              <a:cs typeface="Times New Roman" pitchFamily="18" charset="0"/>
            </a:endParaRPr>
          </a:p>
          <a:p>
            <a:pPr marL="442913" eaLnBrk="0" hangingPunct="0"/>
            <a:r>
              <a:rPr lang="ru-RU" sz="4000" b="1" u="sng">
                <a:solidFill>
                  <a:srgbClr val="FF0000"/>
                </a:solidFill>
                <a:cs typeface="Times New Roman" pitchFamily="18" charset="0"/>
              </a:rPr>
              <a:t>Разгадайте загадки вместе с пятачком.</a:t>
            </a:r>
          </a:p>
          <a:p>
            <a:pPr marL="442913" eaLnBrk="0" hangingPunct="0"/>
            <a:endParaRPr lang="ru-RU" sz="4000" b="1" u="sng">
              <a:solidFill>
                <a:srgbClr val="FF0000"/>
              </a:solidFill>
              <a:cs typeface="Times New Roman" pitchFamily="18" charset="0"/>
            </a:endParaRPr>
          </a:p>
          <a:p>
            <a:pPr marL="442913"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Запишите отгадки, подчеркните букву В синим или  зелёным карандашом.</a:t>
            </a:r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31746" name="Picture 6" descr="941024hzewkhxp1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412875"/>
            <a:ext cx="309562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288" y="1268413"/>
            <a:ext cx="3816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В тихую погоду нет нас нигде.</a:t>
            </a:r>
          </a:p>
          <a:p>
            <a:pPr eaLnBrk="0" hangingPunct="0"/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Ветер подует -бежим по воде.</a:t>
            </a:r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5125" name="Picture 5" descr="C:\Documents and Settings\Слушатель\Мои документы\Мои рисунки\шторм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141663"/>
            <a:ext cx="43195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9" descr="vinni_puh_02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6529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black10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F7071E"/>
                </a:solidFill>
                <a:latin typeface="Arial" charset="0"/>
              </a:rPr>
              <a:t>В чёрном небе светлячки,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F7071E"/>
                </a:solidFill>
                <a:latin typeface="Arial" charset="0"/>
              </a:rPr>
              <a:t>Не дотянешь к ним руки.</a:t>
            </a:r>
          </a:p>
        </p:txBody>
      </p:sp>
      <p:pic>
        <p:nvPicPr>
          <p:cNvPr id="33795" name="Picture 10" descr="vinni_puh_0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4868863"/>
            <a:ext cx="19431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66850"/>
            <a:ext cx="5400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На лугу жуёт траву. Говорит она «Му-му»</a:t>
            </a:r>
          </a:p>
          <a:p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3284538"/>
            <a:ext cx="47164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vinni_puh_02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437063"/>
            <a:ext cx="18002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92388" y="1196975"/>
            <a:ext cx="6551612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Он решил, что он жираф,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Ходит голову задрав,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Говорят, из разных блюд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rgbClr val="F7071E"/>
                </a:solidFill>
                <a:latin typeface="Arial" charset="0"/>
              </a:rPr>
              <a:t>Лишь колючки ест …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76700"/>
            <a:ext cx="28813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vinni_puh_0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724400"/>
            <a:ext cx="2016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161925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755650" y="1196975"/>
            <a:ext cx="7783513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составила учитель-логопед </a:t>
            </a:r>
          </a:p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МОУ лицея №22 города Орёл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820896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МАРТЫНОВА  ОЛЬГА   АЛЕКСАНДРОВНА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5580063" y="1989138"/>
            <a:ext cx="719137" cy="574675"/>
          </a:xfrm>
          <a:prstGeom prst="ellipse">
            <a:avLst/>
          </a:prstGeom>
          <a:solidFill>
            <a:srgbClr val="2C742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5184" name="Oval 16"/>
          <p:cNvSpPr>
            <a:spLocks noChangeArrowheads="1"/>
          </p:cNvSpPr>
          <p:nvPr/>
        </p:nvSpPr>
        <p:spPr bwMode="auto">
          <a:xfrm>
            <a:off x="2987675" y="1989138"/>
            <a:ext cx="719138" cy="574675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5187" name="WordArt 19"/>
          <p:cNvSpPr>
            <a:spLocks noChangeArrowheads="1" noChangeShapeType="1" noTextEdit="1"/>
          </p:cNvSpPr>
          <p:nvPr/>
        </p:nvSpPr>
        <p:spPr bwMode="auto">
          <a:xfrm>
            <a:off x="3419475" y="3933825"/>
            <a:ext cx="2808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вафли</a:t>
            </a: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2571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вода</a:t>
            </a:r>
          </a:p>
        </p:txBody>
      </p:sp>
      <p:sp>
        <p:nvSpPr>
          <p:cNvPr id="135189" name="WordArt 21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велосипед</a:t>
            </a:r>
          </a:p>
        </p:txBody>
      </p:sp>
      <p:sp>
        <p:nvSpPr>
          <p:cNvPr id="135191" name="WordArt 23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весна</a:t>
            </a:r>
          </a:p>
        </p:txBody>
      </p:sp>
      <p:sp>
        <p:nvSpPr>
          <p:cNvPr id="135192" name="WordArt 24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2971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верёвка</a:t>
            </a:r>
          </a:p>
        </p:txBody>
      </p:sp>
      <p:sp>
        <p:nvSpPr>
          <p:cNvPr id="135193" name="WordArt 25"/>
          <p:cNvSpPr>
            <a:spLocks noChangeArrowheads="1" noChangeShapeType="1" noTextEdit="1"/>
          </p:cNvSpPr>
          <p:nvPr/>
        </p:nvSpPr>
        <p:spPr bwMode="auto">
          <a:xfrm>
            <a:off x="3851275" y="5300663"/>
            <a:ext cx="2225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верёвка</a:t>
            </a: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755650" y="3213100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70C0"/>
                </a:solidFill>
                <a:latin typeface="Arial Black" pitchFamily="34" charset="0"/>
              </a:rPr>
              <a:t>Сова </a:t>
            </a: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6948488" y="3213100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8000"/>
                </a:solidFill>
                <a:latin typeface="Arial Black" pitchFamily="34" charset="0"/>
              </a:rPr>
              <a:t>Винни</a:t>
            </a:r>
          </a:p>
        </p:txBody>
      </p:sp>
      <p:pic>
        <p:nvPicPr>
          <p:cNvPr id="36875" name="Picture 13" descr="vinni_puh_01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981075"/>
            <a:ext cx="23764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4" descr="vinni_puh_03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981075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532 L -0.2599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9.82659E-7 L 0.27153 -9.82659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3.75723E-6 L -0.2599 3.7572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5 -3.3333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3 L -0.24792 0.000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91" dur="2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 animBg="1"/>
      <p:bldP spid="135184" grpId="0" animBg="1"/>
      <p:bldP spid="135187" grpId="0" animBg="1"/>
      <p:bldP spid="135187" grpId="1" animBg="1"/>
      <p:bldP spid="135188" grpId="0" animBg="1"/>
      <p:bldP spid="135188" grpId="1" animBg="1"/>
      <p:bldP spid="135189" grpId="0" animBg="1"/>
      <p:bldP spid="135189" grpId="1" animBg="1"/>
      <p:bldP spid="135191" grpId="0" animBg="1"/>
      <p:bldP spid="135191" grpId="1" animBg="1"/>
      <p:bldP spid="135192" grpId="0" animBg="1"/>
      <p:bldP spid="135192" grpId="1" animBg="1"/>
      <p:bldP spid="135193" grpId="0" animBg="1"/>
      <p:bldP spid="135193" grpId="1" animBg="1"/>
      <p:bldP spid="135193" grpId="2" animBg="1"/>
      <p:bldP spid="135205" grpId="0"/>
      <p:bldP spid="1352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836613"/>
            <a:ext cx="7632700" cy="719137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rgbClr val="1FE16E"/>
                </a:solidFill>
                <a:latin typeface="Arial" charset="0"/>
              </a:rPr>
              <a:t>Составьте предложение.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5516563"/>
            <a:ext cx="8785225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smtClean="0"/>
              <a:t>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smtClean="0"/>
              <a:t>                                                                                                                               </a:t>
            </a:r>
            <a:r>
              <a:rPr lang="ru-RU" sz="2800" b="1" i="1" smtClean="0">
                <a:solidFill>
                  <a:srgbClr val="CC0000"/>
                </a:solidFill>
                <a:latin typeface="Arial" charset="0"/>
              </a:rPr>
              <a:t>Проверяем </a:t>
            </a:r>
            <a:r>
              <a:rPr lang="ru-RU" sz="2800" smtClean="0">
                <a:solidFill>
                  <a:srgbClr val="CC0000"/>
                </a:solidFill>
                <a:latin typeface="Arial" charset="0"/>
              </a:rPr>
              <a:t>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CC0000"/>
                </a:solidFill>
                <a:latin typeface="Arial" charset="0"/>
              </a:rPr>
              <a:t>          Кролик ухаживает за своей морковью.</a:t>
            </a:r>
            <a:r>
              <a:rPr lang="ru-RU" sz="2800" smtClean="0">
                <a:latin typeface="Arial" charset="0"/>
              </a:rPr>
              <a:t>                   </a:t>
            </a:r>
          </a:p>
        </p:txBody>
      </p:sp>
      <p:pic>
        <p:nvPicPr>
          <p:cNvPr id="49157" name="Picture 5" descr="vlcsnap-344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276475"/>
            <a:ext cx="73437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250825" y="1700213"/>
            <a:ext cx="889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    </a:t>
            </a:r>
            <a:r>
              <a:rPr lang="ru-RU" sz="2800">
                <a:solidFill>
                  <a:srgbClr val="F7071E"/>
                </a:solidFill>
              </a:rPr>
              <a:t>за, морковью, Кролик, своей, ухаживает.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241893">
            <a:off x="2819866" y="3734324"/>
            <a:ext cx="617047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i="1" cap="all" dirty="0">
                <a:ln/>
                <a:solidFill>
                  <a:srgbClr val="F74F7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+mn-cs"/>
              </a:rPr>
              <a:t>Молодцы!</a:t>
            </a:r>
            <a:endParaRPr lang="ru-RU" sz="8000" b="1" cap="all" dirty="0">
              <a:ln/>
              <a:solidFill>
                <a:srgbClr val="F74F77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pic>
        <p:nvPicPr>
          <p:cNvPr id="23556" name="Picture 4" descr="E:\от Юли Сакары\картинки для оформления презентаций\оформление презентаций\картинки для оформления презентаций\sov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81075"/>
            <a:ext cx="314325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E:\от Юли Сакары\картинки для оформления презентаций\оформление презентаций\анимашки украшения\10065579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9080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E:\от Юли Сакары\картинки для оформления презентаций\оформление презентаций\анимашки украшения\59734740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7050" y="4868863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ru-RU" sz="2000" smtClean="0">
              <a:solidFill>
                <a:srgbClr val="17375E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Познакомить детей с акустическими и артикуляционными особенностями звуков 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в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в’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000" b="1" i="1" smtClean="0">
              <a:solidFill>
                <a:srgbClr val="800000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2.     Совершенствовать звуко-слоговой анализ и синтез.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000" b="1" i="1" smtClean="0">
              <a:solidFill>
                <a:srgbClr val="800000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eriod" startAt="3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Учить дифференцировать звуки [в] – [в'] в слогах, словах, предложениях.</a:t>
            </a:r>
          </a:p>
          <a:p>
            <a:pPr marL="609600" indent="-609600">
              <a:buFont typeface="Arial" charset="0"/>
              <a:buNone/>
            </a:pPr>
            <a:endParaRPr lang="ru-RU" sz="2000" b="1" i="1" smtClean="0">
              <a:solidFill>
                <a:srgbClr val="800000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eriod" startAt="4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Учить грамматическому оформлению предложения.</a:t>
            </a:r>
          </a:p>
          <a:p>
            <a:pPr marL="609600" indent="-609600">
              <a:buFont typeface="Arial" charset="0"/>
              <a:buNone/>
            </a:pPr>
            <a:endParaRPr lang="ru-RU" sz="2000" b="1" i="1" smtClean="0">
              <a:solidFill>
                <a:srgbClr val="800000"/>
              </a:solidFill>
              <a:latin typeface="Arial" charset="0"/>
            </a:endParaRPr>
          </a:p>
          <a:p>
            <a:pPr marL="609600" indent="-609600">
              <a:buFont typeface="Arial" charset="0"/>
              <a:buNone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5.      Развивать высшие психические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7772400" cy="1428750"/>
          </a:xfrm>
        </p:spPr>
        <p:txBody>
          <a:bodyPr/>
          <a:lstStyle/>
          <a:p>
            <a:pPr eaLnBrk="1" hangingPunct="1"/>
            <a:r>
              <a:rPr lang="ru-RU" b="1" i="1" smtClean="0"/>
              <a:t>Правило речи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175" y="1989138"/>
            <a:ext cx="45577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Каждый день, всегда, везде,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На занятиях,        в игре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Будем четко говорить,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И не будем мы спешить.</a:t>
            </a:r>
          </a:p>
        </p:txBody>
      </p:sp>
      <p:pic>
        <p:nvPicPr>
          <p:cNvPr id="3076" name="Picture 4" descr="E:\от Юли Сакары\картинки для оформления презентаций\школа\анимация школа\школа-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060575"/>
            <a:ext cx="3429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 descr="винни пух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565400"/>
            <a:ext cx="22320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Текст 4"/>
          <p:cNvSpPr>
            <a:spLocks/>
          </p:cNvSpPr>
          <p:nvPr/>
        </p:nvSpPr>
        <p:spPr bwMode="auto">
          <a:xfrm>
            <a:off x="0" y="2781300"/>
            <a:ext cx="30003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80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ru-RU" sz="2400" b="1">
                <a:solidFill>
                  <a:srgbClr val="FF0000"/>
                </a:solidFill>
              </a:rPr>
              <a:t>С какого звука начинается имя героя?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vlcsnap-41496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2133600"/>
            <a:ext cx="2663825" cy="3024188"/>
          </a:xfrm>
        </p:spPr>
      </p:pic>
      <p:sp>
        <p:nvSpPr>
          <p:cNvPr id="21508" name="Текст 4"/>
          <p:cNvSpPr>
            <a:spLocks/>
          </p:cNvSpPr>
          <p:nvPr/>
        </p:nvSpPr>
        <p:spPr bwMode="auto">
          <a:xfrm>
            <a:off x="0" y="1341438"/>
            <a:ext cx="32035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80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ru-RU" sz="3200" b="1" i="1"/>
              <a:t>Какой 3-й звук в названии  этого героя?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908050"/>
            <a:ext cx="82438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Уточнение артикуляции</a:t>
            </a:r>
          </a:p>
        </p:txBody>
      </p:sp>
      <p:pic>
        <p:nvPicPr>
          <p:cNvPr id="10247" name="Picture 7" descr="Картинка 37 из 67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EDE8"/>
              </a:clrFrom>
              <a:clrTo>
                <a:srgbClr val="F0E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916113"/>
            <a:ext cx="2592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Картинка 12 из 1996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435600" y="3213100"/>
            <a:ext cx="21002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Картинка 1 из 92987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BDBB7"/>
              </a:clrFrom>
              <a:clrTo>
                <a:srgbClr val="EBDBB7">
                  <a:alpha val="0"/>
                </a:srgbClr>
              </a:clrTo>
            </a:clrChange>
            <a:lum contrast="-4000"/>
          </a:blip>
          <a:srcRect/>
          <a:stretch>
            <a:fillRect/>
          </a:stretch>
        </p:blipFill>
        <p:spPr bwMode="auto">
          <a:xfrm>
            <a:off x="5651500" y="4437063"/>
            <a:ext cx="17145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550" y="1916113"/>
            <a:ext cx="38814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620713"/>
            <a:ext cx="3513137" cy="1131887"/>
          </a:xfrm>
          <a:solidFill>
            <a:srgbClr val="2415E9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 Black" pitchFamily="34" charset="0"/>
              </a:rPr>
              <a:t>согласный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2852738"/>
            <a:ext cx="2881312" cy="1368425"/>
          </a:xfrm>
          <a:prstGeom prst="rect">
            <a:avLst/>
          </a:prstGeom>
          <a:solidFill>
            <a:srgbClr val="2415E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твёрдый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5963" y="2924175"/>
            <a:ext cx="2881312" cy="1439863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мягкий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62575" y="5372100"/>
            <a:ext cx="1566863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звонкий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380288" y="5372100"/>
            <a:ext cx="1439862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глухой</a:t>
            </a:r>
          </a:p>
        </p:txBody>
      </p:sp>
      <p:pic>
        <p:nvPicPr>
          <p:cNvPr id="64522" name="Picture 10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902529">
            <a:off x="2008187" y="1528763"/>
            <a:ext cx="333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14154" flipH="1">
            <a:off x="2682082" y="4310856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23850" y="5372100"/>
            <a:ext cx="1604963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звонкий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339975" y="5372100"/>
            <a:ext cx="1439863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глухой</a:t>
            </a:r>
          </a:p>
        </p:txBody>
      </p:sp>
      <p:pic>
        <p:nvPicPr>
          <p:cNvPr id="64529" name="Picture 17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881925">
            <a:off x="6759575" y="1528763"/>
            <a:ext cx="333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860190" flipH="1">
            <a:off x="6228557" y="4310856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Picture 19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714154" flipH="1">
            <a:off x="7805738" y="4292600"/>
            <a:ext cx="360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Picture 20" descr="AG00090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587089" flipH="1">
            <a:off x="900113" y="4256088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7" grpId="0" animBg="1"/>
      <p:bldP spid="64518" grpId="0" animBg="1"/>
      <p:bldP spid="64527" grpId="0" animBg="1"/>
      <p:bldP spid="645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25538"/>
            <a:ext cx="8229600" cy="1143000"/>
          </a:xfrm>
        </p:spPr>
        <p:txBody>
          <a:bodyPr anchor="b"/>
          <a:lstStyle/>
          <a:p>
            <a:pPr eaLnBrk="1" hangingPunct="1"/>
            <a:r>
              <a:rPr lang="ru-RU" sz="3500" u="sng" smtClean="0">
                <a:solidFill>
                  <a:schemeClr val="tx2"/>
                </a:solidFill>
                <a:latin typeface="Arial" charset="0"/>
                <a:cs typeface="Arial" charset="0"/>
              </a:rPr>
              <a:t>Характеристика звука </a:t>
            </a:r>
            <a:br>
              <a:rPr lang="ru-RU" sz="3500" u="sng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500" u="sng" smtClean="0">
                <a:solidFill>
                  <a:schemeClr val="tx2"/>
                </a:solidFill>
                <a:latin typeface="Arial" charset="0"/>
                <a:cs typeface="Arial" charset="0"/>
              </a:rPr>
              <a:t>[</a:t>
            </a:r>
            <a:r>
              <a:rPr lang="ru-RU" sz="3500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В</a:t>
            </a:r>
            <a:r>
              <a:rPr lang="en-US" sz="3500" u="sng" smtClean="0">
                <a:solidFill>
                  <a:schemeClr val="tx2"/>
                </a:solidFill>
                <a:latin typeface="Arial" charset="0"/>
                <a:cs typeface="Arial" charset="0"/>
              </a:rPr>
              <a:t>]</a:t>
            </a:r>
            <a:endParaRPr lang="ru-RU" sz="3500" u="sng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4149725"/>
            <a:ext cx="82438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</a:pPr>
            <a:r>
              <a:rPr lang="ru-RU" sz="3500" u="sng">
                <a:solidFill>
                  <a:schemeClr val="tx2"/>
                </a:solidFill>
              </a:rPr>
              <a:t>Характеристика звука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500" u="sng">
                <a:solidFill>
                  <a:schemeClr val="tx2"/>
                </a:solidFill>
              </a:rPr>
              <a:t>[</a:t>
            </a:r>
            <a:r>
              <a:rPr lang="ru-RU" sz="3500" u="sng">
                <a:solidFill>
                  <a:schemeClr val="tx2"/>
                </a:solidFill>
              </a:rPr>
              <a:t>В′</a:t>
            </a:r>
            <a:r>
              <a:rPr lang="en-US" sz="3500" u="sng">
                <a:solidFill>
                  <a:schemeClr val="tx2"/>
                </a:solidFill>
              </a:rPr>
              <a:t>]</a:t>
            </a:r>
            <a:endParaRPr lang="ru-RU" sz="3500" u="sng">
              <a:solidFill>
                <a:schemeClr val="tx2"/>
              </a:solidFill>
            </a:endParaRP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 cstate="email"/>
          <a:srcRect r="-487"/>
          <a:stretch>
            <a:fillRect/>
          </a:stretch>
        </p:blipFill>
        <p:spPr bwMode="auto">
          <a:xfrm>
            <a:off x="395288" y="2276475"/>
            <a:ext cx="8532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хема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941888"/>
            <a:ext cx="8467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2" grpId="0"/>
    </p:bldLst>
  </p:timing>
</p:sld>
</file>

<file path=ppt/theme/theme1.xml><?xml version="1.0" encoding="utf-8"?>
<a:theme xmlns:a="http://schemas.openxmlformats.org/drawingml/2006/main" name="голубое 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 небо</Template>
  <TotalTime>821</TotalTime>
  <Words>346</Words>
  <Application>Microsoft Office PowerPoint</Application>
  <PresentationFormat>Экран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голубое небо</vt:lpstr>
      <vt:lpstr>   Занятие первого этапа логопедической работы.  тема: Буква В. Звуки [ В ],  [ В’ ]. </vt:lpstr>
      <vt:lpstr>Слайд 2</vt:lpstr>
      <vt:lpstr>Задачи :</vt:lpstr>
      <vt:lpstr>Правило речи</vt:lpstr>
      <vt:lpstr>Слайд 5</vt:lpstr>
      <vt:lpstr>Слайд 6</vt:lpstr>
      <vt:lpstr>Слайд 7</vt:lpstr>
      <vt:lpstr>согласный</vt:lpstr>
      <vt:lpstr>Характеристика звука  [В]</vt:lpstr>
      <vt:lpstr>Соотнесение с буквой В</vt:lpstr>
      <vt:lpstr>Найдите эту букву в домике Винни-Пуха.  Где она спряталась?</vt:lpstr>
      <vt:lpstr>Прочитай слоги с осликом.</vt:lpstr>
      <vt:lpstr>Распутай  слова с крошкой Ру.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Составьте предложение.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Дарёна</cp:lastModifiedBy>
  <cp:revision>43</cp:revision>
  <dcterms:created xsi:type="dcterms:W3CDTF">2011-10-08T12:21:06Z</dcterms:created>
  <dcterms:modified xsi:type="dcterms:W3CDTF">2012-03-26T21:26:38Z</dcterms:modified>
</cp:coreProperties>
</file>