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67A1D4-8DDB-45C9-800E-00F87236EC88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D2B907-E044-43C2-A3CE-4F503462AB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package" Target="../embeddings/_________Microsoft_Word4.docx"/><Relationship Id="rId18" Type="http://schemas.openxmlformats.org/officeDocument/2006/relationships/oleObject" Target="../embeddings/oleObject6.bin"/><Relationship Id="rId26" Type="http://schemas.openxmlformats.org/officeDocument/2006/relationships/image" Target="../media/image8.emf"/><Relationship Id="rId39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7.bin"/><Relationship Id="rId34" Type="http://schemas.openxmlformats.org/officeDocument/2006/relationships/package" Target="../embeddings/_________Microsoft_Word11.docx"/><Relationship Id="rId42" Type="http://schemas.openxmlformats.org/officeDocument/2006/relationships/oleObject" Target="../embeddings/oleObject14.bin"/><Relationship Id="rId7" Type="http://schemas.openxmlformats.org/officeDocument/2006/relationships/package" Target="../embeddings/_________Microsoft_Word2.docx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5.emf"/><Relationship Id="rId25" Type="http://schemas.openxmlformats.org/officeDocument/2006/relationships/package" Target="../embeddings/_________Microsoft_Word8.docx"/><Relationship Id="rId33" Type="http://schemas.openxmlformats.org/officeDocument/2006/relationships/oleObject" Target="../embeddings/oleObject11.bin"/><Relationship Id="rId38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_________Microsoft_Word5.docx"/><Relationship Id="rId20" Type="http://schemas.openxmlformats.org/officeDocument/2006/relationships/image" Target="../media/image6.emf"/><Relationship Id="rId29" Type="http://schemas.openxmlformats.org/officeDocument/2006/relationships/image" Target="../media/image9.emf"/><Relationship Id="rId41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emf"/><Relationship Id="rId24" Type="http://schemas.openxmlformats.org/officeDocument/2006/relationships/oleObject" Target="../embeddings/oleObject8.bin"/><Relationship Id="rId32" Type="http://schemas.openxmlformats.org/officeDocument/2006/relationships/image" Target="../media/image10.emf"/><Relationship Id="rId37" Type="http://schemas.openxmlformats.org/officeDocument/2006/relationships/package" Target="../embeddings/_________Microsoft_Word12.docx"/><Relationship Id="rId40" Type="http://schemas.openxmlformats.org/officeDocument/2006/relationships/package" Target="../embeddings/_________Microsoft_Word13.docx"/><Relationship Id="rId5" Type="http://schemas.openxmlformats.org/officeDocument/2006/relationships/image" Target="../media/image1.emf"/><Relationship Id="rId15" Type="http://schemas.openxmlformats.org/officeDocument/2006/relationships/oleObject" Target="../embeddings/oleObject5.bin"/><Relationship Id="rId23" Type="http://schemas.openxmlformats.org/officeDocument/2006/relationships/image" Target="../media/image7.emf"/><Relationship Id="rId28" Type="http://schemas.openxmlformats.org/officeDocument/2006/relationships/package" Target="../embeddings/_________Microsoft_Word9.docx"/><Relationship Id="rId36" Type="http://schemas.openxmlformats.org/officeDocument/2006/relationships/oleObject" Target="../embeddings/oleObject12.bin"/><Relationship Id="rId10" Type="http://schemas.openxmlformats.org/officeDocument/2006/relationships/package" Target="../embeddings/_________Microsoft_Word3.docx"/><Relationship Id="rId19" Type="http://schemas.openxmlformats.org/officeDocument/2006/relationships/package" Target="../embeddings/_________Microsoft_Word6.docx"/><Relationship Id="rId31" Type="http://schemas.openxmlformats.org/officeDocument/2006/relationships/package" Target="../embeddings/_________Microsoft_Word10.docx"/><Relationship Id="rId44" Type="http://schemas.openxmlformats.org/officeDocument/2006/relationships/image" Target="../media/image14.emf"/><Relationship Id="rId4" Type="http://schemas.openxmlformats.org/officeDocument/2006/relationships/package" Target="../embeddings/_________Microsoft_Word1.docx"/><Relationship Id="rId9" Type="http://schemas.openxmlformats.org/officeDocument/2006/relationships/oleObject" Target="../embeddings/oleObject3.bin"/><Relationship Id="rId14" Type="http://schemas.openxmlformats.org/officeDocument/2006/relationships/image" Target="../media/image4.emf"/><Relationship Id="rId22" Type="http://schemas.openxmlformats.org/officeDocument/2006/relationships/package" Target="../embeddings/_________Microsoft_Word7.docx"/><Relationship Id="rId27" Type="http://schemas.openxmlformats.org/officeDocument/2006/relationships/oleObject" Target="../embeddings/oleObject9.bin"/><Relationship Id="rId30" Type="http://schemas.openxmlformats.org/officeDocument/2006/relationships/oleObject" Target="../embeddings/oleObject10.bin"/><Relationship Id="rId35" Type="http://schemas.openxmlformats.org/officeDocument/2006/relationships/image" Target="../media/image11.emf"/><Relationship Id="rId43" Type="http://schemas.openxmlformats.org/officeDocument/2006/relationships/package" Target="../embeddings/_________Microsoft_Word14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288032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«МИГ  УДАЧИ»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8640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ЭКОНОМИЧЕСКАЯ ИГРА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4919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« СКАЗКА ЛОЖЬ, НО В НЕЙ НАМЕК – ДОБРЫМ МОЛОДЦАМ  УРОК»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335817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ПОЛУШКА </a:t>
            </a:r>
            <a:r>
              <a:rPr lang="ru-RU" sz="4800" dirty="0"/>
              <a:t>– ¼ КОПЕЙКИ</a:t>
            </a:r>
          </a:p>
          <a:p>
            <a:pPr algn="ctr"/>
            <a:r>
              <a:rPr lang="ru-RU" sz="4800" dirty="0"/>
              <a:t>АЛТЫН – 3 КОПЕЙКИ</a:t>
            </a:r>
          </a:p>
          <a:p>
            <a:pPr algn="ctr"/>
            <a:r>
              <a:rPr lang="ru-RU" sz="4800" dirty="0"/>
              <a:t>ГРИВЕННИК – 10 КОПЕЕК</a:t>
            </a:r>
          </a:p>
          <a:p>
            <a:pPr algn="ctr"/>
            <a:r>
              <a:rPr lang="ru-RU" sz="4800" dirty="0"/>
              <a:t>ПОЛТИНА -50 КОПЕЕК</a:t>
            </a:r>
          </a:p>
          <a:p>
            <a:pPr marL="45720" indent="0" algn="ctr">
              <a:buNone/>
            </a:pPr>
            <a:endParaRPr lang="ru-RU" sz="4800" dirty="0"/>
          </a:p>
          <a:p>
            <a:pPr marL="0" indent="0" algn="ct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71792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4038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ЗАДАЧА№1</a:t>
            </a:r>
          </a:p>
          <a:p>
            <a:pPr marL="0" indent="0">
              <a:buNone/>
            </a:pPr>
            <a:r>
              <a:rPr lang="ru-RU" sz="3200" dirty="0" smtClean="0"/>
              <a:t>Иван </a:t>
            </a:r>
            <a:r>
              <a:rPr lang="ru-RU" sz="3200" dirty="0"/>
              <a:t>– царевич взял из казны 100 </a:t>
            </a:r>
            <a:r>
              <a:rPr lang="ru-RU" sz="3200" dirty="0" err="1"/>
              <a:t>руб</a:t>
            </a:r>
            <a:r>
              <a:rPr lang="ru-RU" sz="3200" dirty="0"/>
              <a:t> и купил: кафтан за 100 алтын;  парчи на 100 гривенников; мед за 50 алтын. Сколько денег у него осталось?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8200" y="620688"/>
            <a:ext cx="4038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ЗАДАЧА №2</a:t>
            </a:r>
          </a:p>
          <a:p>
            <a:pPr marL="0" indent="0">
              <a:buNone/>
            </a:pPr>
            <a:r>
              <a:rPr lang="ru-RU" sz="3200" dirty="0" smtClean="0"/>
              <a:t>Налоговая </a:t>
            </a:r>
            <a:r>
              <a:rPr lang="ru-RU" sz="3200" dirty="0"/>
              <a:t>инспекция собрала налоги с: медведя -100 полушек; лисы – 10 гривенников;  белки – 15 алтын. С кого взяли налог больше всех? </a:t>
            </a:r>
          </a:p>
        </p:txBody>
      </p:sp>
    </p:spTree>
    <p:extLst>
      <p:ext uri="{BB962C8B-B14F-4D97-AF65-F5344CB8AC3E}">
        <p14:creationId xmlns:p14="http://schemas.microsoft.com/office/powerpoint/2010/main" val="2035355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99" y="731518"/>
            <a:ext cx="3346704" cy="5217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ЗАДАЧА №3</a:t>
            </a:r>
          </a:p>
          <a:p>
            <a:pPr marL="0" indent="0">
              <a:buNone/>
            </a:pPr>
            <a:r>
              <a:rPr lang="ru-RU" dirty="0" smtClean="0"/>
              <a:t>Марья </a:t>
            </a:r>
            <a:r>
              <a:rPr lang="ru-RU" dirty="0"/>
              <a:t>– кудесница пошла на базар купить себе товары для вышивания. Она </a:t>
            </a:r>
            <a:r>
              <a:rPr lang="ru-RU" dirty="0" smtClean="0"/>
              <a:t>купила: волшебную </a:t>
            </a:r>
            <a:r>
              <a:rPr lang="ru-RU" dirty="0"/>
              <a:t>ткань за 2 полтины; </a:t>
            </a:r>
            <a:r>
              <a:rPr lang="ru-RU" dirty="0" smtClean="0"/>
              <a:t>золотые </a:t>
            </a:r>
            <a:r>
              <a:rPr lang="ru-RU" dirty="0"/>
              <a:t>нитки за 5 гривенников; наперсток – </a:t>
            </a:r>
            <a:r>
              <a:rPr lang="ru-RU" dirty="0" err="1"/>
              <a:t>помощничек</a:t>
            </a:r>
            <a:r>
              <a:rPr lang="ru-RU" dirty="0"/>
              <a:t> за 4 полушки. Сколько денег израсходовала Марья – кудесница?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4425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ЗАДАЧА №4</a:t>
            </a:r>
          </a:p>
          <a:p>
            <a:pPr marL="0" indent="0">
              <a:buNone/>
            </a:pPr>
            <a:r>
              <a:rPr lang="ru-RU" dirty="0" smtClean="0"/>
              <a:t>Собираясь  </a:t>
            </a:r>
            <a:r>
              <a:rPr lang="ru-RU" dirty="0"/>
              <a:t>в дорогу, чтобы спасти Елену Прекрасную, Иван – царевич купил на базаре лук и стрелы за 50 алтын, а коня за 2 рубля. У Бабы – Яги он приобрел шапку-невидимку за 40 полушек и волшебный клубочек за 15 гривенников. Сколько денег потратил Иван – царевич? </a:t>
            </a:r>
          </a:p>
        </p:txBody>
      </p:sp>
    </p:spTree>
    <p:extLst>
      <p:ext uri="{BB962C8B-B14F-4D97-AF65-F5344CB8AC3E}">
        <p14:creationId xmlns:p14="http://schemas.microsoft.com/office/powerpoint/2010/main" val="856868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ЗАДАЧА №5</a:t>
            </a:r>
          </a:p>
          <a:p>
            <a:pPr marL="0" indent="0">
              <a:buNone/>
            </a:pPr>
            <a:r>
              <a:rPr lang="ru-RU" dirty="0" smtClean="0"/>
              <a:t>Царь </a:t>
            </a:r>
            <a:r>
              <a:rPr lang="ru-RU" dirty="0"/>
              <a:t>– батюшка отпустил дочку свою </a:t>
            </a:r>
            <a:r>
              <a:rPr lang="ru-RU" dirty="0" smtClean="0"/>
              <a:t>Василису </a:t>
            </a:r>
            <a:r>
              <a:rPr lang="ru-RU" dirty="0"/>
              <a:t>Премудрую на ярмарку и дал ей 20 рубле1. </a:t>
            </a:r>
            <a:r>
              <a:rPr lang="ru-RU" dirty="0" smtClean="0"/>
              <a:t>Василиса </a:t>
            </a:r>
            <a:r>
              <a:rPr lang="ru-RU" dirty="0"/>
              <a:t>решила купить: 4 леденца по 5 копеек за штуку; 2 цветные ленты по гривеннику за каждую; отрез </a:t>
            </a:r>
            <a:r>
              <a:rPr lang="ru-RU" dirty="0" smtClean="0"/>
              <a:t>парчовой </a:t>
            </a:r>
            <a:r>
              <a:rPr lang="ru-RU" dirty="0"/>
              <a:t>ткани (2м)  за 4 </a:t>
            </a:r>
            <a:r>
              <a:rPr lang="ru-RU" dirty="0" smtClean="0"/>
              <a:t>полтинника </a:t>
            </a:r>
            <a:r>
              <a:rPr lang="ru-RU" dirty="0"/>
              <a:t>за метр; яблок </a:t>
            </a:r>
            <a:r>
              <a:rPr lang="ru-RU" dirty="0" err="1"/>
              <a:t>молодильных</a:t>
            </a:r>
            <a:r>
              <a:rPr lang="ru-RU" dirty="0"/>
              <a:t> за 400 полушек; серебряное </a:t>
            </a:r>
            <a:r>
              <a:rPr lang="ru-RU" dirty="0" smtClean="0"/>
              <a:t>блюдечко </a:t>
            </a:r>
            <a:r>
              <a:rPr lang="ru-RU" dirty="0"/>
              <a:t>с наливным яблочком за 200 алтын. Хватит ли у неё денег на все покупки? </a:t>
            </a:r>
          </a:p>
        </p:txBody>
      </p:sp>
    </p:spTree>
    <p:extLst>
      <p:ext uri="{BB962C8B-B14F-4D97-AF65-F5344CB8AC3E}">
        <p14:creationId xmlns:p14="http://schemas.microsoft.com/office/powerpoint/2010/main" val="1724880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8640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*</a:t>
            </a:r>
            <a:r>
              <a:rPr lang="ru-RU" dirty="0" smtClean="0"/>
              <a:t>ТУР 5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>
          <a:xfrm>
            <a:off x="1143000" y="692696"/>
            <a:ext cx="6400800" cy="29523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800" dirty="0" smtClean="0"/>
              <a:t>«ПО ЛЕСЕНКАМ ПОСКАЧИ- ПРАВИЛЬНЫЙ ОТВЕТ НАЙДИ!»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945835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Отгадай </a:t>
            </a:r>
            <a:r>
              <a:rPr lang="ru-RU" dirty="0" smtClean="0"/>
              <a:t>кроссворд </a:t>
            </a:r>
            <a:r>
              <a:rPr lang="ru-RU" dirty="0"/>
              <a:t>и впишите ответы в «лесенку».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/>
              <a:t>Какой огромный сказочный герой переносил предметы и людей в любое место, выполняя желания? </a:t>
            </a:r>
          </a:p>
          <a:p>
            <a:pPr lvl="0"/>
            <a:r>
              <a:rPr lang="ru-RU" dirty="0"/>
              <a:t>Как называется использование чужого имущества на определенный срок за оплату? </a:t>
            </a:r>
          </a:p>
          <a:p>
            <a:pPr lvl="0"/>
            <a:r>
              <a:rPr lang="ru-RU" dirty="0"/>
              <a:t>Какое </a:t>
            </a:r>
            <a:r>
              <a:rPr lang="ru-RU" dirty="0" smtClean="0"/>
              <a:t>волшебное </a:t>
            </a:r>
            <a:r>
              <a:rPr lang="ru-RU" dirty="0"/>
              <a:t>слово мы говорим в благодарность за что – либо? </a:t>
            </a:r>
          </a:p>
          <a:p>
            <a:pPr lvl="0"/>
            <a:r>
              <a:rPr lang="ru-RU" dirty="0"/>
              <a:t>Назовите сказочный предмет, который накормит вас кашей? </a:t>
            </a:r>
          </a:p>
          <a:p>
            <a:pPr lvl="0"/>
            <a:r>
              <a:rPr lang="ru-RU" dirty="0"/>
              <a:t>Какое волшебное слово мы говорим, добиваясь выполнения своих желаний? </a:t>
            </a:r>
            <a:endParaRPr lang="ru-RU" dirty="0"/>
          </a:p>
          <a:p>
            <a:pPr lvl="0"/>
            <a:r>
              <a:rPr lang="ru-RU" dirty="0" smtClean="0"/>
              <a:t> Кто </a:t>
            </a:r>
            <a:r>
              <a:rPr lang="ru-RU" dirty="0"/>
              <a:t>помог старухе купить корыто? </a:t>
            </a:r>
          </a:p>
          <a:p>
            <a:pPr lvl="0"/>
            <a:r>
              <a:rPr lang="ru-RU" dirty="0"/>
              <a:t>Какой сказочный предмет смог бы вас быстро перенести в любое место?  </a:t>
            </a:r>
          </a:p>
          <a:p>
            <a:pPr lvl="0"/>
            <a:r>
              <a:rPr lang="ru-RU" dirty="0"/>
              <a:t>С помощью какого предмета вы могли бы </a:t>
            </a:r>
            <a:r>
              <a:rPr lang="ru-RU" dirty="0" smtClean="0"/>
              <a:t>появляться </a:t>
            </a:r>
            <a:r>
              <a:rPr lang="ru-RU" dirty="0"/>
              <a:t>незамеченным где угодно? </a:t>
            </a:r>
          </a:p>
          <a:p>
            <a:pPr lvl="0"/>
            <a:r>
              <a:rPr lang="ru-RU" dirty="0"/>
              <a:t>Как звали сказочную героиню, которая очень много знала и умела?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325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9675167"/>
              </p:ext>
            </p:extLst>
          </p:nvPr>
        </p:nvGraphicFramePr>
        <p:xfrm>
          <a:off x="683563" y="1052736"/>
          <a:ext cx="7607275" cy="5136570"/>
        </p:xfrm>
        <a:graphic>
          <a:graphicData uri="http://schemas.openxmlformats.org/drawingml/2006/table">
            <a:tbl>
              <a:tblPr firstRow="1" firstCol="1" bandRow="1"/>
              <a:tblGrid>
                <a:gridCol w="446965"/>
                <a:gridCol w="446965"/>
                <a:gridCol w="446965"/>
                <a:gridCol w="446965"/>
                <a:gridCol w="446965"/>
                <a:gridCol w="446965"/>
                <a:gridCol w="446965"/>
                <a:gridCol w="447852"/>
                <a:gridCol w="447852"/>
                <a:gridCol w="447852"/>
                <a:gridCol w="447852"/>
                <a:gridCol w="447852"/>
                <a:gridCol w="447852"/>
                <a:gridCol w="447852"/>
                <a:gridCol w="447852"/>
                <a:gridCol w="447852"/>
                <a:gridCol w="447852"/>
              </a:tblGrid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29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«БЕЗ БУКВ И СЛОВА НЕТУ!»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08925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НЕОБХОДИМО РАСШИФРОВАТЬ СЛОВА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068492"/>
              </p:ext>
            </p:extLst>
          </p:nvPr>
        </p:nvGraphicFramePr>
        <p:xfrm>
          <a:off x="539552" y="1124744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Документ" r:id="rId4" imgW="6082484" imgH="507328" progId="Word.Document.12">
                  <p:embed/>
                </p:oleObj>
              </mc:Choice>
              <mc:Fallback>
                <p:oleObj name="Документ" r:id="rId4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124744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362986"/>
              </p:ext>
            </p:extLst>
          </p:nvPr>
        </p:nvGraphicFramePr>
        <p:xfrm>
          <a:off x="539552" y="1412776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Документ" r:id="rId7" imgW="6082484" imgH="507328" progId="Word.Document.12">
                  <p:embed/>
                </p:oleObj>
              </mc:Choice>
              <mc:Fallback>
                <p:oleObj name="Документ" r:id="rId7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1412776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87496"/>
              </p:ext>
            </p:extLst>
          </p:nvPr>
        </p:nvGraphicFramePr>
        <p:xfrm>
          <a:off x="539552" y="1700808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Документ" r:id="rId10" imgW="6082484" imgH="507328" progId="Word.Document.12">
                  <p:embed/>
                </p:oleObj>
              </mc:Choice>
              <mc:Fallback>
                <p:oleObj name="Документ" r:id="rId10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422394"/>
              </p:ext>
            </p:extLst>
          </p:nvPr>
        </p:nvGraphicFramePr>
        <p:xfrm>
          <a:off x="539552" y="2060848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Документ" r:id="rId13" imgW="6082484" imgH="507328" progId="Word.Document.12">
                  <p:embed/>
                </p:oleObj>
              </mc:Choice>
              <mc:Fallback>
                <p:oleObj name="Документ" r:id="rId13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552" y="2060848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9586"/>
              </p:ext>
            </p:extLst>
          </p:nvPr>
        </p:nvGraphicFramePr>
        <p:xfrm>
          <a:off x="539552" y="2420888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Документ" r:id="rId16" imgW="6082484" imgH="507328" progId="Word.Document.12">
                  <p:embed/>
                </p:oleObj>
              </mc:Choice>
              <mc:Fallback>
                <p:oleObj name="Документ" r:id="rId16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39552" y="2420888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00057"/>
              </p:ext>
            </p:extLst>
          </p:nvPr>
        </p:nvGraphicFramePr>
        <p:xfrm>
          <a:off x="539552" y="2780928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Документ" r:id="rId19" imgW="6082484" imgH="507328" progId="Word.Document.12">
                  <p:embed/>
                </p:oleObj>
              </mc:Choice>
              <mc:Fallback>
                <p:oleObj name="Документ" r:id="rId19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39552" y="2780928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705558"/>
              </p:ext>
            </p:extLst>
          </p:nvPr>
        </p:nvGraphicFramePr>
        <p:xfrm>
          <a:off x="539552" y="3068960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Документ" r:id="rId22" imgW="6082484" imgH="507328" progId="Word.Document.12">
                  <p:embed/>
                </p:oleObj>
              </mc:Choice>
              <mc:Fallback>
                <p:oleObj name="Документ" r:id="rId22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39552" y="3068960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535652"/>
              </p:ext>
            </p:extLst>
          </p:nvPr>
        </p:nvGraphicFramePr>
        <p:xfrm>
          <a:off x="539552" y="3429000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Документ" r:id="rId25" imgW="6082484" imgH="507328" progId="Word.Document.12">
                  <p:embed/>
                </p:oleObj>
              </mc:Choice>
              <mc:Fallback>
                <p:oleObj name="Документ" r:id="rId25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39552" y="3429000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11205"/>
              </p:ext>
            </p:extLst>
          </p:nvPr>
        </p:nvGraphicFramePr>
        <p:xfrm>
          <a:off x="539552" y="3789040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Документ" r:id="rId28" imgW="6082484" imgH="507328" progId="Word.Document.12">
                  <p:embed/>
                </p:oleObj>
              </mc:Choice>
              <mc:Fallback>
                <p:oleObj name="Документ" r:id="rId28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39552" y="3789040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589608"/>
              </p:ext>
            </p:extLst>
          </p:nvPr>
        </p:nvGraphicFramePr>
        <p:xfrm>
          <a:off x="539552" y="4149080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Документ" r:id="rId31" imgW="6082484" imgH="507328" progId="Word.Document.12">
                  <p:embed/>
                </p:oleObj>
              </mc:Choice>
              <mc:Fallback>
                <p:oleObj name="Документ" r:id="rId31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39552" y="4149080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021756"/>
              </p:ext>
            </p:extLst>
          </p:nvPr>
        </p:nvGraphicFramePr>
        <p:xfrm>
          <a:off x="539552" y="4509120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Документ" r:id="rId34" imgW="6082484" imgH="507328" progId="Word.Document.12">
                  <p:embed/>
                </p:oleObj>
              </mc:Choice>
              <mc:Fallback>
                <p:oleObj name="Документ" r:id="rId34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39552" y="4509120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600571"/>
              </p:ext>
            </p:extLst>
          </p:nvPr>
        </p:nvGraphicFramePr>
        <p:xfrm>
          <a:off x="539552" y="4797152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Документ" r:id="rId37" imgW="6082484" imgH="507328" progId="Word.Document.12">
                  <p:embed/>
                </p:oleObj>
              </mc:Choice>
              <mc:Fallback>
                <p:oleObj name="Документ" r:id="rId37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39552" y="4797152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361019"/>
              </p:ext>
            </p:extLst>
          </p:nvPr>
        </p:nvGraphicFramePr>
        <p:xfrm>
          <a:off x="539552" y="5157192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Документ" r:id="rId40" imgW="6082484" imgH="507328" progId="Word.Document.12">
                  <p:embed/>
                </p:oleObj>
              </mc:Choice>
              <mc:Fallback>
                <p:oleObj name="Документ" r:id="rId40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539552" y="5157192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601623"/>
              </p:ext>
            </p:extLst>
          </p:nvPr>
        </p:nvGraphicFramePr>
        <p:xfrm>
          <a:off x="539552" y="5517232"/>
          <a:ext cx="60817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Документ" r:id="rId43" imgW="6082484" imgH="507328" progId="Word.Document.12">
                  <p:embed/>
                </p:oleObj>
              </mc:Choice>
              <mc:Fallback>
                <p:oleObj name="Документ" r:id="rId43" imgW="6082484" imgH="5073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539552" y="5517232"/>
                        <a:ext cx="6081713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923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sz="4800" dirty="0" smtClean="0"/>
              <a:t>«ЖЕЛАНИЙ НИКОГДА СВОИХ НЕ УМЕРЯЕМ – ИМЕЯ ЧТО- НИБУДЬ МЫ ЛУЧШЕГО ЖЕЛАЕМ»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10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 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«НЕ ПОДУМАЕШЬ – НЕ ПОБЕДИШЬ!»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26612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0688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Составь как можно больше слов</a:t>
            </a: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/>
              <a:t>«СЕБЕСТОИМОСТЬ»</a:t>
            </a:r>
          </a:p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«КОНКУРЕНЦИЯ»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884411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19633" y="1484784"/>
            <a:ext cx="6664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РАБОТУ!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2924944"/>
            <a:ext cx="604867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204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4038600" cy="567809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Карточка №1</a:t>
            </a:r>
          </a:p>
          <a:p>
            <a:pPr marL="0" indent="0">
              <a:buNone/>
            </a:pPr>
            <a:r>
              <a:rPr lang="ru-RU" dirty="0" smtClean="0"/>
              <a:t>Какие потребности людей выполняют следующие предметы:</a:t>
            </a:r>
          </a:p>
          <a:p>
            <a:pPr>
              <a:buFontTx/>
              <a:buChar char="-"/>
            </a:pPr>
            <a:r>
              <a:rPr lang="ru-RU" dirty="0" smtClean="0"/>
              <a:t>Горшочек каши – </a:t>
            </a:r>
          </a:p>
          <a:p>
            <a:pPr>
              <a:buFontTx/>
              <a:buChar char="-"/>
            </a:pPr>
            <a:r>
              <a:rPr lang="ru-RU" dirty="0" smtClean="0"/>
              <a:t>Живительный порошок –</a:t>
            </a:r>
          </a:p>
          <a:p>
            <a:pPr>
              <a:buFontTx/>
              <a:buChar char="-"/>
            </a:pPr>
            <a:r>
              <a:rPr lang="ru-RU" dirty="0" smtClean="0"/>
              <a:t>Золотая антилопа –</a:t>
            </a:r>
          </a:p>
          <a:p>
            <a:pPr>
              <a:buFontTx/>
              <a:buChar char="-"/>
            </a:pPr>
            <a:r>
              <a:rPr lang="ru-RU" dirty="0" smtClean="0"/>
              <a:t>Цветик –</a:t>
            </a:r>
            <a:r>
              <a:rPr lang="ru-RU" dirty="0" err="1" smtClean="0"/>
              <a:t>семицветик</a:t>
            </a:r>
            <a:r>
              <a:rPr lang="ru-RU" dirty="0" smtClean="0"/>
              <a:t> –</a:t>
            </a:r>
          </a:p>
          <a:p>
            <a:pPr>
              <a:buFontTx/>
              <a:buChar char="-"/>
            </a:pPr>
            <a:r>
              <a:rPr lang="ru-RU" dirty="0" smtClean="0"/>
              <a:t>Золотая рыбка -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Карточка № 2</a:t>
            </a:r>
          </a:p>
          <a:p>
            <a:pPr marL="0" indent="0">
              <a:buNone/>
            </a:pPr>
            <a:r>
              <a:rPr lang="ru-RU" dirty="0" smtClean="0"/>
              <a:t>Без каких потребностей невозможно прожить:</a:t>
            </a:r>
          </a:p>
          <a:p>
            <a:pPr>
              <a:buFontTx/>
              <a:buChar char="-"/>
            </a:pPr>
            <a:r>
              <a:rPr lang="ru-RU" dirty="0" smtClean="0"/>
              <a:t>В классе –</a:t>
            </a:r>
          </a:p>
          <a:p>
            <a:pPr>
              <a:buFontTx/>
              <a:buChar char="-"/>
            </a:pPr>
            <a:r>
              <a:rPr lang="ru-RU" dirty="0" smtClean="0"/>
              <a:t>На необитаемом острове –</a:t>
            </a:r>
          </a:p>
          <a:p>
            <a:pPr>
              <a:buFontTx/>
              <a:buChar char="-"/>
            </a:pPr>
            <a:r>
              <a:rPr lang="ru-RU" dirty="0" smtClean="0"/>
              <a:t>В лесу –</a:t>
            </a:r>
          </a:p>
          <a:p>
            <a:pPr>
              <a:buFontTx/>
              <a:buChar char="-"/>
            </a:pPr>
            <a:r>
              <a:rPr lang="ru-RU" dirty="0" smtClean="0"/>
              <a:t>В семье –</a:t>
            </a:r>
          </a:p>
          <a:p>
            <a:pPr>
              <a:buFontTx/>
              <a:buChar char="-"/>
            </a:pPr>
            <a:r>
              <a:rPr lang="ru-RU" dirty="0" smtClean="0"/>
              <a:t>В горах -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732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4038600" cy="5606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Карточка №3</a:t>
            </a:r>
          </a:p>
          <a:p>
            <a:pPr marL="0" indent="0">
              <a:buNone/>
            </a:pPr>
            <a:r>
              <a:rPr lang="ru-RU" dirty="0" smtClean="0"/>
              <a:t>Почему нельзя удовлетворить все потребности человека?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8200" y="404664"/>
            <a:ext cx="4038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Карточка №4.</a:t>
            </a:r>
          </a:p>
          <a:p>
            <a:pPr marL="0" indent="0">
              <a:buNone/>
            </a:pPr>
            <a:r>
              <a:rPr lang="ru-RU" dirty="0" smtClean="0"/>
              <a:t>Какой вред могли принести человеку  следующие волшебные предметы и почему:</a:t>
            </a:r>
          </a:p>
          <a:p>
            <a:pPr>
              <a:buFontTx/>
              <a:buChar char="-"/>
            </a:pPr>
            <a:r>
              <a:rPr lang="ru-RU" dirty="0" smtClean="0"/>
              <a:t>Шапка – невидимка_</a:t>
            </a:r>
          </a:p>
          <a:p>
            <a:pPr>
              <a:buFontTx/>
              <a:buChar char="-"/>
            </a:pPr>
            <a:r>
              <a:rPr lang="ru-RU" dirty="0" err="1" smtClean="0"/>
              <a:t>Молодильные</a:t>
            </a:r>
            <a:r>
              <a:rPr lang="ru-RU" dirty="0" smtClean="0"/>
              <a:t> яблоки-</a:t>
            </a:r>
          </a:p>
          <a:p>
            <a:pPr>
              <a:buFontTx/>
              <a:buChar char="-"/>
            </a:pPr>
            <a:r>
              <a:rPr lang="ru-RU" dirty="0" smtClean="0"/>
              <a:t>Сапоги – скороходы –</a:t>
            </a:r>
          </a:p>
          <a:p>
            <a:pPr>
              <a:buFontTx/>
              <a:buChar char="-"/>
            </a:pPr>
            <a:r>
              <a:rPr lang="ru-RU" dirty="0" smtClean="0"/>
              <a:t>Скатерть – самобранка –</a:t>
            </a:r>
          </a:p>
          <a:p>
            <a:pPr>
              <a:buFontTx/>
              <a:buChar char="-"/>
            </a:pPr>
            <a:r>
              <a:rPr lang="ru-RU" dirty="0" smtClean="0"/>
              <a:t>Волшебная лампа –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323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576064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 smtClean="0"/>
              <a:t>Карточка №5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00808"/>
            <a:ext cx="6400800" cy="16561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Какие потребности есть у учеников?</a:t>
            </a:r>
          </a:p>
          <a:p>
            <a:pPr marL="0" indent="0">
              <a:buNone/>
            </a:pPr>
            <a:r>
              <a:rPr lang="ru-RU" dirty="0" smtClean="0"/>
              <a:t>-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530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ТУР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«ЧТО НАПИСАНО ПЕРОМ – НЕ ВЫРУБИШЬ ТОПОРОМ»</a:t>
            </a:r>
          </a:p>
        </p:txBody>
      </p:sp>
    </p:spTree>
    <p:extLst>
      <p:ext uri="{BB962C8B-B14F-4D97-AF65-F5344CB8AC3E}">
        <p14:creationId xmlns:p14="http://schemas.microsoft.com/office/powerpoint/2010/main" val="1270524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8229600" cy="5534075"/>
          </a:xfrm>
        </p:spPr>
        <p:txBody>
          <a:bodyPr numCol="2"/>
          <a:lstStyle/>
          <a:p>
            <a:pPr marL="0" indent="0">
              <a:buNone/>
            </a:pPr>
            <a:r>
              <a:rPr lang="ru-RU" dirty="0" smtClean="0"/>
              <a:t>Металлургический завод-</a:t>
            </a:r>
          </a:p>
          <a:p>
            <a:pPr marL="0" indent="0">
              <a:buNone/>
            </a:pPr>
            <a:r>
              <a:rPr lang="ru-RU" dirty="0" smtClean="0"/>
              <a:t>Мастерская по ремонту бытовой техники-</a:t>
            </a:r>
          </a:p>
          <a:p>
            <a:pPr marL="0" indent="0">
              <a:buNone/>
            </a:pPr>
            <a:r>
              <a:rPr lang="ru-RU" dirty="0" smtClean="0"/>
              <a:t>Аптека-</a:t>
            </a:r>
          </a:p>
          <a:p>
            <a:pPr marL="0" indent="0">
              <a:buNone/>
            </a:pPr>
            <a:r>
              <a:rPr lang="ru-RU" dirty="0" err="1" smtClean="0"/>
              <a:t>Хлебокомбинат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Молокозавод-</a:t>
            </a:r>
          </a:p>
          <a:p>
            <a:pPr marL="0" indent="0">
              <a:buNone/>
            </a:pPr>
            <a:r>
              <a:rPr lang="ru-RU" dirty="0" smtClean="0"/>
              <a:t>Магазин одежды-</a:t>
            </a:r>
          </a:p>
          <a:p>
            <a:pPr marL="0" indent="0">
              <a:buNone/>
            </a:pPr>
            <a:r>
              <a:rPr lang="ru-RU" dirty="0" smtClean="0"/>
              <a:t>Хозяйственный магазин-</a:t>
            </a:r>
          </a:p>
          <a:p>
            <a:pPr marL="0" indent="0">
              <a:buNone/>
            </a:pPr>
            <a:r>
              <a:rPr lang="ru-RU" dirty="0" smtClean="0"/>
              <a:t>Парикмахерская-</a:t>
            </a:r>
          </a:p>
          <a:p>
            <a:pPr marL="0" indent="0">
              <a:buNone/>
            </a:pPr>
            <a:r>
              <a:rPr lang="ru-RU" dirty="0" smtClean="0"/>
              <a:t>Ресторан-</a:t>
            </a:r>
          </a:p>
          <a:p>
            <a:pPr marL="0" indent="0">
              <a:buNone/>
            </a:pPr>
            <a:r>
              <a:rPr lang="ru-RU" dirty="0" smtClean="0"/>
              <a:t>Кафе-</a:t>
            </a:r>
          </a:p>
          <a:p>
            <a:pPr marL="0" indent="0">
              <a:buNone/>
            </a:pPr>
            <a:r>
              <a:rPr lang="ru-RU" dirty="0" smtClean="0"/>
              <a:t>Завод консервов из фруктов –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265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Варианты выполнения задания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Металлургический </a:t>
            </a:r>
            <a:r>
              <a:rPr lang="ru-RU" sz="2400" dirty="0"/>
              <a:t>завод «</a:t>
            </a:r>
            <a:r>
              <a:rPr lang="ru-RU" sz="2400" dirty="0" smtClean="0"/>
              <a:t>Металлист</a:t>
            </a:r>
            <a:r>
              <a:rPr lang="ru-RU" sz="2400" dirty="0"/>
              <a:t>» производит: листовое железо, чугун, сталь, катанку, литье металлоконструкций.</a:t>
            </a:r>
          </a:p>
          <a:p>
            <a:r>
              <a:rPr lang="ru-RU" sz="2400" dirty="0"/>
              <a:t>Мастерская по ремонту бытовой техники «Электрон» оказывает услуги по ремонту: телевизоров, холодильников, пылесосов, магнитофонов, компьютеров.</a:t>
            </a:r>
          </a:p>
          <a:p>
            <a:r>
              <a:rPr lang="ru-RU" sz="2400" dirty="0"/>
              <a:t>Аптека «Доктор Айболит»; продает: лекарственные средства, шприцы, вату, средства </a:t>
            </a:r>
            <a:r>
              <a:rPr lang="ru-RU" sz="2400" dirty="0" smtClean="0"/>
              <a:t>первой </a:t>
            </a:r>
            <a:r>
              <a:rPr lang="ru-RU" sz="2400" dirty="0"/>
              <a:t>необходимости, лечебную косметику.</a:t>
            </a:r>
          </a:p>
          <a:p>
            <a:r>
              <a:rPr lang="ru-RU" sz="2400" dirty="0" err="1"/>
              <a:t>Хлебокомбинат</a:t>
            </a:r>
            <a:r>
              <a:rPr lang="ru-RU" sz="2400" dirty="0"/>
              <a:t> «Пышка» производит: булочки хлеб ржаной, пшеничный, кондитерские изделия.</a:t>
            </a:r>
          </a:p>
          <a:p>
            <a:r>
              <a:rPr lang="ru-RU" sz="2400" dirty="0"/>
              <a:t>Молокозавод «</a:t>
            </a:r>
            <a:r>
              <a:rPr lang="ru-RU" sz="2400" dirty="0" err="1"/>
              <a:t>Сметанка</a:t>
            </a:r>
            <a:r>
              <a:rPr lang="ru-RU" sz="2400" dirty="0"/>
              <a:t>» производит: молоко, сметану, творог, кефир, масло.</a:t>
            </a:r>
          </a:p>
          <a:p>
            <a:r>
              <a:rPr lang="ru-RU" sz="2400" dirty="0"/>
              <a:t>Магазин одежды «Золушка» продает: одежду для подростков, футболки, школьную форму, головные уборы и т.д..</a:t>
            </a:r>
          </a:p>
          <a:p>
            <a:r>
              <a:rPr lang="ru-RU" sz="2400" dirty="0"/>
              <a:t>Хозяйственный магазин «Хозяюшка» продает: посуду, мыло, порошок, краску, самовары, утюги.</a:t>
            </a:r>
          </a:p>
          <a:p>
            <a:r>
              <a:rPr lang="ru-RU" sz="2400" dirty="0"/>
              <a:t>Кафе «</a:t>
            </a:r>
            <a:r>
              <a:rPr lang="ru-RU" sz="2400" dirty="0" err="1"/>
              <a:t>Уралочка</a:t>
            </a:r>
            <a:r>
              <a:rPr lang="ru-RU" sz="2400" dirty="0"/>
              <a:t>» угощает посетителей: вкусными обедами, легкими завтраками, пирожками, различными </a:t>
            </a:r>
            <a:r>
              <a:rPr lang="ru-RU" sz="2400" dirty="0" smtClean="0"/>
              <a:t>пирожными.</a:t>
            </a:r>
            <a:endParaRPr lang="ru-RU" sz="2400" dirty="0"/>
          </a:p>
          <a:p>
            <a:r>
              <a:rPr lang="ru-RU" sz="2400" dirty="0"/>
              <a:t>Парикмахерская «Лада» оказывает услуги: по стрижки, завивки, укладке и завивке волос, маникюр, выполнение причесок на торжества.</a:t>
            </a:r>
          </a:p>
          <a:p>
            <a:r>
              <a:rPr lang="ru-RU" sz="2400" dirty="0"/>
              <a:t>Завод консервов из фруктов «Ассорти» производит: компоты, повидло, пюре фруктовое для детского питания,  желе, джемы.</a:t>
            </a:r>
          </a:p>
          <a:p>
            <a:r>
              <a:rPr lang="ru-RU" sz="2400" dirty="0"/>
              <a:t>Ресторан «Анастасия» угощает посетителей: обедами, сладостями к чаю, устраивает </a:t>
            </a:r>
            <a:r>
              <a:rPr lang="ru-RU" sz="2400" dirty="0" smtClean="0"/>
              <a:t>корпоративные </a:t>
            </a:r>
            <a:r>
              <a:rPr lang="ru-RU" sz="2400" dirty="0"/>
              <a:t>вечера и приемы.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1829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«ДУМАЙ, ДЕРЗАЙ, ВЫИГРЫВАЙ!»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28851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142</TotalTime>
  <Words>718</Words>
  <Application>Microsoft Office PowerPoint</Application>
  <PresentationFormat>Экран (4:3)</PresentationFormat>
  <Paragraphs>116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Воздушный поток</vt:lpstr>
      <vt:lpstr>Документ</vt:lpstr>
      <vt:lpstr>ЭКОНОМИЧЕСКАЯ ИГРА</vt:lpstr>
      <vt:lpstr>ТУР 1</vt:lpstr>
      <vt:lpstr>Презентация PowerPoint</vt:lpstr>
      <vt:lpstr>Презентация PowerPoint</vt:lpstr>
      <vt:lpstr>Карточка №5</vt:lpstr>
      <vt:lpstr>ТУР 2</vt:lpstr>
      <vt:lpstr>Презентация PowerPoint</vt:lpstr>
      <vt:lpstr>Варианты выполнения задания</vt:lpstr>
      <vt:lpstr>ТУР 3</vt:lpstr>
      <vt:lpstr>ТУР 4</vt:lpstr>
      <vt:lpstr>Презентация PowerPoint</vt:lpstr>
      <vt:lpstr>Презентация PowerPoint</vt:lpstr>
      <vt:lpstr>Презентация PowerPoint</vt:lpstr>
      <vt:lpstr>Презентация PowerPoint</vt:lpstr>
      <vt:lpstr>*ТУР 5</vt:lpstr>
      <vt:lpstr>Презентация PowerPoint</vt:lpstr>
      <vt:lpstr>Презентация PowerPoint</vt:lpstr>
      <vt:lpstr>ТУР 6</vt:lpstr>
      <vt:lpstr>НЕОБХОДИМО РАСШИФРОВАТЬ СЛОВА</vt:lpstr>
      <vt:lpstr>ТУР 7</vt:lpstr>
      <vt:lpstr>Составь как можно больше слов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ИГРА</dc:title>
  <dc:creator>Людмила</dc:creator>
  <cp:lastModifiedBy>Людмила</cp:lastModifiedBy>
  <cp:revision>14</cp:revision>
  <dcterms:created xsi:type="dcterms:W3CDTF">2011-11-13T05:39:28Z</dcterms:created>
  <dcterms:modified xsi:type="dcterms:W3CDTF">2011-11-13T08:05:15Z</dcterms:modified>
</cp:coreProperties>
</file>