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ahoma" pitchFamily="34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notesViewPr>
    <p:cSldViewPr>
      <p:cViewPr varScale="1">
        <p:scale>
          <a:sx n="57" d="100"/>
          <a:sy n="57" d="100"/>
        </p:scale>
        <p:origin x="-179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latin typeface="Tahom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latin typeface="Tahom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A45462-6D23-43E8-A724-B0236E6906D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Идентификатор: 227-050-349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latin typeface="Tahom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B1DBB8-A91E-4495-992D-F6CAA5E18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D534A8F-CEA2-458C-B121-B3CB05C0D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CB9164-9A2E-4908-BE01-54715AE731F5}" type="slidenum">
              <a:rPr lang="ru-RU" sz="1200">
                <a:solidFill>
                  <a:srgbClr val="40458C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40458C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Text Box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Times New Roman" pitchFamily="18" charset="0"/>
                <a:ea typeface="DejaVu Sans" charset="0"/>
                <a:cs typeface="DejaVu Sans" charset="0"/>
              </a:rPr>
              <a:t>1 2 3   10 20   100 200 1000 ql.ipq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1" name="Text Box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>Эта форма записи чисел получила большое распространение в связи с тем, что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ea typeface="DejaVu Sans" charset="0"/>
                <a:cs typeface="DejaVu Sans" charset="0"/>
              </a:rPr>
              <a:t>имела полное сходство с греческой записью чисел.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> Если посмотреть внимательно, то увидим, что после "а" идет буква "в", а не "б" как следует по славянскому алфавиту, то есть используются только буквы, которые есть в греческом алфавите.</a:t>
            </a:r>
            <a:r>
              <a:rPr lang="ru-RU" smtClean="0"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299" name="Text Box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самая известная нумерация, после арабской. С нею мы достаточно часто</a:t>
            </a:r>
            <a:r>
              <a:rPr lang="en-US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сталкиваемся в повседневной жизни. Это номера глав в книгах, указание века, числа на циферблате часов, и т. д.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ea typeface="DejaVu Sans" charset="0"/>
                <a:cs typeface="DejaVu Sans" charset="0"/>
              </a:rPr>
              <a:t>её 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происхождении достоверных сведений не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ea typeface="DejaVu Sans" charset="0"/>
                <a:cs typeface="DejaVu Sans" charset="0"/>
              </a:rPr>
              <a:t>т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. В языке же римлян ни каких следов пятеричной системы нет. Значит, эти цифры были заимствованы римлянами у другого народа (скорее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 всего этрусков).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Возникла эта нумерация в древнем Риме. Использовалась она для аддитивной алфавитной системы счисления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solidFill>
                <a:srgbClr val="0101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541E24-B9E7-4990-8C19-928B0D01DC05}" type="slidenum">
              <a:rPr lang="ru-RU" sz="1200">
                <a:solidFill>
                  <a:srgbClr val="40458C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ru-RU" sz="1200">
              <a:solidFill>
                <a:srgbClr val="40458C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Text Box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Но далеко не все народы делали свои записи с помощью алфавита или слоговых знаков (об алфавитах и слоговых знаках здесь). 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Китае </a:t>
            </a: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иероглифы не позволили появиться такой системе счисления, и тогда ученые изобрели немного другую систему, названную </a:t>
            </a:r>
            <a:r>
              <a:rPr lang="ru-RU" b="1" i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мультипликативная система счисления</a:t>
            </a: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Эта система имела одно очень важное свойство: </a:t>
            </a: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ea typeface="DejaVu Sans" charset="0"/>
                <a:cs typeface="DejaVu Sans" charset="0"/>
              </a:rPr>
              <a:t>              </a:t>
            </a:r>
            <a:r>
              <a:rPr lang="ru-RU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ней одна и та же цифра, в зависимости от расположения в записи числа могла иметь разные значения.</a:t>
            </a: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5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Именно такой системой счисления мы с Вами сейчас и пользуемся.</a:t>
            </a:r>
            <a:r>
              <a:rPr lang="ru-RU" sz="1400" b="1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ts val="5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1" smtClean="0">
              <a:solidFill>
                <a:srgbClr val="CC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939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3" name="Text Box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>Еще раньше, в древние времена, когда человек хотел показать, сколько у него овец или коз, он насыпал в мешок столько камешков, сколько у него было животных. Чем больше животных, тем больше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ea typeface="DejaVu Sans" charset="0"/>
                <a:cs typeface="DejaVu Sans" charset="0"/>
              </a:rPr>
              <a:t>камешков.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/>
            </a:r>
            <a:b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>Затем человек научился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ea typeface="DejaVu Sans" charset="0"/>
                <a:cs typeface="DejaVu Sans" charset="0"/>
              </a:rPr>
              <a:t>использовать символы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> для разных единиц счета. Он рисовал черточку или другую отметку для любого предмета, который он считал, но у него по-прежнему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ea typeface="DejaVu Sans" charset="0"/>
                <a:cs typeface="DejaVu Sans" charset="0"/>
              </a:rPr>
              <a:t>не было</a:t>
            </a:r>
            <a:r>
              <a:rPr lang="ru-RU" b="1" smtClean="0">
                <a:solidFill>
                  <a:srgbClr val="FF0066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ea typeface="DejaVu Sans" charset="0"/>
                <a:cs typeface="DejaVu Sans" charset="0"/>
              </a:rPr>
              <a:t>слов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  <a:ea typeface="DejaVu Sans" charset="0"/>
                <a:cs typeface="DejaVu Sans" charset="0"/>
              </a:rPr>
              <a:t>, чтобы обозначить цифры.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В этой системе счисления для записи чисел используется только одна цифра.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Такая система счисления использовалась, и до сих пор используется в основном народами,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имеющими письменности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1" name="Text Box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5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smtClean="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 У некоторых богатеев скапливалось по несколько метров этой веревочной "счетной книги", поди вспомни через год, что означают четыре узелочка на красном шнурочке!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smtClean="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Поэтому того, кто завязывал узелки, называли вспоминателем.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5" name="Text Box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spcBef>
                <a:spcPts val="5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smtClean="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и отличить одну голову-цифру от другой было очень трудно.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6017-AFDB-4F4A-AC0F-D47F63BC1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0B24-6C66-4C51-85A5-40D95DC0D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657225"/>
            <a:ext cx="1998663" cy="6675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-657225"/>
            <a:ext cx="5848350" cy="6675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2831-6AF2-483E-B231-FBDED5CD4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EE5B-F7C9-49E3-BC9B-3684D5210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2D89-6DD7-4C90-963E-44A3E7B82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9013" y="19050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F568-54FA-4E36-9145-9E5B9F461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C0AE-7FF5-48D5-8706-36C24419D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C954-CEA2-477B-A363-4C7558FC9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DDAF-1728-4288-8375-17ACC50DE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9C829-2456-49A6-A93D-3FB13F3BA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912A-371F-4C79-BFB3-7A5743E3A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grpSp>
            <p:nvGrpSpPr>
              <p:cNvPr id="1039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59" cy="4031"/>
                <a:chOff x="0" y="192"/>
                <a:chExt cx="5759" cy="4031"/>
              </a:xfrm>
            </p:grpSpPr>
            <p:sp>
              <p:nvSpPr>
                <p:cNvPr id="1070" name="Line 4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Line 5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Line 6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Line 7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4" name="Line 8"/>
                <p:cNvSpPr>
                  <a:spLocks noChangeShapeType="1"/>
                </p:cNvSpPr>
                <p:nvPr/>
              </p:nvSpPr>
              <p:spPr bwMode="auto">
                <a:xfrm>
                  <a:off x="0" y="960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Line 9"/>
                <p:cNvSpPr>
                  <a:spLocks noChangeShapeType="1"/>
                </p:cNvSpPr>
                <p:nvPr/>
              </p:nvSpPr>
              <p:spPr bwMode="auto">
                <a:xfrm>
                  <a:off x="0" y="1152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Line 10"/>
                <p:cNvSpPr>
                  <a:spLocks noChangeShapeType="1"/>
                </p:cNvSpPr>
                <p:nvPr/>
              </p:nvSpPr>
              <p:spPr bwMode="auto">
                <a:xfrm>
                  <a:off x="0" y="1344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7" name="Line 11"/>
                <p:cNvSpPr>
                  <a:spLocks noChangeShapeType="1"/>
                </p:cNvSpPr>
                <p:nvPr/>
              </p:nvSpPr>
              <p:spPr bwMode="auto">
                <a:xfrm>
                  <a:off x="0" y="1536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8" name="Line 12"/>
                <p:cNvSpPr>
                  <a:spLocks noChangeShapeType="1"/>
                </p:cNvSpPr>
                <p:nvPr/>
              </p:nvSpPr>
              <p:spPr bwMode="auto">
                <a:xfrm>
                  <a:off x="0" y="1728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9" name="Line 13"/>
                <p:cNvSpPr>
                  <a:spLocks noChangeShapeType="1"/>
                </p:cNvSpPr>
                <p:nvPr/>
              </p:nvSpPr>
              <p:spPr bwMode="auto">
                <a:xfrm>
                  <a:off x="0" y="1920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0" name="Line 14"/>
                <p:cNvSpPr>
                  <a:spLocks noChangeShapeType="1"/>
                </p:cNvSpPr>
                <p:nvPr/>
              </p:nvSpPr>
              <p:spPr bwMode="auto">
                <a:xfrm>
                  <a:off x="0" y="2112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1" name="Line 15"/>
                <p:cNvSpPr>
                  <a:spLocks noChangeShapeType="1"/>
                </p:cNvSpPr>
                <p:nvPr/>
              </p:nvSpPr>
              <p:spPr bwMode="auto">
                <a:xfrm>
                  <a:off x="0" y="2304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2" name="Line 16"/>
                <p:cNvSpPr>
                  <a:spLocks noChangeShapeType="1"/>
                </p:cNvSpPr>
                <p:nvPr/>
              </p:nvSpPr>
              <p:spPr bwMode="auto">
                <a:xfrm>
                  <a:off x="0" y="2496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3" name="Line 17"/>
                <p:cNvSpPr>
                  <a:spLocks noChangeShapeType="1"/>
                </p:cNvSpPr>
                <p:nvPr/>
              </p:nvSpPr>
              <p:spPr bwMode="auto">
                <a:xfrm>
                  <a:off x="0" y="2688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4" name="Line 18"/>
                <p:cNvSpPr>
                  <a:spLocks noChangeShapeType="1"/>
                </p:cNvSpPr>
                <p:nvPr/>
              </p:nvSpPr>
              <p:spPr bwMode="auto">
                <a:xfrm>
                  <a:off x="0" y="2880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" name="Line 19"/>
                <p:cNvSpPr>
                  <a:spLocks noChangeShapeType="1"/>
                </p:cNvSpPr>
                <p:nvPr/>
              </p:nvSpPr>
              <p:spPr bwMode="auto">
                <a:xfrm>
                  <a:off x="0" y="3072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6" name="Line 20"/>
                <p:cNvSpPr>
                  <a:spLocks noChangeShapeType="1"/>
                </p:cNvSpPr>
                <p:nvPr/>
              </p:nvSpPr>
              <p:spPr bwMode="auto">
                <a:xfrm>
                  <a:off x="0" y="3264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7" name="Line 21"/>
                <p:cNvSpPr>
                  <a:spLocks noChangeShapeType="1"/>
                </p:cNvSpPr>
                <p:nvPr/>
              </p:nvSpPr>
              <p:spPr bwMode="auto">
                <a:xfrm>
                  <a:off x="0" y="3456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8" name="Line 22"/>
                <p:cNvSpPr>
                  <a:spLocks noChangeShapeType="1"/>
                </p:cNvSpPr>
                <p:nvPr/>
              </p:nvSpPr>
              <p:spPr bwMode="auto">
                <a:xfrm>
                  <a:off x="0" y="3648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9" name="Line 23"/>
                <p:cNvSpPr>
                  <a:spLocks noChangeShapeType="1"/>
                </p:cNvSpPr>
                <p:nvPr/>
              </p:nvSpPr>
              <p:spPr bwMode="auto">
                <a:xfrm>
                  <a:off x="0" y="3840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" name="Line 24"/>
                <p:cNvSpPr>
                  <a:spLocks noChangeShapeType="1"/>
                </p:cNvSpPr>
                <p:nvPr/>
              </p:nvSpPr>
              <p:spPr bwMode="auto">
                <a:xfrm>
                  <a:off x="0" y="4032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1" name="Line 25"/>
                <p:cNvSpPr>
                  <a:spLocks noChangeShapeType="1"/>
                </p:cNvSpPr>
                <p:nvPr/>
              </p:nvSpPr>
              <p:spPr bwMode="auto">
                <a:xfrm>
                  <a:off x="0" y="4224"/>
                  <a:ext cx="5760" cy="1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0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5" cy="4319"/>
                <a:chOff x="192" y="0"/>
                <a:chExt cx="5375" cy="4319"/>
              </a:xfrm>
            </p:grpSpPr>
            <p:sp>
              <p:nvSpPr>
                <p:cNvPr id="1041" name="Line 27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Line 28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Line 29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Line 30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Line 31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Line 33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Line 34"/>
                <p:cNvSpPr>
                  <a:spLocks noChangeShapeType="1"/>
                </p:cNvSpPr>
                <p:nvPr/>
              </p:nvSpPr>
              <p:spPr bwMode="auto">
                <a:xfrm>
                  <a:off x="1536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Line 35"/>
                <p:cNvSpPr>
                  <a:spLocks noChangeShapeType="1"/>
                </p:cNvSpPr>
                <p:nvPr/>
              </p:nvSpPr>
              <p:spPr bwMode="auto">
                <a:xfrm>
                  <a:off x="1728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Line 36"/>
                <p:cNvSpPr>
                  <a:spLocks noChangeShapeType="1"/>
                </p:cNvSpPr>
                <p:nvPr/>
              </p:nvSpPr>
              <p:spPr bwMode="auto">
                <a:xfrm>
                  <a:off x="1920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2" name="Line 38"/>
                <p:cNvSpPr>
                  <a:spLocks noChangeShapeType="1"/>
                </p:cNvSpPr>
                <p:nvPr/>
              </p:nvSpPr>
              <p:spPr bwMode="auto">
                <a:xfrm>
                  <a:off x="2304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3" name="Line 39"/>
                <p:cNvSpPr>
                  <a:spLocks noChangeShapeType="1"/>
                </p:cNvSpPr>
                <p:nvPr/>
              </p:nvSpPr>
              <p:spPr bwMode="auto">
                <a:xfrm>
                  <a:off x="2496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" name="Line 40"/>
                <p:cNvSpPr>
                  <a:spLocks noChangeShapeType="1"/>
                </p:cNvSpPr>
                <p:nvPr/>
              </p:nvSpPr>
              <p:spPr bwMode="auto">
                <a:xfrm>
                  <a:off x="2688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Line 41"/>
                <p:cNvSpPr>
                  <a:spLocks noChangeShapeType="1"/>
                </p:cNvSpPr>
                <p:nvPr/>
              </p:nvSpPr>
              <p:spPr bwMode="auto">
                <a:xfrm>
                  <a:off x="2880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Line 42"/>
                <p:cNvSpPr>
                  <a:spLocks noChangeShapeType="1"/>
                </p:cNvSpPr>
                <p:nvPr/>
              </p:nvSpPr>
              <p:spPr bwMode="auto">
                <a:xfrm>
                  <a:off x="3072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Line 43"/>
                <p:cNvSpPr>
                  <a:spLocks noChangeShapeType="1"/>
                </p:cNvSpPr>
                <p:nvPr/>
              </p:nvSpPr>
              <p:spPr bwMode="auto">
                <a:xfrm>
                  <a:off x="3264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8" name="Line 44"/>
                <p:cNvSpPr>
                  <a:spLocks noChangeShapeType="1"/>
                </p:cNvSpPr>
                <p:nvPr/>
              </p:nvSpPr>
              <p:spPr bwMode="auto">
                <a:xfrm>
                  <a:off x="3456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9" name="Line 45"/>
                <p:cNvSpPr>
                  <a:spLocks noChangeShapeType="1"/>
                </p:cNvSpPr>
                <p:nvPr/>
              </p:nvSpPr>
              <p:spPr bwMode="auto">
                <a:xfrm>
                  <a:off x="3648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Line 46"/>
                <p:cNvSpPr>
                  <a:spLocks noChangeShapeType="1"/>
                </p:cNvSpPr>
                <p:nvPr/>
              </p:nvSpPr>
              <p:spPr bwMode="auto">
                <a:xfrm>
                  <a:off x="3840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1" name="Line 47"/>
                <p:cNvSpPr>
                  <a:spLocks noChangeShapeType="1"/>
                </p:cNvSpPr>
                <p:nvPr/>
              </p:nvSpPr>
              <p:spPr bwMode="auto">
                <a:xfrm>
                  <a:off x="4032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2" name="Line 48"/>
                <p:cNvSpPr>
                  <a:spLocks noChangeShapeType="1"/>
                </p:cNvSpPr>
                <p:nvPr/>
              </p:nvSpPr>
              <p:spPr bwMode="auto">
                <a:xfrm>
                  <a:off x="4224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3" name="Line 49"/>
                <p:cNvSpPr>
                  <a:spLocks noChangeShapeType="1"/>
                </p:cNvSpPr>
                <p:nvPr/>
              </p:nvSpPr>
              <p:spPr bwMode="auto">
                <a:xfrm>
                  <a:off x="4416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4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Line 51"/>
                <p:cNvSpPr>
                  <a:spLocks noChangeShapeType="1"/>
                </p:cNvSpPr>
                <p:nvPr/>
              </p:nvSpPr>
              <p:spPr bwMode="auto">
                <a:xfrm>
                  <a:off x="4800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6" name="Line 52"/>
                <p:cNvSpPr>
                  <a:spLocks noChangeShapeType="1"/>
                </p:cNvSpPr>
                <p:nvPr/>
              </p:nvSpPr>
              <p:spPr bwMode="auto">
                <a:xfrm>
                  <a:off x="4992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Line 53"/>
                <p:cNvSpPr>
                  <a:spLocks noChangeShapeType="1"/>
                </p:cNvSpPr>
                <p:nvPr/>
              </p:nvSpPr>
              <p:spPr bwMode="auto">
                <a:xfrm>
                  <a:off x="5184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Line 54"/>
                <p:cNvSpPr>
                  <a:spLocks noChangeShapeType="1"/>
                </p:cNvSpPr>
                <p:nvPr/>
              </p:nvSpPr>
              <p:spPr bwMode="auto">
                <a:xfrm>
                  <a:off x="5376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Line 55"/>
                <p:cNvSpPr>
                  <a:spLocks noChangeShapeType="1"/>
                </p:cNvSpPr>
                <p:nvPr/>
              </p:nvSpPr>
              <p:spPr bwMode="auto">
                <a:xfrm>
                  <a:off x="5568" y="0"/>
                  <a:ext cx="1" cy="4320"/>
                </a:xfrm>
                <a:prstGeom prst="line">
                  <a:avLst/>
                </a:prstGeom>
                <a:noFill/>
                <a:ln w="9360">
                  <a:solidFill>
                    <a:srgbClr val="CFDBF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3" name="Rectangle 56"/>
            <p:cNvSpPr>
              <a:spLocks noChangeArrowheads="1"/>
            </p:cNvSpPr>
            <p:nvPr/>
          </p:nvSpPr>
          <p:spPr bwMode="auto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 cstate="email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Line 57"/>
            <p:cNvSpPr>
              <a:spLocks noChangeShapeType="1"/>
            </p:cNvSpPr>
            <p:nvPr/>
          </p:nvSpPr>
          <p:spPr bwMode="auto">
            <a:xfrm>
              <a:off x="5568" y="0"/>
              <a:ext cx="1" cy="1488"/>
            </a:xfrm>
            <a:prstGeom prst="line">
              <a:avLst/>
            </a:prstGeom>
            <a:noFill/>
            <a:ln w="9360">
              <a:solidFill>
                <a:srgbClr val="6F89F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58"/>
            <p:cNvGrpSpPr>
              <a:grpSpLocks/>
            </p:cNvGrpSpPr>
            <p:nvPr/>
          </p:nvGrpSpPr>
          <p:grpSpPr bwMode="auto">
            <a:xfrm>
              <a:off x="261" y="892"/>
              <a:ext cx="1123" cy="1463"/>
              <a:chOff x="261" y="892"/>
              <a:chExt cx="1123" cy="1463"/>
            </a:xfrm>
          </p:grpSpPr>
          <p:sp>
            <p:nvSpPr>
              <p:cNvPr id="1036" name="Line 59"/>
              <p:cNvSpPr>
                <a:spLocks noChangeShapeType="1"/>
              </p:cNvSpPr>
              <p:nvPr/>
            </p:nvSpPr>
            <p:spPr bwMode="auto">
              <a:xfrm flipH="1">
                <a:off x="260" y="953"/>
                <a:ext cx="1126" cy="1"/>
              </a:xfrm>
              <a:prstGeom prst="line">
                <a:avLst/>
              </a:prstGeom>
              <a:noFill/>
              <a:ln w="9360">
                <a:solidFill>
                  <a:srgbClr val="6F89F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Line 60"/>
              <p:cNvSpPr>
                <a:spLocks noChangeShapeType="1"/>
              </p:cNvSpPr>
              <p:nvPr/>
            </p:nvSpPr>
            <p:spPr bwMode="auto">
              <a:xfrm>
                <a:off x="383" y="894"/>
                <a:ext cx="1" cy="1462"/>
              </a:xfrm>
              <a:prstGeom prst="line">
                <a:avLst/>
              </a:prstGeom>
              <a:noFill/>
              <a:ln w="9360">
                <a:solidFill>
                  <a:srgbClr val="6F89F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AutoShape 61"/>
              <p:cNvSpPr>
                <a:spLocks noChangeArrowheads="1"/>
              </p:cNvSpPr>
              <p:nvPr/>
            </p:nvSpPr>
            <p:spPr bwMode="auto">
              <a:xfrm flipH="1">
                <a:off x="322" y="892"/>
                <a:ext cx="122" cy="122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43200"/>
                  <a:gd name="T11" fmla="*/ 43195 w 431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rgbClr val="6F89F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657225"/>
            <a:ext cx="77708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9" name="Text Box 64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Text Box 65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5FB1E2-5567-4688-85BD-C36FE4AD4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660066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40458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40458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40458C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40458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40458C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58C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58C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58C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58C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38.jpeg"/><Relationship Id="rId4" Type="http://schemas.openxmlformats.org/officeDocument/2006/relationships/image" Target="../media/image31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26" Type="http://schemas.openxmlformats.org/officeDocument/2006/relationships/image" Target="../media/image74.jpeg"/><Relationship Id="rId3" Type="http://schemas.openxmlformats.org/officeDocument/2006/relationships/image" Target="../media/image52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31" Type="http://schemas.openxmlformats.org/officeDocument/2006/relationships/image" Target="../media/image79.jpeg"/><Relationship Id="rId4" Type="http://schemas.openxmlformats.org/officeDocument/2006/relationships/image" Target="../media/image11.pn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Relationship Id="rId30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link.ru/~agb/n/n_4_.htm" TargetMode="External"/><Relationship Id="rId2" Type="http://schemas.openxmlformats.org/officeDocument/2006/relationships/hyperlink" Target="http://www.megalink.ru/~agb/w/w_zaroj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11.pn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5" Type="http://schemas.openxmlformats.org/officeDocument/2006/relationships/image" Target="../media/image96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8413" y="549275"/>
            <a:ext cx="3779837" cy="269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8375" y="-66675"/>
            <a:ext cx="1768475" cy="141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89400"/>
            <a:ext cx="1849438" cy="276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3786188"/>
            <a:ext cx="6594475" cy="2636837"/>
          </a:xfrm>
        </p:spPr>
        <p:txBody>
          <a:bodyPr lIns="91440" tIns="45720" rIns="91440" bIns="45720"/>
          <a:lstStyle/>
          <a:p>
            <a:pPr indent="-341313" algn="ctr" eaLnBrk="1" hangingPunct="1">
              <a:spcBef>
                <a:spcPct val="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Учитель: </a:t>
            </a:r>
          </a:p>
          <a:p>
            <a:pPr indent="-341313" algn="ctr" eaLnBrk="1" hangingPunct="1">
              <a:spcBef>
                <a:spcPct val="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Татьяна Михайловна Абакарова</a:t>
            </a:r>
          </a:p>
          <a:p>
            <a:pPr indent="-341313" algn="ctr" eaLnBrk="1" hangingPunct="1">
              <a:spcBef>
                <a:spcPct val="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ГБОУ ЦО №1089 «Коллаж»</a:t>
            </a:r>
          </a:p>
          <a:p>
            <a:pPr indent="-341313" algn="ctr" eaLnBrk="1" hangingPunct="1">
              <a:spcBef>
                <a:spcPct val="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 город Москва</a:t>
            </a:r>
          </a:p>
          <a:p>
            <a:pPr indent="-341313" algn="ctr" eaLnBrk="1" hangingPunct="1">
              <a:spcBef>
                <a:spcPct val="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2011 год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58838"/>
            <a:ext cx="7772400" cy="2560637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i="1" smtClean="0">
                <a:solidFill>
                  <a:srgbClr val="990099"/>
                </a:solidFill>
                <a:latin typeface="Arial" pitchFamily="34" charset="0"/>
              </a:rPr>
              <a:t>История возникновения чисел и систем счисления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95288" y="44450"/>
            <a:ext cx="4322762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Египетская нумерац</a:t>
            </a:r>
            <a:r>
              <a:rPr lang="ru-RU" sz="4400" b="1">
                <a:solidFill>
                  <a:srgbClr val="FF3399"/>
                </a:solidFill>
                <a:latin typeface="Times New Roman" pitchFamily="18" charset="0"/>
              </a:rPr>
              <a:t>ия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60575"/>
            <a:ext cx="3978275" cy="108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3500438"/>
            <a:ext cx="50165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6513" y="4321175"/>
            <a:ext cx="1885951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2857500"/>
            <a:ext cx="243522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Египетская нумерац</a:t>
            </a:r>
            <a:r>
              <a:rPr lang="ru-RU" sz="4000" b="1">
                <a:solidFill>
                  <a:srgbClr val="FF3399"/>
                </a:solidFill>
                <a:latin typeface="Times New Roman" pitchFamily="18" charset="0"/>
              </a:rPr>
              <a:t>ия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19200" y="1524000"/>
            <a:ext cx="7467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>
                <a:solidFill>
                  <a:srgbClr val="FF0000"/>
                </a:solidFill>
              </a:rPr>
              <a:t>   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FF0066"/>
                </a:solidFill>
                <a:cs typeface="Times New Roman" pitchFamily="18" charset="0"/>
              </a:rPr>
              <a:t>1 </a:t>
            </a:r>
            <a:r>
              <a:rPr lang="en-US" sz="2000">
                <a:solidFill>
                  <a:srgbClr val="40458C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30305"/>
                </a:solidFill>
              </a:rPr>
              <a:t>Д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ля счета небольшого количества предметов Египтяне использовали </a:t>
            </a:r>
            <a:r>
              <a:rPr lang="ru-RU" sz="2000">
                <a:solidFill>
                  <a:srgbClr val="FF0066"/>
                </a:solidFill>
                <a:cs typeface="Times New Roman" pitchFamily="18" charset="0"/>
              </a:rPr>
              <a:t>палочки.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Если палочек нужно изобразить несколько, то их изображали в два ряда, причем в нижнем должно быть столько же палочек сколько и в верхнем, или на одну больше.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F0066"/>
                </a:solidFill>
                <a:cs typeface="Times New Roman" pitchFamily="18" charset="0"/>
              </a:rPr>
              <a:t>10.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Такими путами египтяне связывали коров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  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Если нужно изобразить несколько десятков, то иероглиф повторяли нужное количество раз. Тоже самое относится и к остальным иероглифам.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F0066"/>
                </a:solidFill>
                <a:cs typeface="Times New Roman" pitchFamily="18" charset="0"/>
              </a:rPr>
              <a:t>100.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Это мерная веревка, которой измеряли земельные участки после разлива Нила.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F0066"/>
                </a:solidFill>
                <a:cs typeface="Times New Roman" pitchFamily="18" charset="0"/>
              </a:rPr>
              <a:t>1 000.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Вы когда-нибудь видели цветущий лотос? Если нет, то вам никогда не понять, почему Египтяне присвоили такое значение изображению этого цветка</a:t>
            </a:r>
            <a:r>
              <a:rPr lang="en-US" sz="2000">
                <a:solidFill>
                  <a:srgbClr val="030305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516563"/>
            <a:ext cx="60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628775"/>
            <a:ext cx="787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2852738"/>
            <a:ext cx="685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4365625"/>
            <a:ext cx="685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905000" y="209550"/>
            <a:ext cx="6781800" cy="618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FF0066"/>
                </a:solidFill>
              </a:rPr>
              <a:t>10 000.</a:t>
            </a:r>
            <a:r>
              <a:rPr lang="ru-RU" sz="2000">
                <a:solidFill>
                  <a:srgbClr val="660066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"В больших числах будь внимателен!" - говорит поднятый вверх указательный палец.</a:t>
            </a:r>
            <a:r>
              <a:rPr lang="ru-RU" sz="2000">
                <a:solidFill>
                  <a:srgbClr val="030305"/>
                </a:solidFill>
              </a:rPr>
              <a:t> </a:t>
            </a:r>
            <a:br>
              <a:rPr lang="ru-RU" sz="2000">
                <a:solidFill>
                  <a:srgbClr val="030305"/>
                </a:solidFill>
              </a:rPr>
            </a:br>
            <a:r>
              <a:rPr lang="en-US" sz="2000">
                <a:solidFill>
                  <a:srgbClr val="030305"/>
                </a:solidFill>
              </a:rPr>
              <a:t/>
            </a:r>
            <a:br>
              <a:rPr lang="en-US" sz="2000">
                <a:solidFill>
                  <a:srgbClr val="030305"/>
                </a:solidFill>
              </a:rPr>
            </a:br>
            <a:r>
              <a:rPr lang="ru-RU" sz="2000">
                <a:solidFill>
                  <a:srgbClr val="030305"/>
                </a:solidFill>
              </a:rPr>
              <a:t/>
            </a:r>
            <a:br>
              <a:rPr lang="ru-RU" sz="2000">
                <a:solidFill>
                  <a:srgbClr val="030305"/>
                </a:solidFill>
              </a:rPr>
            </a:br>
            <a:r>
              <a:rPr lang="en-US" sz="2000">
                <a:solidFill>
                  <a:srgbClr val="030305"/>
                </a:solidFill>
              </a:rPr>
              <a:t/>
            </a:r>
            <a:br>
              <a:rPr lang="en-US" sz="2000">
                <a:solidFill>
                  <a:srgbClr val="030305"/>
                </a:solidFill>
              </a:rPr>
            </a:br>
            <a:r>
              <a:rPr lang="ru-RU" sz="2000" b="1">
                <a:solidFill>
                  <a:srgbClr val="FF0066"/>
                </a:solidFill>
              </a:rPr>
              <a:t>100 000.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Это головастик. Обычный лягушачий головастик.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en-US" sz="2000">
                <a:solidFill>
                  <a:srgbClr val="030305"/>
                </a:solidFill>
                <a:cs typeface="Times New Roman" pitchFamily="18" charset="0"/>
              </a:rPr>
              <a:t/>
            </a:r>
            <a:br>
              <a:rPr lang="en-US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</a:rPr>
              <a:t> </a:t>
            </a:r>
            <a:br>
              <a:rPr lang="ru-RU" sz="2000">
                <a:solidFill>
                  <a:srgbClr val="030305"/>
                </a:solidFill>
              </a:rPr>
            </a:br>
            <a:r>
              <a:rPr lang="en-US" sz="2000">
                <a:solidFill>
                  <a:srgbClr val="030305"/>
                </a:solidFill>
              </a:rPr>
              <a:t/>
            </a:r>
            <a:br>
              <a:rPr lang="en-US" sz="2000">
                <a:solidFill>
                  <a:srgbClr val="030305"/>
                </a:solidFill>
              </a:rPr>
            </a:br>
            <a:r>
              <a:rPr lang="ru-RU" sz="2000" b="1">
                <a:solidFill>
                  <a:srgbClr val="FF0066"/>
                </a:solidFill>
              </a:rPr>
              <a:t>1 000 000.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Увидев такое число обычный человек очень удивится и возденет руки к небу. Это и изображает этот иероглиф</a:t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en-US" sz="2000">
                <a:solidFill>
                  <a:srgbClr val="030305"/>
                </a:solidFill>
                <a:cs typeface="Times New Roman" pitchFamily="18" charset="0"/>
              </a:rPr>
              <a:t/>
            </a:r>
            <a:br>
              <a:rPr lang="en-US" sz="20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30305"/>
                </a:solidFill>
              </a:rPr>
              <a:t> </a:t>
            </a:r>
            <a:br>
              <a:rPr lang="ru-RU" sz="2000">
                <a:solidFill>
                  <a:srgbClr val="030305"/>
                </a:solidFill>
              </a:rPr>
            </a:br>
            <a:r>
              <a:rPr lang="ru-RU" sz="2000" b="1">
                <a:solidFill>
                  <a:srgbClr val="FF0066"/>
                </a:solidFill>
              </a:rPr>
              <a:t>10 000 000.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> Египтяне поклонялись Амону Ра, богу Солнца, и, наверное, поэтому самое большое свое число они изобразили в виде восходящего солнца</a:t>
            </a:r>
            <a:r>
              <a:rPr lang="en-US" sz="2000">
                <a:solidFill>
                  <a:srgbClr val="030305"/>
                </a:solidFill>
              </a:rPr>
              <a:t>.</a:t>
            </a:r>
            <a:br>
              <a:rPr lang="en-US" sz="2000">
                <a:solidFill>
                  <a:srgbClr val="030305"/>
                </a:solidFill>
              </a:rPr>
            </a:br>
            <a:endParaRPr lang="en-US" sz="2000">
              <a:solidFill>
                <a:srgbClr val="030305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60350"/>
            <a:ext cx="827087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1038" y="1981200"/>
            <a:ext cx="9525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525" y="3657600"/>
            <a:ext cx="8413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5157788"/>
            <a:ext cx="1168400" cy="92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3850" y="5041900"/>
            <a:ext cx="82804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660066"/>
                </a:solidFill>
                <a:cs typeface="Times New Roman" pitchFamily="18" charset="0"/>
              </a:rPr>
              <a:t/>
            </a:r>
            <a:br>
              <a:rPr lang="ru-RU" sz="2000">
                <a:solidFill>
                  <a:srgbClr val="660066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660066"/>
                </a:solidFill>
              </a:rPr>
              <a:t>    </a:t>
            </a:r>
            <a:r>
              <a:rPr lang="ru-RU" sz="2400">
                <a:solidFill>
                  <a:srgbClr val="FF0066"/>
                </a:solidFill>
              </a:rPr>
              <a:t>- </a:t>
            </a:r>
            <a:r>
              <a:rPr lang="ru-RU" sz="2400" b="1">
                <a:solidFill>
                  <a:srgbClr val="FF0066"/>
                </a:solidFill>
              </a:rPr>
              <a:t>1205,                                             - 1 023 029</a:t>
            </a:r>
            <a:br>
              <a:rPr lang="ru-RU" sz="2400" b="1">
                <a:solidFill>
                  <a:srgbClr val="FF0066"/>
                </a:solidFill>
              </a:rPr>
            </a:br>
            <a:r>
              <a:rPr lang="ru-RU" sz="2800">
                <a:solidFill>
                  <a:srgbClr val="030305"/>
                </a:solidFill>
                <a:cs typeface="Times New Roman" pitchFamily="18" charset="0"/>
              </a:rPr>
              <a:t>Попробуйте сложить эти два числа!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343400"/>
            <a:ext cx="4048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71600" y="4419600"/>
            <a:ext cx="69373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4419600"/>
            <a:ext cx="69373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4495800"/>
            <a:ext cx="719138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01013" y="4365625"/>
            <a:ext cx="8318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0" y="4419600"/>
            <a:ext cx="69373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4437063"/>
            <a:ext cx="74612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4343400"/>
            <a:ext cx="4048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4343400"/>
            <a:ext cx="4048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343400"/>
            <a:ext cx="4048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76800" y="4267200"/>
            <a:ext cx="582613" cy="117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4267200"/>
            <a:ext cx="582613" cy="117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4419600"/>
            <a:ext cx="785813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2" name="Picture 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62700" y="0"/>
            <a:ext cx="27813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611188" y="981075"/>
            <a:ext cx="5470525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00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800">
                <a:solidFill>
                  <a:srgbClr val="030305"/>
                </a:solidFill>
                <a:cs typeface="Times New Roman" pitchFamily="18" charset="0"/>
              </a:rPr>
              <a:t>Записывались цифры числа начиная с больших значений и заканчивая меньшими. Если десятков, единиц, или какого-то другого разряда не было, то переходили к следующему разряду.</a:t>
            </a:r>
            <a:r>
              <a:rPr lang="ru-RU" sz="2000">
                <a:solidFill>
                  <a:srgbClr val="030305"/>
                </a:solidFill>
                <a:cs typeface="Times New Roman" pitchFamily="18" charset="0"/>
              </a:rPr>
              <a:t/>
            </a:r>
            <a:br>
              <a:rPr lang="ru-RU" sz="2000">
                <a:solidFill>
                  <a:srgbClr val="030305"/>
                </a:solidFill>
                <a:cs typeface="Times New Roman" pitchFamily="18" charset="0"/>
              </a:rPr>
            </a:br>
            <a:endParaRPr lang="ru-RU" sz="2000">
              <a:solidFill>
                <a:srgbClr val="03030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Число 5656 </a:t>
            </a:r>
            <a:r>
              <a:rPr lang="ru-RU" smtClean="0">
                <a:latin typeface="Wingdings" pitchFamily="2" charset="2"/>
              </a:rPr>
              <a:t>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3" y="4941888"/>
            <a:ext cx="777240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Очень неудобно хранить хрупкие и тяжелые глиняные таблички.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260350"/>
            <a:ext cx="4471988" cy="243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851025"/>
            <a:ext cx="4105275" cy="258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/>
          </p:nvPr>
        </p:nvSpPr>
        <p:spPr>
          <a:xfrm>
            <a:off x="684213" y="333375"/>
            <a:ext cx="8089900" cy="6119813"/>
          </a:xfrm>
        </p:spPr>
        <p:txBody>
          <a:bodyPr lIns="91440" tIns="45720" rIns="91440" bIns="45720" anchor="t"/>
          <a:lstStyle/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</a:rPr>
              <a:t>Такая система счисления </a:t>
            </a: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уже годится для записи чисел, но она крайне </a:t>
            </a:r>
            <a:r>
              <a:rPr lang="ru-RU" sz="3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неудобна для счета.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Не захотелось людям вырисовывать по десятку палочек да загогулинок, и решили каждое круглое число обозначить по-особому.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 Но для этого потребовалось </a:t>
            </a:r>
            <a:r>
              <a:rPr lang="ru-RU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большое количество цифр-символов</a:t>
            </a:r>
            <a:r>
              <a:rPr lang="ru-RU" sz="32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, и, чтобы не изобретать велосипед, решили </a:t>
            </a:r>
            <a:r>
              <a:rPr lang="ru-RU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использовать алфавит</a:t>
            </a:r>
            <a:r>
              <a:rPr lang="ru-RU" sz="32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Такая система очень долго использовалась по всей Европе, и во многих государствах за ее пределами.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Tx/>
              <a:buSzPct val="11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b="1" smtClean="0">
              <a:solidFill>
                <a:srgbClr val="6F89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-473075"/>
            <a:ext cx="57912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cs typeface="Times New Roman" pitchFamily="18" charset="0"/>
              </a:rPr>
              <a:t>Древняя греческая нумерация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38200" y="6477000"/>
            <a:ext cx="7772400" cy="7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1600200"/>
            <a:ext cx="6324600" cy="468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3581400"/>
            <a:ext cx="16002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600200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2743200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3733800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876800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725" y="0"/>
            <a:ext cx="4343400" cy="286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6804025" y="2349500"/>
            <a:ext cx="2881313" cy="84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Храм Посейдона в Пестуме</a:t>
            </a:r>
          </a:p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7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772400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latin typeface="Times New Roman" pitchFamily="18" charset="0"/>
              </a:rPr>
              <a:t>«</a:t>
            </a:r>
            <a:r>
              <a:rPr lang="ru-RU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Ионийск</a:t>
            </a:r>
            <a:r>
              <a:rPr lang="ru-RU" sz="4000" b="1">
                <a:solidFill>
                  <a:srgbClr val="FF3399"/>
                </a:solidFill>
                <a:latin typeface="Times New Roman" pitchFamily="18" charset="0"/>
              </a:rPr>
              <a:t>ая» система в Греции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FF3399"/>
                </a:solidFill>
                <a:latin typeface="Times New Roman" pitchFamily="18" charset="0"/>
              </a:rPr>
              <a:t>(</a:t>
            </a:r>
            <a:r>
              <a:rPr lang="en-US" sz="280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FF3399"/>
                </a:solidFill>
                <a:cs typeface="Times New Roman" pitchFamily="18" charset="0"/>
              </a:rPr>
              <a:t>III</a:t>
            </a:r>
            <a:r>
              <a:rPr lang="ru-RU" sz="2800">
                <a:solidFill>
                  <a:srgbClr val="FF3399"/>
                </a:solidFill>
                <a:cs typeface="Times New Roman" pitchFamily="18" charset="0"/>
              </a:rPr>
              <a:t> веке до нашей эры</a:t>
            </a:r>
            <a:r>
              <a:rPr lang="ru-RU" sz="2800">
                <a:solidFill>
                  <a:srgbClr val="FF3399"/>
                </a:solidFill>
              </a:rPr>
              <a:t>)</a:t>
            </a:r>
          </a:p>
        </p:txBody>
      </p:sp>
      <p:grpSp>
        <p:nvGrpSpPr>
          <p:cNvPr id="18435" name="Группа 8"/>
          <p:cNvGrpSpPr>
            <a:grpSpLocks/>
          </p:cNvGrpSpPr>
          <p:nvPr/>
        </p:nvGrpSpPr>
        <p:grpSpPr bwMode="auto">
          <a:xfrm>
            <a:off x="214313" y="1500188"/>
            <a:ext cx="8929687" cy="4981575"/>
            <a:chOff x="214282" y="1500174"/>
            <a:chExt cx="8929718" cy="4981604"/>
          </a:xfrm>
        </p:grpSpPr>
        <p:sp>
          <p:nvSpPr>
            <p:cNvPr id="18437" name="Text Box 2"/>
            <p:cNvSpPr txBox="1">
              <a:spLocks noChangeArrowheads="1"/>
            </p:cNvSpPr>
            <p:nvPr/>
          </p:nvSpPr>
          <p:spPr bwMode="auto">
            <a:xfrm>
              <a:off x="214282" y="1500174"/>
              <a:ext cx="8610600" cy="4724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>
                  <a:srgbClr val="6F89F7"/>
                </a:buClr>
                <a:buSzPct val="176000"/>
                <a:buFont typeface="Times New Roman" pitchFamily="18" charset="0"/>
                <a:buBlip>
                  <a:blip r:embed="rId3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Примерно в</a:t>
              </a:r>
              <a:r>
                <a:rPr lang="ru-RU" sz="2000">
                  <a:solidFill>
                    <a:srgbClr val="030305"/>
                  </a:solidFill>
                </a:rPr>
                <a:t> </a:t>
              </a: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третьем веке до нашей эры</a:t>
              </a:r>
              <a:r>
                <a:rPr lang="ru-RU" sz="2000">
                  <a:solidFill>
                    <a:srgbClr val="030305"/>
                  </a:solidFill>
                </a:rPr>
                <a:t> </a:t>
              </a: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аттическая нумерация в Греции была вытеснена другой, так называемой "Ионийской" системой. </a:t>
              </a: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>
                  <a:srgbClr val="6F89F7"/>
                </a:buClr>
                <a:buSzPct val="176000"/>
                <a:buFont typeface="Times New Roman" pitchFamily="18" charset="0"/>
                <a:buBlip>
                  <a:blip r:embed="rId3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В ней числа 1 - 9 обозначаются первыми буквами греческого алфавита:</a:t>
              </a:r>
              <a:b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</a:br>
              <a:r>
                <a:rPr lang="ru-RU" sz="2000">
                  <a:solidFill>
                    <a:srgbClr val="030305"/>
                  </a:solidFill>
                </a:rPr>
                <a:t> </a:t>
              </a:r>
              <a:br>
                <a:rPr lang="ru-RU" sz="2000">
                  <a:solidFill>
                    <a:srgbClr val="030305"/>
                  </a:solidFill>
                </a:rPr>
              </a:br>
              <a:endParaRPr lang="ru-RU" sz="2000">
                <a:solidFill>
                  <a:srgbClr val="030305"/>
                </a:solidFill>
              </a:endParaRP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Tx/>
                <a:buSzPct val="110000"/>
                <a:buFontTx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ru-RU" sz="2000">
                <a:solidFill>
                  <a:srgbClr val="030305"/>
                </a:solidFill>
              </a:endParaRP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>
                  <a:srgbClr val="6F89F7"/>
                </a:buClr>
                <a:buSzPct val="176000"/>
                <a:buFont typeface="Times New Roman" pitchFamily="18" charset="0"/>
                <a:buBlip>
                  <a:blip r:embed="rId3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числа 10, 20, … 90 изображались следующими девятью буквами: </a:t>
              </a: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Tx/>
                <a:buSzPct val="110000"/>
                <a:buFontTx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ru-RU" sz="2000">
                <a:solidFill>
                  <a:srgbClr val="030305"/>
                </a:solidFill>
              </a:endParaRP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Tx/>
                <a:buSzPct val="110000"/>
                <a:buFontTx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ru-RU" sz="2000">
                <a:solidFill>
                  <a:srgbClr val="030305"/>
                </a:solidFill>
              </a:endParaRP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Tx/>
                <a:buSzPct val="110000"/>
                <a:buFontTx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ru-RU" sz="2000">
                <a:solidFill>
                  <a:srgbClr val="030305"/>
                </a:solidFill>
              </a:endParaRP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>
                  <a:srgbClr val="6F89F7"/>
                </a:buClr>
                <a:buSzPct val="176000"/>
                <a:buFont typeface="Times New Roman" pitchFamily="18" charset="0"/>
                <a:buBlip>
                  <a:blip r:embed="rId3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числа 100, 200, … 900 последними девятью буквами:</a:t>
              </a:r>
              <a:b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</a:br>
              <a: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  <a:t> </a:t>
              </a:r>
              <a:br>
                <a:rPr lang="ru-RU" sz="2000">
                  <a:solidFill>
                    <a:srgbClr val="030305"/>
                  </a:solidFill>
                  <a:cs typeface="Times New Roman" pitchFamily="18" charset="0"/>
                </a:rPr>
              </a:br>
              <a:endParaRPr lang="ru-RU" sz="2000">
                <a:solidFill>
                  <a:srgbClr val="030305"/>
                </a:solidFill>
                <a:cs typeface="Times New Roman" pitchFamily="18" charset="0"/>
              </a:endParaRPr>
            </a:p>
            <a:p>
              <a:pPr marL="341313" indent="-341313">
                <a:lnSpc>
                  <a:spcPct val="90000"/>
                </a:lnSpc>
                <a:spcBef>
                  <a:spcPts val="500"/>
                </a:spcBef>
                <a:buClrTx/>
                <a:buSzPct val="110000"/>
                <a:buFontTx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ru-RU" sz="2000">
                <a:solidFill>
                  <a:srgbClr val="030305"/>
                </a:solidFill>
                <a:cs typeface="Times New Roman" pitchFamily="18" charset="0"/>
              </a:endParaRPr>
            </a:p>
          </p:txBody>
        </p:sp>
        <p:pic>
          <p:nvPicPr>
            <p:cNvPr id="18438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2910" y="3000372"/>
              <a:ext cx="8077200" cy="669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39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4286256"/>
              <a:ext cx="8382000" cy="838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40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8600" y="5643578"/>
              <a:ext cx="8915400" cy="838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8436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star4">
            <a:avLst>
              <a:gd name="adj" fmla="val 12500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09600" y="61913"/>
            <a:ext cx="5257800" cy="25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cs typeface="Times New Roman" pitchFamily="18" charset="0"/>
              </a:rPr>
              <a:t>Славянская глаголическая нумерация</a:t>
            </a:r>
            <a:r>
              <a:rPr lang="en-US" sz="4000" b="1">
                <a:solidFill>
                  <a:srgbClr val="FF3399"/>
                </a:solidFill>
                <a:cs typeface="Times New Roman" pitchFamily="18" charset="0"/>
              </a:rPr>
              <a:t> </a:t>
            </a:r>
            <a:br>
              <a:rPr lang="en-US" sz="4000" b="1">
                <a:solidFill>
                  <a:srgbClr val="FF3399"/>
                </a:solidFill>
                <a:cs typeface="Times New Roman" pitchFamily="18" charset="0"/>
              </a:rPr>
            </a:br>
            <a:r>
              <a:rPr lang="en-US" sz="4000" b="1">
                <a:solidFill>
                  <a:srgbClr val="FF3399"/>
                </a:solidFill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FF3399"/>
                </a:solidFill>
                <a:cs typeface="Times New Roman" pitchFamily="18" charset="0"/>
              </a:rPr>
              <a:t>с VIII по XIII</a:t>
            </a:r>
            <a:r>
              <a:rPr lang="en-US" sz="4000" b="1">
                <a:solidFill>
                  <a:srgbClr val="FF3399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3452813"/>
            <a:ext cx="8534400" cy="340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6F89F7"/>
              </a:buClr>
              <a:buSzPct val="126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30305"/>
                </a:solidFill>
                <a:cs typeface="Times New Roman" pitchFamily="18" charset="0"/>
              </a:rPr>
              <a:t>Записывались цифры числа начиная с больших значений и заканчивая меньшими, слева направо. Если десятков, единиц, или какого-то другого разряда не было, то его пропускали</a:t>
            </a:r>
            <a:r>
              <a:rPr lang="ru-RU" sz="2800">
                <a:solidFill>
                  <a:srgbClr val="030305"/>
                </a:solidFill>
              </a:rPr>
              <a:t>.</a:t>
            </a:r>
          </a:p>
          <a:p>
            <a:pPr marL="341313" indent="-341313">
              <a:spcBef>
                <a:spcPts val="700"/>
              </a:spcBef>
              <a:buClr>
                <a:srgbClr val="6F89F7"/>
              </a:buClr>
              <a:buSzPct val="126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30305"/>
                </a:solidFill>
                <a:latin typeface="Times New Roman" pitchFamily="18" charset="0"/>
              </a:rPr>
              <a:t>В </a:t>
            </a:r>
            <a:r>
              <a:rPr lang="ru-RU" sz="28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800">
                <a:solidFill>
                  <a:srgbClr val="030305"/>
                </a:solidFill>
                <a:latin typeface="Times New Roman" pitchFamily="18" charset="0"/>
              </a:rPr>
              <a:t>и</a:t>
            </a:r>
            <a:r>
              <a:rPr lang="ru-RU" sz="28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 числа используется только сложение:</a:t>
            </a:r>
            <a:br>
              <a:rPr lang="ru-RU" sz="28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030305"/>
                </a:solidFill>
                <a:latin typeface="Times New Roman" pitchFamily="18" charset="0"/>
              </a:rPr>
              <a:t>   = 800+60+3 = 863</a:t>
            </a:r>
          </a:p>
          <a:p>
            <a:pPr marL="341313" indent="-341313">
              <a:spcBef>
                <a:spcPts val="700"/>
              </a:spcBef>
              <a:buClr>
                <a:srgbClr val="6F89F7"/>
              </a:buClr>
              <a:buSzPct val="126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титла - горизонтальные черточки над числами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7825" y="0"/>
            <a:ext cx="2416175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380288" y="14288"/>
            <a:ext cx="1524000" cy="2833687"/>
          </a:xfrm>
          <a:prstGeom prst="rect">
            <a:avLst/>
          </a:prstGeom>
          <a:noFill/>
          <a:ln w="76320">
            <a:solidFill>
              <a:srgbClr val="FF3399"/>
            </a:solidFill>
            <a:prstDash val="sysDot"/>
            <a:miter lim="800000"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40458C"/>
                </a:solidFill>
              </a:rPr>
              <a:t/>
            </a:r>
            <a:br>
              <a:rPr lang="ru-RU" sz="2000">
                <a:solidFill>
                  <a:srgbClr val="40458C"/>
                </a:solidFill>
              </a:rPr>
            </a:br>
            <a:r>
              <a:rPr lang="ru-RU" sz="3200">
                <a:solidFill>
                  <a:srgbClr val="009900"/>
                </a:solidFill>
              </a:rPr>
              <a:t>Что </a:t>
            </a:r>
            <a:br>
              <a:rPr lang="ru-RU" sz="3200">
                <a:solidFill>
                  <a:srgbClr val="009900"/>
                </a:solidFill>
              </a:rPr>
            </a:br>
            <a:r>
              <a:rPr lang="ru-RU" sz="3200">
                <a:solidFill>
                  <a:srgbClr val="009900"/>
                </a:solidFill>
              </a:rPr>
              <a:t>это</a:t>
            </a:r>
            <a:br>
              <a:rPr lang="ru-RU" sz="3200">
                <a:solidFill>
                  <a:srgbClr val="009900"/>
                </a:solidFill>
              </a:rPr>
            </a:br>
            <a:r>
              <a:rPr lang="ru-RU" sz="3200">
                <a:solidFill>
                  <a:srgbClr val="009900"/>
                </a:solidFill>
              </a:rPr>
              <a:t>за</a:t>
            </a:r>
            <a:br>
              <a:rPr lang="ru-RU" sz="3200">
                <a:solidFill>
                  <a:srgbClr val="009900"/>
                </a:solidFill>
              </a:rPr>
            </a:br>
            <a:r>
              <a:rPr lang="ru-RU" sz="3200">
                <a:solidFill>
                  <a:srgbClr val="009900"/>
                </a:solidFill>
              </a:rPr>
              <a:t>числа?</a:t>
            </a:r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8600" y="5715000"/>
            <a:ext cx="9906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484" name="Группа 42"/>
          <p:cNvGrpSpPr>
            <a:grpSpLocks/>
          </p:cNvGrpSpPr>
          <p:nvPr/>
        </p:nvGrpSpPr>
        <p:grpSpPr bwMode="auto">
          <a:xfrm>
            <a:off x="185738" y="228600"/>
            <a:ext cx="7302500" cy="6400800"/>
            <a:chOff x="185738" y="228600"/>
            <a:chExt cx="7302500" cy="6400800"/>
          </a:xfrm>
        </p:grpSpPr>
        <p:sp>
          <p:nvSpPr>
            <p:cNvPr id="20485" name="Text Box 2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914400" cy="632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1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2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3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4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5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6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7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8</a:t>
              </a:r>
            </a:p>
            <a:p>
              <a:pPr marL="341313" indent="-341313">
                <a:lnSpc>
                  <a:spcPct val="90000"/>
                </a:lnSpc>
                <a:spcBef>
                  <a:spcPts val="1000"/>
                </a:spcBef>
                <a:buClr>
                  <a:srgbClr val="6F89F7"/>
                </a:buClr>
                <a:buSzPct val="8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4000">
                  <a:solidFill>
                    <a:srgbClr val="40458C"/>
                  </a:solidFill>
                </a:rPr>
                <a:t>9</a:t>
              </a:r>
            </a:p>
          </p:txBody>
        </p:sp>
        <p:sp>
          <p:nvSpPr>
            <p:cNvPr id="20486" name="Text Box 3"/>
            <p:cNvSpPr txBox="1">
              <a:spLocks noChangeArrowheads="1"/>
            </p:cNvSpPr>
            <p:nvPr/>
          </p:nvSpPr>
          <p:spPr bwMode="auto">
            <a:xfrm>
              <a:off x="4495800" y="304800"/>
              <a:ext cx="1066800" cy="632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10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20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30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40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50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60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70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80</a:t>
              </a:r>
            </a:p>
            <a:p>
              <a:pPr marL="341313" indent="-341313">
                <a:spcBef>
                  <a:spcPts val="900"/>
                </a:spcBef>
                <a:buClr>
                  <a:srgbClr val="6F89F7"/>
                </a:buClr>
                <a:buSzPct val="98000"/>
                <a:buFont typeface="Times New Roman" pitchFamily="18" charset="0"/>
                <a:buBlip>
                  <a:blip r:embed="rId4"/>
                </a:buBlip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ru-RU" sz="3600">
                  <a:solidFill>
                    <a:srgbClr val="40458C"/>
                  </a:solidFill>
                </a:rPr>
                <a:t>90</a:t>
              </a:r>
            </a:p>
          </p:txBody>
        </p:sp>
        <p:grpSp>
          <p:nvGrpSpPr>
            <p:cNvPr id="20487" name="Группа 41"/>
            <p:cNvGrpSpPr>
              <a:grpSpLocks/>
            </p:cNvGrpSpPr>
            <p:nvPr/>
          </p:nvGrpSpPr>
          <p:grpSpPr bwMode="auto">
            <a:xfrm>
              <a:off x="185738" y="234950"/>
              <a:ext cx="7302500" cy="6343650"/>
              <a:chOff x="185738" y="234950"/>
              <a:chExt cx="7302500" cy="6343650"/>
            </a:xfrm>
          </p:grpSpPr>
          <p:pic>
            <p:nvPicPr>
              <p:cNvPr id="20488" name="Picture 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10000" y="234950"/>
                <a:ext cx="711200" cy="6540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89" name="Picture 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1042988" y="260350"/>
                <a:ext cx="706437" cy="8255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0" name="Picture 6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04800" y="838200"/>
                <a:ext cx="652463" cy="7620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1" name="Picture 7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157538" y="838200"/>
                <a:ext cx="717550" cy="838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2" name="Picture 8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733800" y="1530350"/>
                <a:ext cx="838200" cy="7715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3" name="Picture 9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914400" y="1447800"/>
                <a:ext cx="762000" cy="7016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4" name="Picture 10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3048000" y="2209800"/>
                <a:ext cx="914400" cy="8556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5" name="Picture 11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04800" y="2209800"/>
                <a:ext cx="787400" cy="7239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6" name="Picture 12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990600" y="2895600"/>
                <a:ext cx="787400" cy="7239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7" name="Picture 13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3733800" y="2754313"/>
                <a:ext cx="838200" cy="7731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8" name="Picture 14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185738" y="3429000"/>
                <a:ext cx="782637" cy="914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499" name="Picture 15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3124200" y="3581400"/>
                <a:ext cx="914400" cy="8413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0" name="Picture 16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914400" y="4203700"/>
                <a:ext cx="787400" cy="7239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1" name="Picture 17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832225" y="4191000"/>
                <a:ext cx="717550" cy="838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2" name="Picture 18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228600" y="4953000"/>
                <a:ext cx="771525" cy="9017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3" name="Picture 19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3092450" y="4876800"/>
                <a:ext cx="847725" cy="990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4" name="Picture 20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762000" y="5715000"/>
                <a:ext cx="939800" cy="863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5" name="Picture 21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3767138" y="5638800"/>
                <a:ext cx="782637" cy="914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6" name="Picture 23"/>
              <p:cNvPicPr>
                <a:picLocks noChangeAspect="1"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6651625" y="304800"/>
                <a:ext cx="652463" cy="7620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7" name="Picture 24"/>
              <p:cNvPicPr>
                <a:picLocks noChangeAspect="1"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5813425" y="838200"/>
                <a:ext cx="717550" cy="838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8" name="Picture 25"/>
              <p:cNvPicPr>
                <a:picLocks noChangeAspect="1"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553200" y="1454150"/>
                <a:ext cx="838200" cy="7731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09" name="Picture 26"/>
              <p:cNvPicPr>
                <a:picLocks noChangeAspect="1"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5715000" y="2133600"/>
                <a:ext cx="914400" cy="8429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10" name="Picture 27"/>
              <p:cNvPicPr>
                <a:picLocks noChangeAspect="1"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629400" y="2667000"/>
                <a:ext cx="839788" cy="9779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11" name="Picture 28"/>
              <p:cNvPicPr>
                <a:picLocks noChangeAspect="1"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5791200" y="3429000"/>
                <a:ext cx="914400" cy="8429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12" name="Picture 29"/>
              <p:cNvPicPr>
                <a:picLocks noChangeAspect="1"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6705600" y="4114800"/>
                <a:ext cx="782638" cy="914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13" name="Picture 30"/>
              <p:cNvPicPr>
                <a:picLocks noChangeAspect="1"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5748338" y="4953000"/>
                <a:ext cx="847725" cy="990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0514" name="Picture 31"/>
              <p:cNvPicPr>
                <a:picLocks noChangeAspect="1"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6553200" y="5715000"/>
                <a:ext cx="806450" cy="838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20663"/>
            <a:ext cx="7994650" cy="1920876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FF3399"/>
                </a:solidFill>
              </a:rPr>
              <a:t>Что мы знаем о цифрах и системе счисления?</a:t>
            </a:r>
            <a:r>
              <a:rPr lang="en-US" sz="4000" b="1" smtClean="0">
                <a:solidFill>
                  <a:srgbClr val="FF3399"/>
                </a:solidFill>
              </a:rPr>
              <a:t>  </a:t>
            </a:r>
            <a:br>
              <a:rPr lang="en-US" sz="4000" b="1" smtClean="0">
                <a:solidFill>
                  <a:srgbClr val="FF3399"/>
                </a:solidFill>
              </a:rPr>
            </a:br>
            <a:endParaRPr lang="en-US" sz="4000" b="1" smtClean="0">
              <a:solidFill>
                <a:srgbClr val="FF3399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54975" cy="4403725"/>
          </a:xfrm>
        </p:spPr>
        <p:txBody>
          <a:bodyPr lIns="91440" tIns="45720" rIns="91440" bIns="45720"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Сейчас в большинстве стран мира, несмотря на то, что там говорят на разных языках, считают одинаково, "по-арабски".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600"/>
              </a:spcBef>
              <a:buClrTx/>
              <a:buSzPct val="11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30305"/>
                </a:solidFill>
              </a:rPr>
              <a:t>Цифры:  0;  1; 2; 3; 4; 5; 6; 7; 8; 9.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600"/>
              </a:spcBef>
              <a:buClrTx/>
              <a:buSzPct val="11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>
                <a:solidFill>
                  <a:srgbClr val="030305"/>
                </a:solidFill>
              </a:rPr>
              <a:t>Числа: 564; 0,2078;  875,5; 6/7; 01.01.04; 12:30.</a:t>
            </a: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 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600"/>
              </a:spcBef>
              <a:buClrTx/>
              <a:buSzPct val="11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u="sng" smtClean="0">
                <a:solidFill>
                  <a:srgbClr val="FF0066"/>
                </a:solidFill>
                <a:cs typeface="Times New Roman" pitchFamily="18" charset="0"/>
              </a:rPr>
              <a:t>Цифры</a:t>
            </a:r>
            <a:r>
              <a:rPr lang="ru-RU" sz="2400" u="sng" smtClean="0">
                <a:cs typeface="Times New Roman" pitchFamily="18" charset="0"/>
              </a:rPr>
              <a:t>  - </a:t>
            </a:r>
            <a:r>
              <a:rPr lang="ru-RU" sz="2400" b="1" smtClean="0">
                <a:solidFill>
                  <a:srgbClr val="030305"/>
                </a:solidFill>
                <a:cs typeface="Times New Roman" pitchFamily="18" charset="0"/>
              </a:rPr>
              <a:t>знаки, которыми записываются числа.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600"/>
              </a:spcBef>
              <a:buClrTx/>
              <a:buSzPct val="11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u="sng" smtClean="0">
                <a:solidFill>
                  <a:srgbClr val="FF0066"/>
                </a:solidFill>
                <a:cs typeface="Times New Roman" pitchFamily="18" charset="0"/>
              </a:rPr>
              <a:t>Система счисления</a:t>
            </a: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  - </a:t>
            </a:r>
            <a:r>
              <a:rPr lang="ru-RU" sz="2400" b="1" smtClean="0">
                <a:solidFill>
                  <a:srgbClr val="030305"/>
                </a:solidFill>
                <a:cs typeface="Times New Roman" pitchFamily="18" charset="0"/>
              </a:rPr>
              <a:t>способ записи чисел с помощью цифр.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Но так было не всегда.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Еще каких-то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FF0066"/>
                </a:solidFill>
                <a:cs typeface="Times New Roman" pitchFamily="18" charset="0"/>
              </a:rPr>
              <a:t>пятьсот лет назад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030305"/>
                </a:solidFill>
                <a:cs typeface="Times New Roman" pitchFamily="18" charset="0"/>
              </a:rPr>
              <a:t>ничего подобного не было.</a:t>
            </a:r>
          </a:p>
        </p:txBody>
      </p:sp>
    </p:spTree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09600" y="-473075"/>
            <a:ext cx="77724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cs typeface="Times New Roman" pitchFamily="18" charset="0"/>
              </a:rPr>
              <a:t>Славянская кириллическая нумерация</a:t>
            </a:r>
            <a:r>
              <a:rPr lang="en-US" sz="4000" b="1">
                <a:solidFill>
                  <a:srgbClr val="FF3399"/>
                </a:solidFill>
                <a:cs typeface="Times New Roman" pitchFamily="18" charset="0"/>
              </a:rPr>
              <a:t> (</a:t>
            </a:r>
            <a:r>
              <a:rPr lang="ru-RU" sz="4000" b="1">
                <a:solidFill>
                  <a:srgbClr val="FF3399"/>
                </a:solidFill>
              </a:rPr>
              <a:t> </a:t>
            </a:r>
            <a:r>
              <a:rPr lang="ru-RU" sz="2400" b="1">
                <a:solidFill>
                  <a:srgbClr val="FF3399"/>
                </a:solidFill>
              </a:rPr>
              <a:t>с </a:t>
            </a:r>
            <a:r>
              <a:rPr lang="ru-RU" sz="2800">
                <a:solidFill>
                  <a:srgbClr val="FF3399"/>
                </a:solidFill>
                <a:cs typeface="Times New Roman" pitchFamily="18" charset="0"/>
              </a:rPr>
              <a:t>IX </a:t>
            </a:r>
            <a:r>
              <a:rPr lang="ru-RU" sz="2800">
                <a:solidFill>
                  <a:srgbClr val="FF3399"/>
                </a:solidFill>
              </a:rPr>
              <a:t>д</a:t>
            </a:r>
            <a:r>
              <a:rPr lang="ru-RU" sz="2800">
                <a:solidFill>
                  <a:srgbClr val="FF3399"/>
                </a:solidFill>
                <a:cs typeface="Times New Roman" pitchFamily="18" charset="0"/>
              </a:rPr>
              <a:t>о XVII века</a:t>
            </a:r>
            <a:r>
              <a:rPr lang="en-US" sz="4000" b="1">
                <a:solidFill>
                  <a:srgbClr val="FF3399"/>
                </a:solidFill>
                <a:cs typeface="Times New Roman" pitchFamily="18" charset="0"/>
              </a:rPr>
              <a:t> 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51275" y="1557338"/>
            <a:ext cx="3657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Эта нумерация была </a:t>
            </a:r>
            <a:r>
              <a:rPr lang="ru-RU" sz="2400">
                <a:solidFill>
                  <a:srgbClr val="FF0066"/>
                </a:solidFill>
                <a:cs typeface="Times New Roman" pitchFamily="18" charset="0"/>
              </a:rPr>
              <a:t>создана вместе</a:t>
            </a: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FF0066"/>
                </a:solidFill>
                <a:cs typeface="Times New Roman" pitchFamily="18" charset="0"/>
              </a:rPr>
              <a:t>со славянской алфавитной</a:t>
            </a: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FF0066"/>
                </a:solidFill>
                <a:cs typeface="Times New Roman" pitchFamily="18" charset="0"/>
              </a:rPr>
              <a:t>системой </a:t>
            </a: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для переписки священных книг для славян греческими монахами братьями Кириллом (Константином) и Мефодием в IX веке.</a:t>
            </a:r>
          </a:p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>
              <a:solidFill>
                <a:srgbClr val="030305"/>
              </a:solidFill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138" y="1557338"/>
            <a:ext cx="3122612" cy="439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6200" y="4953000"/>
            <a:ext cx="10572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50825" y="0"/>
            <a:ext cx="8569325" cy="161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До XVII века эта форма записи чисел была официальной на территории современной России, Белоруссии, Украины, Болгарии, Венгрии, Сербии и Хорватии. До сих пор православные церковные книги используют эту нумерацию</a:t>
            </a:r>
            <a:r>
              <a:rPr lang="en-US" sz="2400">
                <a:solidFill>
                  <a:srgbClr val="030305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773238"/>
            <a:ext cx="7200900" cy="453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star8">
            <a:avLst>
              <a:gd name="adj" fmla="val 38426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5800" y="1614488"/>
            <a:ext cx="7772400" cy="448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30305"/>
                </a:solidFill>
              </a:rPr>
              <a:t>Ч</a:t>
            </a: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тобы не перепутать буквы и цифры, использовались </a:t>
            </a:r>
            <a:r>
              <a:rPr lang="ru-RU" sz="2400">
                <a:solidFill>
                  <a:srgbClr val="FF0066"/>
                </a:solidFill>
                <a:cs typeface="Times New Roman" pitchFamily="18" charset="0"/>
              </a:rPr>
              <a:t>титла - горизонтальные черточки над числами</a:t>
            </a: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, что мы видим на рисунке.</a:t>
            </a:r>
            <a:br>
              <a:rPr lang="ru-RU" sz="24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/>
            </a:r>
            <a:br>
              <a:rPr lang="ru-RU" sz="2400">
                <a:solidFill>
                  <a:srgbClr val="030305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030305"/>
                </a:solidFill>
                <a:cs typeface="Times New Roman" pitchFamily="18" charset="0"/>
              </a:rPr>
              <a:t>Для обозначения больших, чем 900 чисел использовались специальные значки, добавляемые к букве. Так образовывались числительные Тысяща - 1 000, Леон - 10 000, Одр - 100 000, Вран (ворон) - 1 000 000, Колода - 10 000 000, Тьма - 100 000 000. </a:t>
            </a:r>
            <a:br>
              <a:rPr lang="ru-RU" sz="2400">
                <a:solidFill>
                  <a:srgbClr val="030305"/>
                </a:solidFill>
                <a:cs typeface="Times New Roman" pitchFamily="18" charset="0"/>
              </a:rPr>
            </a:br>
            <a:endParaRPr lang="ru-RU" sz="2400">
              <a:solidFill>
                <a:srgbClr val="030305"/>
              </a:solidFill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493713"/>
            <a:ext cx="5791200" cy="162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09600" y="136525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latin typeface="Arial" pitchFamily="34" charset="0"/>
                <a:cs typeface="Times New Roman" pitchFamily="18" charset="0"/>
              </a:rPr>
              <a:t>Латинская (Римская) нумерация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3058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lnSpc>
                <a:spcPct val="80000"/>
              </a:lnSpc>
              <a:spcBef>
                <a:spcPts val="6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</a:rPr>
              <a:t>её 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происхождении достоверных сведений не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</a:rPr>
              <a:t>т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. В языке же римлян ни каких следов пятеричной системы нет. Значит, эти цифры были заимствованы римлянами у другого народа (скорее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 всего этрусков).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Возникла эта нумерация в древнем Риме. </a:t>
            </a:r>
          </a:p>
          <a:p>
            <a:pPr marL="342900" indent="-341313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V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  X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 L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M</a:t>
            </a:r>
          </a:p>
          <a:p>
            <a:pPr marL="342900" indent="-341313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1          5       10       50     100     500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1000</a:t>
            </a:r>
          </a:p>
          <a:p>
            <a:pPr marL="342900" indent="-341313" algn="ctr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10103"/>
                </a:solidFill>
                <a:latin typeface="Times New Roman" pitchFamily="18" charset="0"/>
              </a:rPr>
              <a:t>CCXXXVII = 100+100+10+10+10+5+1+1 = 237</a:t>
            </a:r>
          </a:p>
          <a:p>
            <a:pPr marL="342900" indent="-341313" algn="ctr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</a:p>
          <a:p>
            <a:pPr marL="342900" indent="-341313" algn="ctr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10103"/>
                </a:solidFill>
                <a:latin typeface="Times New Roman" pitchFamily="18" charset="0"/>
              </a:rPr>
              <a:t>XXXIX = 10+10+10-1+10 = 39</a:t>
            </a:r>
          </a:p>
          <a:p>
            <a:pPr marL="342900" indent="-341313" algn="ctr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Такая нумерация преобладала в Италии до XIII века, а в других странах Западной Европы - до XVI века.</a:t>
            </a:r>
          </a:p>
          <a:p>
            <a:pPr marL="342900" indent="-341313" algn="ctr">
              <a:lnSpc>
                <a:spcPct val="80000"/>
              </a:lnSpc>
              <a:spcBef>
                <a:spcPts val="7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/>
          </p:nvPr>
        </p:nvSpPr>
        <p:spPr>
          <a:xfrm>
            <a:off x="838200" y="333375"/>
            <a:ext cx="7772400" cy="6191250"/>
          </a:xfrm>
        </p:spPr>
        <p:txBody>
          <a:bodyPr anchor="t"/>
          <a:lstStyle/>
          <a:p>
            <a:pPr marL="341313" indent="-341313" algn="ctr" eaLnBrk="1" hangingPunct="1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Но далеко не все народы делали свои записи с помощью алфавита или слоговых знаков (об алфавитах и слоговых знаках </a:t>
            </a: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здесь</a:t>
            </a: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smtClean="0">
                <a:solidFill>
                  <a:srgbClr val="40458C"/>
                </a:solidFill>
                <a:latin typeface="Times New Roman" pitchFamily="18" charset="0"/>
                <a:cs typeface="Times New Roman" pitchFamily="18" charset="0"/>
              </a:rPr>
              <a:t> Китае </a:t>
            </a: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иероглифы не позволили появиться такой системе счисления, и тогда ученые изобрели немного другую систему, названную </a:t>
            </a:r>
            <a:r>
              <a:rPr lang="ru-RU" sz="2800" b="1" i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мультипликативная система счисления</a:t>
            </a: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Эта система имела одно очень важное свойство: </a:t>
            </a: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</a:rPr>
              <a:t>              </a:t>
            </a: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ней одна и та же цифра, в зависимости от расположения в записи числа могла иметь разные значения.</a:t>
            </a: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41313" algn="ctr" eaLnBrk="1" hangingPunct="1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26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Именно такой системой счисления мы с Вами сейчас и пользуемся.</a:t>
            </a:r>
            <a:r>
              <a:rPr lang="ru-RU" sz="3200" b="1" smtClean="0">
                <a:solidFill>
                  <a:srgbClr val="6F89F7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09600" y="242888"/>
            <a:ext cx="77724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</a:rPr>
              <a:t>Китайская нумерация</a:t>
            </a:r>
            <a:r>
              <a:rPr lang="en-US" sz="4000" b="1">
                <a:solidFill>
                  <a:srgbClr val="FF3399"/>
                </a:solidFill>
              </a:rPr>
              <a:t/>
            </a:r>
            <a:br>
              <a:rPr lang="en-US" sz="4000" b="1">
                <a:solidFill>
                  <a:srgbClr val="FF3399"/>
                </a:solidFill>
              </a:rPr>
            </a:br>
            <a:r>
              <a:rPr lang="en-US" sz="2800">
                <a:solidFill>
                  <a:srgbClr val="660066"/>
                </a:solidFill>
              </a:rPr>
              <a:t>(</a:t>
            </a:r>
            <a:r>
              <a:rPr lang="ru-RU" sz="2800">
                <a:solidFill>
                  <a:srgbClr val="660066"/>
                </a:solidFill>
                <a:latin typeface="Times New Roman" pitchFamily="18" charset="0"/>
              </a:rPr>
              <a:t>около 4 000 тысяч лет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29200" y="1524000"/>
            <a:ext cx="3581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Эта нумерация одна из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старейших и самых прогрессивных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, поскольку в нее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заложены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такие же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принципы,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 как и в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современную арабскую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, которой мы с Вами пользуемся.</a:t>
            </a:r>
          </a:p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Записывались цифры числа начиная с больших значений и заканчивая меньшими.</a:t>
            </a:r>
          </a:p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solidFill>
                <a:srgbClr val="030305"/>
              </a:solidFill>
              <a:latin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676400"/>
            <a:ext cx="3084513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676400" y="304800"/>
            <a:ext cx="2971800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1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2        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3             10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4 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5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6           100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7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8</a:t>
            </a:r>
            <a:br>
              <a:rPr lang="en-US" sz="4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en-US" sz="4400">
                <a:solidFill>
                  <a:srgbClr val="030305"/>
                </a:solidFill>
                <a:latin typeface="Times New Roman" pitchFamily="18" charset="0"/>
              </a:rPr>
              <a:t>9         1000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0" y="304800"/>
            <a:ext cx="43434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Если десятков, единиц, или какого-то другого разряда не было, то сначала ничего не ставили и переходили к следующему разряду. (Во времена династии Мин был введен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знак для пустого разряда - кружок - аналог нашего нуля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). Чтобы не перепутать разряды использовали несколько служебных иероглифов, писавшихся после основного иероглифа, и показывающих какое значение принимает иероглиф-цифра в данном разряде.                                                           </a:t>
            </a:r>
          </a:p>
        </p:txBody>
      </p:sp>
      <p:grpSp>
        <p:nvGrpSpPr>
          <p:cNvPr id="27652" name="Группа 16"/>
          <p:cNvGrpSpPr>
            <a:grpSpLocks/>
          </p:cNvGrpSpPr>
          <p:nvPr/>
        </p:nvGrpSpPr>
        <p:grpSpPr bwMode="auto">
          <a:xfrm>
            <a:off x="0" y="381000"/>
            <a:ext cx="1739900" cy="6248400"/>
            <a:chOff x="0" y="381000"/>
            <a:chExt cx="1739900" cy="6248400"/>
          </a:xfrm>
        </p:grpSpPr>
        <p:pic>
          <p:nvPicPr>
            <p:cNvPr id="27657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8200" y="3810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58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8600" y="9906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59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38200" y="18288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60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8600" y="25146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61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8600" y="38862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62" name="Picture 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914400" y="31242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63" name="Picture 10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914400" y="44958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64" name="Picture 1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5334000"/>
              <a:ext cx="9906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65" name="Picture 1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914400" y="58674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7653" name="Группа 17"/>
          <p:cNvGrpSpPr>
            <a:grpSpLocks/>
          </p:cNvGrpSpPr>
          <p:nvPr/>
        </p:nvGrpSpPr>
        <p:grpSpPr bwMode="auto">
          <a:xfrm>
            <a:off x="3419475" y="1066800"/>
            <a:ext cx="835025" cy="4708525"/>
            <a:chOff x="3419475" y="1066800"/>
            <a:chExt cx="835025" cy="4708525"/>
          </a:xfrm>
        </p:grpSpPr>
        <p:pic>
          <p:nvPicPr>
            <p:cNvPr id="27654" name="Picture 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419475" y="29972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55" name="Picture 13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429000" y="1066800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56" name="Picture 14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419475" y="5013325"/>
              <a:ext cx="825500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0"/>
            <a:ext cx="4140200" cy="310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09600" y="288925"/>
            <a:ext cx="7772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660066"/>
                </a:solidFill>
              </a:rPr>
              <a:t>Индийская нумерация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17913"/>
            <a:ext cx="4356100" cy="326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0" y="981075"/>
            <a:ext cx="5076825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К середине 8 века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позиционная Система нумерации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 получает в Индии широкое применение. А также и в другие страны (Индокитай, Китай, Тибет, на территорию среднеазиатских государств, в Иран и др.). 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284663" y="3068638"/>
            <a:ext cx="4859337" cy="378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6F89F7"/>
              </a:buClr>
              <a:buSzPct val="110000"/>
              <a:buFont typeface="Times New Roman" pitchFamily="18" charset="0"/>
              <a:buBlip>
                <a:blip r:embed="rId5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Распространении индийской нумерации в арабских странах сыграло руководство, составленное в начале 9 века Мухаммедом из Хорезма (ныне Хорезмская область Узбекскистана</a:t>
            </a:r>
            <a:r>
              <a:rPr lang="en-US" sz="2400">
                <a:solidFill>
                  <a:srgbClr val="05050B"/>
                </a:solidFill>
                <a:latin typeface="Times New Roman" pitchFamily="18" charset="0"/>
              </a:rPr>
              <a:t>).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Оно было переведено в Западной Европе на латинский язык в</a:t>
            </a:r>
            <a:r>
              <a:rPr lang="ru-RU" sz="2400">
                <a:solidFill>
                  <a:srgbClr val="40458C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12 веке</a:t>
            </a:r>
            <a:r>
              <a:rPr lang="ru-RU" sz="2400">
                <a:solidFill>
                  <a:srgbClr val="40458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09600" y="-17463"/>
            <a:ext cx="7772400" cy="2530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200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5050B"/>
                </a:solidFill>
                <a:latin typeface="Times New Roman" pitchFamily="18" charset="0"/>
              </a:rPr>
              <a:t>В 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13 веке</a:t>
            </a:r>
            <a:r>
              <a:rPr lang="ru-RU" sz="2000">
                <a:solidFill>
                  <a:srgbClr val="05050B"/>
                </a:solidFill>
                <a:latin typeface="Times New Roman" pitchFamily="18" charset="0"/>
              </a:rPr>
              <a:t> индийская нумерация получает преобладание в Италии. В других странах Западной Европы она утверждается в 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16 веке</a:t>
            </a:r>
            <a:r>
              <a:rPr lang="ru-RU" sz="2000">
                <a:solidFill>
                  <a:srgbClr val="05050B"/>
                </a:solidFill>
                <a:latin typeface="Times New Roman" pitchFamily="18" charset="0"/>
              </a:rPr>
              <a:t>. Европейцы, заимствовавшие индийскую нумерацию от арабов, называли ее "арабской". </a:t>
            </a:r>
            <a:br>
              <a:rPr lang="ru-RU" sz="2000">
                <a:solidFill>
                  <a:srgbClr val="05050B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5050B"/>
                </a:solidFill>
                <a:latin typeface="Times New Roman" pitchFamily="18" charset="0"/>
              </a:rPr>
              <a:t>Та форма, в которой мы их пишем, установилась в</a:t>
            </a: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16 веке</a:t>
            </a:r>
            <a:br>
              <a:rPr lang="ru-RU" sz="20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Это исторически неправильное название удерживается и поныне.</a:t>
            </a: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 </a:t>
            </a:r>
            <a:br>
              <a:rPr lang="ru-RU" sz="200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5050B"/>
                </a:solidFill>
                <a:latin typeface="Times New Roman" pitchFamily="18" charset="0"/>
              </a:rPr>
              <a:t>Форма индийских цифр претерпевала многообразные изменения.</a:t>
            </a: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4800" y="2819400"/>
            <a:ext cx="40386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0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0000FF"/>
                </a:solidFill>
              </a:rPr>
              <a:t>Арабская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586038"/>
            <a:ext cx="5940425" cy="427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838200" y="838200"/>
            <a:ext cx="77724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истемы счисления бывают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непозиционными и позиционными</a:t>
            </a:r>
            <a:r>
              <a:rPr lang="ru-RU" sz="3200" b="1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Основания бывают различны. 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В древние времена не существовало единой для всех стран системы счета.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Некоторые системы исчисления 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брали за основу</a:t>
            </a:r>
          </a:p>
          <a:p>
            <a:pPr marL="342900" indent="-341313" algn="ctr">
              <a:spcBef>
                <a:spcPts val="8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12, другие - 60, третьи - 20, 2, 5, 8.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0"/>
            <a:ext cx="3240088" cy="130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59688" y="0"/>
            <a:ext cx="1484312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700"/>
            <a:ext cx="7772400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Зачем мы учились считать?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675687" cy="4679950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FF0066"/>
                </a:solidFill>
                <a:latin typeface="Times New Roman" pitchFamily="18" charset="0"/>
              </a:rPr>
              <a:t>Камешки, ракушки, косточки</a:t>
            </a:r>
          </a:p>
          <a:p>
            <a:pPr indent="-341313" eaLnBrk="1" hangingPunct="1">
              <a:lnSpc>
                <a:spcPct val="90000"/>
              </a:lnSpc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C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</a:rPr>
              <a:t>имволы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</a:rPr>
              <a:t> - черточку или другую отметку </a:t>
            </a:r>
          </a:p>
          <a:p>
            <a:pPr indent="-341313" eaLnBrk="1" hangingPunct="1">
              <a:lnSpc>
                <a:spcPct val="90000"/>
              </a:lnSpc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FF0066"/>
                </a:solidFill>
                <a:latin typeface="Times New Roman" pitchFamily="18" charset="0"/>
              </a:rPr>
              <a:t>Не было</a:t>
            </a:r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</a:rPr>
              <a:t>слов</a:t>
            </a:r>
            <a:r>
              <a:rPr lang="ru-RU" smtClean="0">
                <a:solidFill>
                  <a:srgbClr val="030305"/>
                </a:solidFill>
                <a:latin typeface="Times New Roman" pitchFamily="18" charset="0"/>
              </a:rPr>
              <a:t>, чтобы обозначить цифры. </a:t>
            </a:r>
          </a:p>
          <a:p>
            <a:pPr indent="-341313" algn="ctr" eaLnBrk="1" hangingPunct="1">
              <a:lnSpc>
                <a:spcPct val="90000"/>
              </a:lnSpc>
              <a:spcBef>
                <a:spcPts val="9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/>
              <a:t>Самая простая система счисления</a:t>
            </a:r>
          </a:p>
          <a:p>
            <a:pPr indent="-341313" eaLnBrk="1" hangingPunct="1">
              <a:lnSpc>
                <a:spcPct val="90000"/>
              </a:lnSpc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В этой системе счисления для записи чисел используется только одна цифра. </a:t>
            </a:r>
          </a:p>
          <a:p>
            <a:pPr indent="-341313" eaLnBrk="1" hangingPunct="1">
              <a:lnSpc>
                <a:spcPct val="90000"/>
              </a:lnSpc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Такая система счисления использовалась, и до сих пор используется в основном народами, 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имеющими письменности.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6237288"/>
            <a:ext cx="49323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78688" y="692150"/>
            <a:ext cx="1865312" cy="153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7820025" cy="1160463"/>
          </a:xfrm>
        </p:spPr>
        <p:txBody>
          <a:bodyPr/>
          <a:lstStyle/>
          <a:p>
            <a:pPr algn="r"/>
            <a:r>
              <a:rPr lang="ru-RU" smtClean="0"/>
              <a:t>Успехов!</a:t>
            </a:r>
          </a:p>
        </p:txBody>
      </p:sp>
      <p:pic>
        <p:nvPicPr>
          <p:cNvPr id="31747" name="Picture 2" descr="http://znayka1.ru/wp-content/uploads/2011/10/Rebenok-schita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500188"/>
            <a:ext cx="34099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0"/>
            <a:ext cx="3995737" cy="602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4213" y="2143125"/>
            <a:ext cx="5975350" cy="421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Позднее человек начал считать с помощью</a:t>
            </a:r>
            <a:r>
              <a:rPr lang="en-US" sz="2400">
                <a:solidFill>
                  <a:srgbClr val="030305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пальцев на руке. Так как у нас 10 пальцев на</a:t>
            </a:r>
            <a:r>
              <a:rPr lang="en-US" sz="2400">
                <a:solidFill>
                  <a:srgbClr val="030305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руках,</a:t>
            </a:r>
            <a:r>
              <a:rPr lang="en-US" sz="2400">
                <a:solidFill>
                  <a:srgbClr val="030305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это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привело к использованию цифры</a:t>
            </a: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30305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10 в системах счета</a:t>
            </a:r>
            <a:r>
              <a:rPr lang="en-US" sz="2400">
                <a:solidFill>
                  <a:srgbClr val="030305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30305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030305"/>
                </a:solidFill>
                <a:latin typeface="Times New Roman" pitchFamily="18" charset="0"/>
              </a:rPr>
              <a:t>Т</a:t>
            </a: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акой системой счисления пользуются и современные люди:</a:t>
            </a:r>
            <a:b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- отмечая зарубками количество прошедших дней, или карандашом отмечая черточками в тетради количество проданных товаров; </a:t>
            </a:r>
            <a:b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- дети учатся </a:t>
            </a:r>
            <a:b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10103"/>
                </a:solidFill>
                <a:latin typeface="Times New Roman" pitchFamily="18" charset="0"/>
                <a:cs typeface="Times New Roman" pitchFamily="18" charset="0"/>
              </a:rPr>
              <a:t>считать на пальцах.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357563" cy="223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09600" y="136525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latin typeface="Times New Roman" pitchFamily="18" charset="0"/>
                <a:cs typeface="Arial" pitchFamily="34" charset="0"/>
              </a:rPr>
              <a:t>Индейцы и</a:t>
            </a:r>
            <a:br>
              <a:rPr lang="ru-RU" sz="4000" b="1">
                <a:solidFill>
                  <a:srgbClr val="FF3399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4000" b="1">
                <a:solidFill>
                  <a:srgbClr val="FF3399"/>
                </a:solidFill>
                <a:latin typeface="Times New Roman" pitchFamily="18" charset="0"/>
                <a:cs typeface="Arial" pitchFamily="34" charset="0"/>
              </a:rPr>
              <a:t>народы Древней Азии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0113" y="1412875"/>
            <a:ext cx="8243887" cy="291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при счете завязывали узелки на шнурках разной длины и цвета.</a:t>
            </a:r>
          </a:p>
          <a:p>
            <a:pPr marL="341313" indent="-341313">
              <a:spcBef>
                <a:spcPts val="800"/>
              </a:spcBef>
              <a:buClr>
                <a:srgbClr val="6F89F7"/>
              </a:buClr>
              <a:buSzPct val="11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Узелки, называли вспоминателем</a:t>
            </a:r>
            <a:r>
              <a:rPr lang="ru-RU" sz="360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ru-RU" sz="320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076700"/>
            <a:ext cx="4103688" cy="2419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2463" y="3398838"/>
            <a:ext cx="4681537" cy="345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27088" y="317500"/>
            <a:ext cx="75438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3399"/>
                </a:solidFill>
                <a:latin typeface="Arial" pitchFamily="34" charset="0"/>
              </a:rPr>
              <a:t>Древний народ Майя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915400" cy="161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900"/>
              </a:spcBef>
              <a:buClr>
                <a:srgbClr val="6F89F7"/>
              </a:buClr>
              <a:buSzPct val="11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вместо цифр рисовал  страшные головы, как у пришельцев</a:t>
            </a:r>
            <a:r>
              <a:rPr lang="ru-RU" sz="3600">
                <a:solidFill>
                  <a:srgbClr val="030305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828925"/>
            <a:ext cx="8893175" cy="402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7772400" cy="3241675"/>
          </a:xfrm>
        </p:spPr>
        <p:txBody>
          <a:bodyPr lIns="91440" tIns="45720" rIns="91440" bIns="45720"/>
          <a:lstStyle/>
          <a:p>
            <a:pPr marL="812800" indent="-811213" algn="ctr" eaLnBrk="1" hangingPunct="1">
              <a:spcBef>
                <a:spcPts val="700"/>
              </a:spcBef>
              <a:buClrTx/>
              <a:buSzPct val="11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endParaRPr lang="en-US" sz="280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812800" indent="-811213" algn="ctr" eaLnBrk="1" hangingPunct="1">
              <a:buClrTx/>
              <a:buSzPct val="11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ru-RU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Тогда стали люди придумывать как по другому записывать</a:t>
            </a:r>
            <a:r>
              <a:rPr lang="ru-RU" smtClean="0">
                <a:solidFill>
                  <a:srgbClr val="6F89F7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FF3399"/>
                </a:solidFill>
                <a:latin typeface="Arial" pitchFamily="34" charset="0"/>
                <a:cs typeface="Times New Roman" pitchFamily="18" charset="0"/>
              </a:rPr>
              <a:t>большие числа</a:t>
            </a:r>
            <a:r>
              <a:rPr lang="ru-RU" smtClean="0">
                <a:solidFill>
                  <a:srgbClr val="6F89F7"/>
                </a:solidFill>
                <a:latin typeface="Arial" pitchFamily="34" charset="0"/>
                <a:cs typeface="Times New Roman" pitchFamily="18" charset="0"/>
              </a:rPr>
              <a:t>. </a:t>
            </a:r>
          </a:p>
          <a:p>
            <a:pPr marL="812800" indent="-811213" algn="ctr" eaLnBrk="1" hangingPunct="1">
              <a:buClrTx/>
              <a:buSzPct val="11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r>
              <a:rPr lang="ru-RU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Для начала решили, что</a:t>
            </a:r>
            <a:r>
              <a:rPr lang="ru-RU" smtClean="0">
                <a:solidFill>
                  <a:srgbClr val="6F89F7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FF3399"/>
                </a:solidFill>
                <a:latin typeface="Arial" pitchFamily="34" charset="0"/>
                <a:cs typeface="Times New Roman" pitchFamily="18" charset="0"/>
              </a:rPr>
              <a:t>каждые 10 палочек заменять загогулинкой</a:t>
            </a:r>
            <a:r>
              <a:rPr lang="ru-RU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, и счет пошел легче! </a:t>
            </a:r>
          </a:p>
          <a:p>
            <a:pPr marL="812800" indent="-811213" eaLnBrk="1" hangingPunct="1">
              <a:buClrTx/>
              <a:buSzPct val="110000"/>
              <a:buFontTx/>
              <a:buNone/>
              <a:tabLst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</a:pPr>
            <a:endParaRPr lang="en-US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Нумерация индейцев Майя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8305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>
                <a:solidFill>
                  <a:srgbClr val="40458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1313">
              <a:spcBef>
                <a:spcPts val="600"/>
              </a:spcBef>
              <a:buClr>
                <a:srgbClr val="6F89F7"/>
              </a:buClr>
              <a:buSzPct val="147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Записывались цифры числа в столбик, начиная со знаков</a:t>
            </a:r>
          </a:p>
          <a:p>
            <a:pPr marL="342900" indent="-341313">
              <a:spcBef>
                <a:spcPts val="6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                   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затем знаки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                          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  , а потом 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                     </a:t>
            </a:r>
          </a:p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больших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значений и заканчивая меньшими.</a:t>
            </a:r>
            <a:r>
              <a:rPr lang="ru-RU" sz="20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5050B"/>
              </a:solidFill>
              <a:latin typeface="Times New Roman" pitchFamily="18" charset="0"/>
            </a:endParaRPr>
          </a:p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5050B"/>
              </a:solidFill>
              <a:latin typeface="Times New Roman" pitchFamily="18" charset="0"/>
            </a:endParaRPr>
          </a:p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5050B"/>
              </a:solidFill>
              <a:latin typeface="Times New Roman" pitchFamily="18" charset="0"/>
            </a:endParaRPr>
          </a:p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5050B"/>
                </a:solidFill>
                <a:latin typeface="Times New Roman" pitchFamily="18" charset="0"/>
              </a:rPr>
              <a:t>                    </a:t>
            </a:r>
            <a:r>
              <a:rPr lang="ru-RU" sz="2000" b="1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000" b="1">
                <a:solidFill>
                  <a:srgbClr val="05050B"/>
                </a:solidFill>
                <a:latin typeface="Times New Roman" pitchFamily="18" charset="0"/>
              </a:rPr>
              <a:t>                                            </a:t>
            </a:r>
            <a:r>
              <a:rPr lang="ru-RU" sz="2000" b="1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b="1">
                <a:solidFill>
                  <a:srgbClr val="05050B"/>
                </a:solidFill>
                <a:latin typeface="Times New Roman" pitchFamily="18" charset="0"/>
              </a:rPr>
              <a:t>                                    </a:t>
            </a:r>
            <a:r>
              <a:rPr lang="ru-RU" sz="2000" b="1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marL="342900" indent="-341313" algn="ctr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20+20+5+5+5+1+1+1+1 = 59; 5+5+5+1 = 16; 20+1+1+1 = 23</a:t>
            </a:r>
          </a:p>
          <a:p>
            <a:pPr marL="342900" indent="-341313" algn="ctr">
              <a:spcBef>
                <a:spcPts val="500"/>
              </a:spcBef>
              <a:buClr>
                <a:srgbClr val="6F89F7"/>
              </a:buClr>
              <a:buSzPct val="176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Такая запись числа аддитивна, то есть в ней используется только сложение: </a:t>
            </a:r>
          </a:p>
          <a:p>
            <a:pPr marL="342900" indent="-341313">
              <a:spcBef>
                <a:spcPts val="500"/>
              </a:spcBef>
              <a:buClrTx/>
              <a:buSzPct val="11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>
              <a:solidFill>
                <a:srgbClr val="0505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2514600"/>
            <a:ext cx="812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2514600"/>
            <a:ext cx="850900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96200" y="2590800"/>
            <a:ext cx="850900" cy="17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3933825"/>
            <a:ext cx="812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962400"/>
            <a:ext cx="812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987800"/>
            <a:ext cx="812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38925" y="3933825"/>
            <a:ext cx="812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8200" y="3886200"/>
            <a:ext cx="812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51725" y="4017963"/>
            <a:ext cx="850900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638800" y="-381000"/>
            <a:ext cx="2743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562600" y="533400"/>
            <a:ext cx="32004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10000"/>
              <a:buFont typeface="Times New Roman" pitchFamily="18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Эта нумерация очень интересна тем, что на ее развитие не повлеяла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</a:rPr>
              <a:t>сь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 ни одна из цивилизаций Старого Света. Однако в ней использованы все те же принципы. Сначала эта нумерация обслуживала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пятиричную </a:t>
            </a:r>
            <a:r>
              <a:rPr lang="ru-RU" sz="2400">
                <a:solidFill>
                  <a:srgbClr val="05050B"/>
                </a:solidFill>
                <a:latin typeface="Times New Roman" pitchFamily="18" charset="0"/>
                <a:cs typeface="Times New Roman" pitchFamily="18" charset="0"/>
              </a:rPr>
              <a:t>систему счисления, а потом ее приспособили для </a:t>
            </a:r>
            <a:r>
              <a:rPr lang="ru-RU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двадцатиричной.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828800"/>
            <a:ext cx="850900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81000"/>
            <a:ext cx="1790700" cy="599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1981200"/>
            <a:ext cx="1965325" cy="379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1390</Words>
  <Application>Microsoft Office PowerPoint</Application>
  <PresentationFormat>Экран (4:3)</PresentationFormat>
  <Paragraphs>142</Paragraphs>
  <Slides>30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Tahoma</vt:lpstr>
      <vt:lpstr>DejaVu Sans</vt:lpstr>
      <vt:lpstr>Times New Roman</vt:lpstr>
      <vt:lpstr>Arial</vt:lpstr>
      <vt:lpstr>Wingdings</vt:lpstr>
      <vt:lpstr>Тема Office</vt:lpstr>
      <vt:lpstr>История возникновения чисел и систем счисления</vt:lpstr>
      <vt:lpstr>Что мы знаем о цифрах и системе счисления?   </vt:lpstr>
      <vt:lpstr>Зачем мы учились считать?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Число 5656 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szyka</dc:creator>
  <cp:lastModifiedBy>Дарёна</cp:lastModifiedBy>
  <cp:revision>279</cp:revision>
  <cp:lastPrinted>2011-11-19T08:50:31Z</cp:lastPrinted>
  <dcterms:created xsi:type="dcterms:W3CDTF">1601-01-01T00:00:00Z</dcterms:created>
  <dcterms:modified xsi:type="dcterms:W3CDTF">2012-03-28T20:23:47Z</dcterms:modified>
</cp:coreProperties>
</file>