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2" r:id="rId5"/>
    <p:sldId id="276" r:id="rId6"/>
    <p:sldId id="277" r:id="rId7"/>
    <p:sldId id="259" r:id="rId8"/>
    <p:sldId id="296" r:id="rId9"/>
    <p:sldId id="297" r:id="rId10"/>
    <p:sldId id="279" r:id="rId11"/>
    <p:sldId id="280" r:id="rId12"/>
    <p:sldId id="281" r:id="rId13"/>
    <p:sldId id="282" r:id="rId14"/>
    <p:sldId id="283" r:id="rId15"/>
    <p:sldId id="284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304" r:id="rId25"/>
    <p:sldId id="294" r:id="rId26"/>
    <p:sldId id="295" r:id="rId27"/>
    <p:sldId id="298" r:id="rId28"/>
    <p:sldId id="300" r:id="rId29"/>
    <p:sldId id="260" r:id="rId30"/>
    <p:sldId id="261" r:id="rId31"/>
    <p:sldId id="262" r:id="rId32"/>
    <p:sldId id="303" r:id="rId33"/>
    <p:sldId id="278" r:id="rId34"/>
    <p:sldId id="263" r:id="rId35"/>
    <p:sldId id="299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A704A-A096-44D6-B282-7C5BF36C75BF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1B736-F3B3-4509-A173-C6B83EF84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5E553-3E9A-439D-AE35-A9E8D4C32DC1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CC40D-46A8-494D-8C15-B184C448A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2EA98-1A81-4B23-ADB0-1A051D7D28CE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FD5BA-8CDD-4290-9B70-AA8AA9791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F7726-915F-494B-82D2-853A613BB9A2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F437-081C-490C-8494-0D9CDE4A2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5AE4D-14EA-46BE-AF99-3A81A6118BEF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CCB35-01E4-45E7-83FC-F1887C600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E06D0-1F3E-4D2F-9788-DD816FEF9DC9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81068-FF6D-4CAD-BD73-DBBC1C7CA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79C07-90DB-4432-B7DA-10B84DD22D54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9CDF8-F7F6-4151-AB1F-EA49DC8F1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F81A8-2D79-4A4A-BACF-B15C4C4CE53C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ACFC4-7283-4957-BC9F-6474C0BAF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EBAAB-71D0-4231-AA3A-4813FEABD953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E91CF-2790-4165-9343-B55EE688F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E0883-ABB9-4494-A514-1639F7192B5E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0512E-1C1C-4547-8169-3708638BA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B14FF-BCC5-4150-B8B1-1E7B3DFBB8D4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89CA4-B859-4DEA-ABD1-68BA01BA3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D54354-3B2A-48D8-8AFE-69379B5E9170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F4B2ED-0B8E-4960-BC87-9221A09E4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91;&#1088;&#1086;&#1082;_&#1084;&#1072;&#1090;&#1077;&#1084;&#1072;&#1090;&#1080;&#1082;&#1072;\Slagharen-%20Kinderdans%20Tapati%20tapata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0"/>
          <a:ext cx="9143985" cy="68580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56674"/>
                <a:gridCol w="456674"/>
                <a:gridCol w="456674"/>
                <a:gridCol w="456674"/>
                <a:gridCol w="456674"/>
                <a:gridCol w="456674"/>
                <a:gridCol w="456674"/>
                <a:gridCol w="456674"/>
                <a:gridCol w="456674"/>
                <a:gridCol w="457629"/>
                <a:gridCol w="457629"/>
                <a:gridCol w="457629"/>
                <a:gridCol w="457629"/>
                <a:gridCol w="457629"/>
                <a:gridCol w="457629"/>
                <a:gridCol w="457629"/>
                <a:gridCol w="457629"/>
                <a:gridCol w="457629"/>
                <a:gridCol w="457629"/>
                <a:gridCol w="457629"/>
              </a:tblGrid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8750" y="496888"/>
            <a:ext cx="1304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u="sng">
                <a:latin typeface="Calibri" pitchFamily="34" charset="0"/>
              </a:rPr>
              <a:t>Тема: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35100" y="454025"/>
            <a:ext cx="78835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1F497D"/>
                </a:solidFill>
                <a:latin typeface="Calibri" pitchFamily="34" charset="0"/>
              </a:rPr>
              <a:t>Деление многозначных </a:t>
            </a:r>
          </a:p>
          <a:p>
            <a:r>
              <a:rPr lang="ru-RU" sz="4400" b="1">
                <a:solidFill>
                  <a:srgbClr val="1F497D"/>
                </a:solidFill>
                <a:latin typeface="Calibri" pitchFamily="34" charset="0"/>
              </a:rPr>
              <a:t>чисел уголком. Решение задач</a:t>
            </a:r>
            <a:r>
              <a:rPr lang="ru-RU" sz="4000" b="1">
                <a:solidFill>
                  <a:srgbClr val="1F497D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188" y="3219450"/>
            <a:ext cx="1306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u="sng">
                <a:latin typeface="Calibri" pitchFamily="34" charset="0"/>
              </a:rPr>
              <a:t>Цели: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35138" y="3319463"/>
            <a:ext cx="7408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B050"/>
                </a:solidFill>
                <a:latin typeface="Calibri" pitchFamily="34" charset="0"/>
              </a:rPr>
              <a:t>1) Делить многозначные числа уголком.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14500" y="4040188"/>
            <a:ext cx="2970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2) Решать задачи.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14500" y="4738688"/>
            <a:ext cx="4459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3</a:t>
            </a:r>
            <a:r>
              <a:rPr lang="en-US" sz="2800" b="1">
                <a:solidFill>
                  <a:srgbClr val="7030A0"/>
                </a:solidFill>
                <a:latin typeface="Calibri" pitchFamily="34" charset="0"/>
              </a:rPr>
              <a:t>)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 Учиться оценивать себя.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2" descr="1у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3213100"/>
            <a:ext cx="322262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2" descr="1у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149725"/>
            <a:ext cx="17827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agharen- Kinderdans Tapati tapa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2" descr="1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3211513"/>
            <a:ext cx="2740025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2" descr="1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2738" y="4221163"/>
            <a:ext cx="1169987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2" descr="1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4868863"/>
            <a:ext cx="1169987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2" descr="3D256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4221163"/>
            <a:ext cx="14192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2" descr="3D256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3244850"/>
            <a:ext cx="252730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2" descr="3D256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4508500"/>
            <a:ext cx="14192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3" descr="201b428df7380e9a4979321f083c826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437063"/>
            <a:ext cx="171450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3" descr="201b428df7380e9a4979321f083c826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276475"/>
            <a:ext cx="365125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2" descr="1rr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4037013"/>
            <a:ext cx="208756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2" descr="1rr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17512">
            <a:off x="477838" y="4392613"/>
            <a:ext cx="2185987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1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483100"/>
            <a:ext cx="23749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1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357563"/>
            <a:ext cx="30226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b500be9aeccf3f518a1db80ee794907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1897063"/>
            <a:ext cx="4962525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1" descr="b500be9aeccf3f518a1db80ee794907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5027613"/>
            <a:ext cx="1830387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2" descr="3ee1636d249199fe563516da04efafe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708275"/>
            <a:ext cx="11938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2" descr="3ee1636d249199fe563516da04efafe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2924175"/>
            <a:ext cx="3038475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8" descr="homa3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4873625"/>
            <a:ext cx="142716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8" descr="homa3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4784725"/>
            <a:ext cx="2195512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8" descr="homa3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5734050"/>
            <a:ext cx="9223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8" descr="homa3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322888"/>
            <a:ext cx="14986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4" descr="de928fcce2e4a5ab6e0e1da660737fa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508500"/>
            <a:ext cx="2030412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4" descr="de928fcce2e4a5ab6e0e1da660737fa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5013325"/>
            <a:ext cx="130968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4" descr="de928fcce2e4a5ab6e0e1da660737fa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997200"/>
            <a:ext cx="350678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57313" y="2500313"/>
            <a:ext cx="6143625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075" name="Группа 9"/>
          <p:cNvGrpSpPr>
            <a:grpSpLocks/>
          </p:cNvGrpSpPr>
          <p:nvPr/>
        </p:nvGrpSpPr>
        <p:grpSpPr bwMode="auto">
          <a:xfrm>
            <a:off x="3714750" y="1857375"/>
            <a:ext cx="3929063" cy="1285875"/>
            <a:chOff x="2000232" y="3714752"/>
            <a:chExt cx="2714644" cy="928694"/>
          </a:xfrm>
        </p:grpSpPr>
        <p:sp>
          <p:nvSpPr>
            <p:cNvPr id="8" name="Дуга 7"/>
            <p:cNvSpPr/>
            <p:nvPr/>
          </p:nvSpPr>
          <p:spPr>
            <a:xfrm>
              <a:off x="2071526" y="3714752"/>
              <a:ext cx="2500763" cy="928694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Дуга 8"/>
            <p:cNvSpPr/>
            <p:nvPr/>
          </p:nvSpPr>
          <p:spPr>
            <a:xfrm flipH="1">
              <a:off x="2000232" y="3714752"/>
              <a:ext cx="2714644" cy="928694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076" name="Группа 10"/>
          <p:cNvGrpSpPr>
            <a:grpSpLocks/>
          </p:cNvGrpSpPr>
          <p:nvPr/>
        </p:nvGrpSpPr>
        <p:grpSpPr bwMode="auto">
          <a:xfrm>
            <a:off x="1357313" y="1857375"/>
            <a:ext cx="4429125" cy="1285875"/>
            <a:chOff x="2000232" y="3714752"/>
            <a:chExt cx="2714644" cy="928694"/>
          </a:xfrm>
        </p:grpSpPr>
        <p:sp>
          <p:nvSpPr>
            <p:cNvPr id="12" name="Дуга 11"/>
            <p:cNvSpPr/>
            <p:nvPr/>
          </p:nvSpPr>
          <p:spPr>
            <a:xfrm>
              <a:off x="2071260" y="3714752"/>
              <a:ext cx="2500586" cy="928694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Дуга 12"/>
            <p:cNvSpPr/>
            <p:nvPr/>
          </p:nvSpPr>
          <p:spPr>
            <a:xfrm flipH="1">
              <a:off x="2000232" y="3714752"/>
              <a:ext cx="2714644" cy="928694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077" name="Группа 13"/>
          <p:cNvGrpSpPr>
            <a:grpSpLocks/>
          </p:cNvGrpSpPr>
          <p:nvPr/>
        </p:nvGrpSpPr>
        <p:grpSpPr bwMode="auto">
          <a:xfrm rot="10800000">
            <a:off x="1000125" y="1143000"/>
            <a:ext cx="6429375" cy="2714625"/>
            <a:chOff x="2000232" y="3714752"/>
            <a:chExt cx="2714644" cy="928694"/>
          </a:xfrm>
        </p:grpSpPr>
        <p:sp>
          <p:nvSpPr>
            <p:cNvPr id="15" name="Дуга 14"/>
            <p:cNvSpPr/>
            <p:nvPr/>
          </p:nvSpPr>
          <p:spPr>
            <a:xfrm>
              <a:off x="2071952" y="3714752"/>
              <a:ext cx="2500154" cy="928694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Дуга 15"/>
            <p:cNvSpPr/>
            <p:nvPr/>
          </p:nvSpPr>
          <p:spPr>
            <a:xfrm flipH="1">
              <a:off x="2000232" y="3714752"/>
              <a:ext cx="2714644" cy="928694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cxnSp>
        <p:nvCxnSpPr>
          <p:cNvPr id="18" name="Прямая соединительная линия 17"/>
          <p:cNvCxnSpPr/>
          <p:nvPr/>
        </p:nvCxnSpPr>
        <p:spPr>
          <a:xfrm rot="5400000">
            <a:off x="3535363" y="2463800"/>
            <a:ext cx="357188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5394325" y="2463800"/>
            <a:ext cx="35718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1177925" y="2535238"/>
            <a:ext cx="357187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7251700" y="2535238"/>
            <a:ext cx="357187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082" name="Группа 21"/>
          <p:cNvGrpSpPr>
            <a:grpSpLocks/>
          </p:cNvGrpSpPr>
          <p:nvPr/>
        </p:nvGrpSpPr>
        <p:grpSpPr bwMode="auto">
          <a:xfrm rot="10800000">
            <a:off x="1214438" y="1857375"/>
            <a:ext cx="2500312" cy="1143000"/>
            <a:chOff x="2000232" y="3714752"/>
            <a:chExt cx="2714644" cy="928694"/>
          </a:xfrm>
        </p:grpSpPr>
        <p:sp>
          <p:nvSpPr>
            <p:cNvPr id="23" name="Дуга 22"/>
            <p:cNvSpPr/>
            <p:nvPr/>
          </p:nvSpPr>
          <p:spPr>
            <a:xfrm>
              <a:off x="2081240" y="3714752"/>
              <a:ext cx="2500921" cy="928694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Дуга 23"/>
            <p:cNvSpPr/>
            <p:nvPr/>
          </p:nvSpPr>
          <p:spPr>
            <a:xfrm flipH="1">
              <a:off x="2000232" y="3714752"/>
              <a:ext cx="2714644" cy="928694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083" name="Группа 24"/>
          <p:cNvGrpSpPr>
            <a:grpSpLocks/>
          </p:cNvGrpSpPr>
          <p:nvPr/>
        </p:nvGrpSpPr>
        <p:grpSpPr bwMode="auto">
          <a:xfrm rot="10800000">
            <a:off x="3571875" y="1857375"/>
            <a:ext cx="2000250" cy="1143000"/>
            <a:chOff x="2000232" y="3714752"/>
            <a:chExt cx="2714644" cy="928694"/>
          </a:xfrm>
        </p:grpSpPr>
        <p:sp>
          <p:nvSpPr>
            <p:cNvPr id="26" name="Дуга 25"/>
            <p:cNvSpPr/>
            <p:nvPr/>
          </p:nvSpPr>
          <p:spPr>
            <a:xfrm>
              <a:off x="2084256" y="3714752"/>
              <a:ext cx="2501351" cy="928694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Дуга 26"/>
            <p:cNvSpPr/>
            <p:nvPr/>
          </p:nvSpPr>
          <p:spPr>
            <a:xfrm flipH="1">
              <a:off x="2000232" y="3714752"/>
              <a:ext cx="2714644" cy="928694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084" name="Группа 27"/>
          <p:cNvGrpSpPr>
            <a:grpSpLocks/>
          </p:cNvGrpSpPr>
          <p:nvPr/>
        </p:nvGrpSpPr>
        <p:grpSpPr bwMode="auto">
          <a:xfrm rot="10800000">
            <a:off x="5429250" y="1857375"/>
            <a:ext cx="2000250" cy="1071563"/>
            <a:chOff x="2000232" y="3714752"/>
            <a:chExt cx="2714644" cy="928694"/>
          </a:xfrm>
        </p:grpSpPr>
        <p:sp>
          <p:nvSpPr>
            <p:cNvPr id="29" name="Дуга 28"/>
            <p:cNvSpPr/>
            <p:nvPr/>
          </p:nvSpPr>
          <p:spPr>
            <a:xfrm>
              <a:off x="2084256" y="3714752"/>
              <a:ext cx="2501351" cy="928694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Дуга 29"/>
            <p:cNvSpPr/>
            <p:nvPr/>
          </p:nvSpPr>
          <p:spPr>
            <a:xfrm flipH="1">
              <a:off x="2000232" y="3714752"/>
              <a:ext cx="2714644" cy="928694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0" y="0"/>
          <a:ext cx="9144005" cy="6858000"/>
        </p:xfrm>
        <a:graphic>
          <a:graphicData uri="http://schemas.openxmlformats.org/drawingml/2006/table">
            <a:tbl>
              <a:tblPr/>
              <a:tblGrid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</a:tblGrid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28" name="TextBox 32"/>
          <p:cNvSpPr txBox="1">
            <a:spLocks noChangeArrowheads="1"/>
          </p:cNvSpPr>
          <p:nvPr/>
        </p:nvSpPr>
        <p:spPr bwMode="auto">
          <a:xfrm>
            <a:off x="722313" y="103188"/>
            <a:ext cx="77581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1F497D"/>
                </a:solidFill>
                <a:latin typeface="Calibri" pitchFamily="34" charset="0"/>
              </a:rPr>
              <a:t>Проверим домашнее задание</a:t>
            </a:r>
          </a:p>
        </p:txBody>
      </p:sp>
      <p:sp>
        <p:nvSpPr>
          <p:cNvPr id="3529" name="TextBox 33"/>
          <p:cNvSpPr txBox="1">
            <a:spLocks noChangeArrowheads="1"/>
          </p:cNvSpPr>
          <p:nvPr/>
        </p:nvSpPr>
        <p:spPr bwMode="auto">
          <a:xfrm>
            <a:off x="3038475" y="1357313"/>
            <a:ext cx="10175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>
                <a:solidFill>
                  <a:srgbClr val="1F497D"/>
                </a:solidFill>
                <a:latin typeface="Calibri" pitchFamily="34" charset="0"/>
              </a:rPr>
              <a:t>60 кг</a:t>
            </a:r>
          </a:p>
        </p:txBody>
      </p:sp>
      <p:sp>
        <p:nvSpPr>
          <p:cNvPr id="3530" name="TextBox 34"/>
          <p:cNvSpPr txBox="1">
            <a:spLocks noChangeArrowheads="1"/>
          </p:cNvSpPr>
          <p:nvPr/>
        </p:nvSpPr>
        <p:spPr bwMode="auto">
          <a:xfrm>
            <a:off x="5240338" y="1362075"/>
            <a:ext cx="10175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>
                <a:solidFill>
                  <a:srgbClr val="1F497D"/>
                </a:solidFill>
                <a:latin typeface="Calibri" pitchFamily="34" charset="0"/>
              </a:rPr>
              <a:t>52 кг</a:t>
            </a:r>
          </a:p>
        </p:txBody>
      </p:sp>
      <p:sp>
        <p:nvSpPr>
          <p:cNvPr id="3531" name="TextBox 35"/>
          <p:cNvSpPr txBox="1">
            <a:spLocks noChangeArrowheads="1"/>
          </p:cNvSpPr>
          <p:nvPr/>
        </p:nvSpPr>
        <p:spPr bwMode="auto">
          <a:xfrm>
            <a:off x="1966913" y="2968625"/>
            <a:ext cx="10175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3532" name="TextBox 36"/>
          <p:cNvSpPr txBox="1">
            <a:spLocks noChangeArrowheads="1"/>
          </p:cNvSpPr>
          <p:nvPr/>
        </p:nvSpPr>
        <p:spPr bwMode="auto">
          <a:xfrm>
            <a:off x="4079875" y="3003550"/>
            <a:ext cx="10175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3533" name="TextBox 37"/>
          <p:cNvSpPr txBox="1">
            <a:spLocks noChangeArrowheads="1"/>
          </p:cNvSpPr>
          <p:nvPr/>
        </p:nvSpPr>
        <p:spPr bwMode="auto">
          <a:xfrm>
            <a:off x="5908675" y="2944813"/>
            <a:ext cx="10175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3534" name="TextBox 38"/>
          <p:cNvSpPr txBox="1">
            <a:spLocks noChangeArrowheads="1"/>
          </p:cNvSpPr>
          <p:nvPr/>
        </p:nvSpPr>
        <p:spPr bwMode="auto">
          <a:xfrm>
            <a:off x="3681413" y="3903663"/>
            <a:ext cx="101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>
                <a:solidFill>
                  <a:srgbClr val="1F497D"/>
                </a:solidFill>
                <a:latin typeface="Calibri" pitchFamily="34" charset="0"/>
              </a:rPr>
              <a:t>90 кг</a:t>
            </a:r>
          </a:p>
        </p:txBody>
      </p:sp>
      <p:sp>
        <p:nvSpPr>
          <p:cNvPr id="3535" name="TextBox 39"/>
          <p:cNvSpPr txBox="1">
            <a:spLocks noChangeArrowheads="1"/>
          </p:cNvSpPr>
          <p:nvPr/>
        </p:nvSpPr>
        <p:spPr bwMode="auto">
          <a:xfrm>
            <a:off x="-53975" y="4694238"/>
            <a:ext cx="77581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1F497D"/>
                </a:solidFill>
                <a:latin typeface="Calibri" pitchFamily="34" charset="0"/>
              </a:rPr>
              <a:t>Объясните, что обозначают выражения:</a:t>
            </a:r>
          </a:p>
        </p:txBody>
      </p:sp>
      <p:sp>
        <p:nvSpPr>
          <p:cNvPr id="3536" name="TextBox 40"/>
          <p:cNvSpPr txBox="1">
            <a:spLocks noChangeArrowheads="1"/>
          </p:cNvSpPr>
          <p:nvPr/>
        </p:nvSpPr>
        <p:spPr bwMode="auto">
          <a:xfrm>
            <a:off x="717550" y="5392738"/>
            <a:ext cx="2438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00B050"/>
                </a:solidFill>
                <a:latin typeface="Calibri" pitchFamily="34" charset="0"/>
              </a:rPr>
              <a:t>90 - 60</a:t>
            </a:r>
          </a:p>
        </p:txBody>
      </p:sp>
      <p:sp>
        <p:nvSpPr>
          <p:cNvPr id="3537" name="TextBox 41"/>
          <p:cNvSpPr txBox="1">
            <a:spLocks noChangeArrowheads="1"/>
          </p:cNvSpPr>
          <p:nvPr/>
        </p:nvSpPr>
        <p:spPr bwMode="auto">
          <a:xfrm>
            <a:off x="3052763" y="5383213"/>
            <a:ext cx="2438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00B050"/>
                </a:solidFill>
                <a:latin typeface="Calibri" pitchFamily="34" charset="0"/>
              </a:rPr>
              <a:t>90 - 52</a:t>
            </a:r>
          </a:p>
        </p:txBody>
      </p:sp>
      <p:sp>
        <p:nvSpPr>
          <p:cNvPr id="3538" name="TextBox 42"/>
          <p:cNvSpPr txBox="1">
            <a:spLocks noChangeArrowheads="1"/>
          </p:cNvSpPr>
          <p:nvPr/>
        </p:nvSpPr>
        <p:spPr bwMode="auto">
          <a:xfrm>
            <a:off x="5767388" y="5368925"/>
            <a:ext cx="2438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00B050"/>
                </a:solidFill>
                <a:latin typeface="Calibri" pitchFamily="34" charset="0"/>
              </a:rPr>
              <a:t>60 – (90 - 52)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4" descr="3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5805488"/>
            <a:ext cx="55721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4" descr="3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4652963"/>
            <a:ext cx="54451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4" descr="3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8363" y="3860800"/>
            <a:ext cx="1998662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http://s44.radikal.ru/i104/0808/50/5e648150dac7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27538" y="4437063"/>
            <a:ext cx="12795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1" descr="95b663afee60dc91616001159320aa1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997200"/>
            <a:ext cx="29654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1" descr="95b663afee60dc91616001159320aa1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" y="3860800"/>
            <a:ext cx="23304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1" descr="95b663afee60dc91616001159320aa1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4365625"/>
            <a:ext cx="1566862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3" descr="e2d098b051f33526c4a8d371564ca58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821113"/>
            <a:ext cx="4067175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3" descr="e2d098b051f33526c4a8d371564ca58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2349500"/>
            <a:ext cx="10287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3" descr="e2d098b051f33526c4a8d371564ca58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836613"/>
            <a:ext cx="24320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1" descr="780add9fba44aea7f4744c0caa37b95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2111375"/>
            <a:ext cx="319405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1" descr="780add9fba44aea7f4744c0caa37b95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5013325"/>
            <a:ext cx="1062037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1" descr="780add9fba44aea7f4744c0caa37b95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149725"/>
            <a:ext cx="1692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1" descr="780add9fba44aea7f4744c0caa37b95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2111375"/>
            <a:ext cx="319405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1" descr="780add9fba44aea7f4744c0caa37b95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5013325"/>
            <a:ext cx="1062037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1" descr="780add9fba44aea7f4744c0caa37b95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149725"/>
            <a:ext cx="1692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8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C:\Documents and Settings\Admin\Мои документы\Мои рисунки\1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892550"/>
            <a:ext cx="236537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 descr="C:\Documents and Settings\Admin\Мои документы\Мои рисунки\3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6021388"/>
            <a:ext cx="86201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 descr="C:\Documents and Settings\Admin\Мои документы\Мои рисунки\9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2613" y="3546475"/>
            <a:ext cx="475138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4" descr="1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4508500"/>
            <a:ext cx="3402013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1" descr="dcb0461e1cb833f1cb5f6fe0e1230c3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5013325"/>
            <a:ext cx="16192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7" descr="kitty_running_scared_hc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589588"/>
            <a:ext cx="1138237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7" descr="golub23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WordArt 8"/>
          <p:cNvSpPr>
            <a:spLocks noChangeArrowheads="1" noChangeShapeType="1" noTextEdit="1"/>
          </p:cNvSpPr>
          <p:nvPr/>
        </p:nvSpPr>
        <p:spPr bwMode="auto">
          <a:xfrm>
            <a:off x="1403350" y="2205038"/>
            <a:ext cx="5832475" cy="28082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54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Monotype Corsiva"/>
              </a:rPr>
              <a:t>Спасибо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5" cy="6858000"/>
        </p:xfrm>
        <a:graphic>
          <a:graphicData uri="http://schemas.openxmlformats.org/drawingml/2006/table">
            <a:tbl>
              <a:tblPr/>
              <a:tblGrid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</a:tblGrid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141" name="TextBox 2"/>
          <p:cNvSpPr txBox="1">
            <a:spLocks noChangeArrowheads="1"/>
          </p:cNvSpPr>
          <p:nvPr/>
        </p:nvSpPr>
        <p:spPr bwMode="auto">
          <a:xfrm>
            <a:off x="722313" y="103188"/>
            <a:ext cx="77581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1F497D"/>
                </a:solidFill>
                <a:latin typeface="Calibri" pitchFamily="34" charset="0"/>
              </a:rPr>
              <a:t>Решение задачи № 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5" cy="6858000"/>
        </p:xfrm>
        <a:graphic>
          <a:graphicData uri="http://schemas.openxmlformats.org/drawingml/2006/table">
            <a:tbl>
              <a:tblPr/>
              <a:tblGrid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</a:tblGrid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165" name="TextBox 2"/>
          <p:cNvSpPr txBox="1">
            <a:spLocks noChangeArrowheads="1"/>
          </p:cNvSpPr>
          <p:nvPr/>
        </p:nvSpPr>
        <p:spPr bwMode="auto">
          <a:xfrm>
            <a:off x="722313" y="103188"/>
            <a:ext cx="77581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1F497D"/>
                </a:solidFill>
                <a:latin typeface="Calibri" pitchFamily="34" charset="0"/>
              </a:rPr>
              <a:t>Решение задачи № 200</a:t>
            </a:r>
          </a:p>
        </p:txBody>
      </p:sp>
      <p:pic>
        <p:nvPicPr>
          <p:cNvPr id="31166" name="Picture 3"/>
          <p:cNvPicPr>
            <a:picLocks noChangeAspect="1" noChangeArrowheads="1"/>
          </p:cNvPicPr>
          <p:nvPr/>
        </p:nvPicPr>
        <p:blipFill>
          <a:blip r:embed="rId2" cstate="print"/>
          <a:srcRect l="17188" t="35417" r="10312" b="43541"/>
          <a:stretch>
            <a:fillRect/>
          </a:stretch>
        </p:blipFill>
        <p:spPr bwMode="auto">
          <a:xfrm>
            <a:off x="320675" y="1020763"/>
            <a:ext cx="86233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167" name="Группа 18"/>
          <p:cNvGrpSpPr>
            <a:grpSpLocks/>
          </p:cNvGrpSpPr>
          <p:nvPr/>
        </p:nvGrpSpPr>
        <p:grpSpPr bwMode="auto">
          <a:xfrm>
            <a:off x="5241925" y="1858963"/>
            <a:ext cx="747713" cy="763587"/>
            <a:chOff x="5242560" y="2225040"/>
            <a:chExt cx="747554" cy="763588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5729819" y="2987041"/>
              <a:ext cx="244423" cy="158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5616257" y="2613185"/>
              <a:ext cx="746126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0800000">
              <a:off x="5242560" y="2225040"/>
              <a:ext cx="745966" cy="1587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68" name="Группа 19"/>
          <p:cNvGrpSpPr>
            <a:grpSpLocks/>
          </p:cNvGrpSpPr>
          <p:nvPr/>
        </p:nvGrpSpPr>
        <p:grpSpPr bwMode="auto">
          <a:xfrm flipV="1">
            <a:off x="8077200" y="1935163"/>
            <a:ext cx="747713" cy="763587"/>
            <a:chOff x="5242560" y="2225040"/>
            <a:chExt cx="747554" cy="763588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5729819" y="2987041"/>
              <a:ext cx="244423" cy="158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5616257" y="2613184"/>
              <a:ext cx="746126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242560" y="2225040"/>
              <a:ext cx="745966" cy="1587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722313" y="103188"/>
            <a:ext cx="77581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1F497D"/>
                </a:solidFill>
                <a:latin typeface="Calibri" pitchFamily="34" charset="0"/>
              </a:rPr>
              <a:t>Устный счёт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14388" y="963613"/>
            <a:ext cx="77581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C00000"/>
                </a:solidFill>
                <a:latin typeface="Calibri" pitchFamily="34" charset="0"/>
              </a:rPr>
              <a:t>Повторим таблицу умножения и деления: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258763" y="1587500"/>
            <a:ext cx="8420101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1F497D"/>
                </a:solidFill>
                <a:latin typeface="Calibri" pitchFamily="34" charset="0"/>
              </a:rPr>
              <a:t>1) Есть ли в таблицах умножения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74938" y="3328988"/>
            <a:ext cx="3467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00B050"/>
                </a:solidFill>
                <a:latin typeface="Calibri" pitchFamily="34" charset="0"/>
              </a:rPr>
              <a:t>на 5 и на 9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288925" y="2203450"/>
            <a:ext cx="7585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1F497D"/>
                </a:solidFill>
                <a:latin typeface="Calibri" pitchFamily="34" charset="0"/>
              </a:rPr>
              <a:t>одинаковые произведения?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35263" y="3314700"/>
            <a:ext cx="33607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00B050"/>
                </a:solidFill>
                <a:latin typeface="Calibri" pitchFamily="34" charset="0"/>
              </a:rPr>
              <a:t>на 8 и на 5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68575" y="3314700"/>
            <a:ext cx="37258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00B050"/>
                </a:solidFill>
                <a:latin typeface="Calibri" pitchFamily="34" charset="0"/>
              </a:rPr>
              <a:t>на 8 и на 9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36825" y="3298825"/>
            <a:ext cx="36814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00B050"/>
                </a:solidFill>
                <a:latin typeface="Calibri" pitchFamily="34" charset="0"/>
              </a:rPr>
              <a:t>на 5 и на 7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06663" y="3303588"/>
            <a:ext cx="37877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00B050"/>
                </a:solidFill>
                <a:latin typeface="Calibri" pitchFamily="34" charset="0"/>
              </a:rPr>
              <a:t>на 7 и на 6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27625" y="4594225"/>
            <a:ext cx="33004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00B050"/>
                </a:solidFill>
                <a:latin typeface="Calibri" pitchFamily="34" charset="0"/>
              </a:rPr>
              <a:t>5 ∙ 9 = 9 ∙ 5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690813" y="3328988"/>
            <a:ext cx="34655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00B050"/>
                </a:solidFill>
                <a:latin typeface="Calibri" pitchFamily="34" charset="0"/>
              </a:rPr>
              <a:t>на 5 и на 4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67050" y="3316288"/>
            <a:ext cx="2876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1F497D"/>
                </a:solidFill>
                <a:latin typeface="Calibri" pitchFamily="34" charset="0"/>
              </a:rPr>
              <a:t>Почему?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77863" y="4610100"/>
            <a:ext cx="31781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00B050"/>
                </a:solidFill>
                <a:latin typeface="Calibri" pitchFamily="34" charset="0"/>
              </a:rPr>
              <a:t>8 ∙ 5 = 5 ∙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3" grpId="1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5" cy="6858000"/>
        </p:xfrm>
        <a:graphic>
          <a:graphicData uri="http://schemas.openxmlformats.org/drawingml/2006/table">
            <a:tbl>
              <a:tblPr/>
              <a:tblGrid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</a:tblGrid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189" name="TextBox 2"/>
          <p:cNvSpPr txBox="1">
            <a:spLocks noChangeArrowheads="1"/>
          </p:cNvSpPr>
          <p:nvPr/>
        </p:nvSpPr>
        <p:spPr bwMode="auto">
          <a:xfrm>
            <a:off x="722313" y="103188"/>
            <a:ext cx="77581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1F497D"/>
                </a:solidFill>
                <a:latin typeface="Calibri" pitchFamily="34" charset="0"/>
              </a:rPr>
              <a:t>Решение задачи № 201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5" cy="6858000"/>
        </p:xfrm>
        <a:graphic>
          <a:graphicData uri="http://schemas.openxmlformats.org/drawingml/2006/table">
            <a:tbl>
              <a:tblPr/>
              <a:tblGrid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</a:tblGrid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213" name="TextBox 2"/>
          <p:cNvSpPr txBox="1">
            <a:spLocks noChangeArrowheads="1"/>
          </p:cNvSpPr>
          <p:nvPr/>
        </p:nvSpPr>
        <p:spPr bwMode="auto">
          <a:xfrm>
            <a:off x="722313" y="0"/>
            <a:ext cx="77581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1F497D"/>
                </a:solidFill>
                <a:latin typeface="Calibri" pitchFamily="34" charset="0"/>
              </a:rPr>
              <a:t>Решение задачи из тренажера «УРЗ» № 15</a:t>
            </a:r>
          </a:p>
        </p:txBody>
      </p:sp>
      <p:pic>
        <p:nvPicPr>
          <p:cNvPr id="33214" name="Picture 2"/>
          <p:cNvPicPr>
            <a:picLocks noChangeAspect="1" noChangeArrowheads="1"/>
          </p:cNvPicPr>
          <p:nvPr/>
        </p:nvPicPr>
        <p:blipFill>
          <a:blip r:embed="rId2" cstate="print"/>
          <a:srcRect l="26094" t="7292" r="26405" b="43333"/>
          <a:stretch>
            <a:fillRect/>
          </a:stretch>
        </p:blipFill>
        <p:spPr bwMode="auto">
          <a:xfrm>
            <a:off x="568325" y="458788"/>
            <a:ext cx="7940675" cy="620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215" name="Прямоугольник 8"/>
          <p:cNvSpPr>
            <a:spLocks noChangeArrowheads="1"/>
          </p:cNvSpPr>
          <p:nvPr/>
        </p:nvSpPr>
        <p:spPr bwMode="auto">
          <a:xfrm>
            <a:off x="5888038" y="390842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3216" name="TextBox 13"/>
          <p:cNvSpPr txBox="1">
            <a:spLocks noChangeArrowheads="1"/>
          </p:cNvSpPr>
          <p:nvPr/>
        </p:nvSpPr>
        <p:spPr bwMode="auto">
          <a:xfrm>
            <a:off x="1371600" y="5235575"/>
            <a:ext cx="58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5" cy="6858000"/>
        </p:xfrm>
        <a:graphic>
          <a:graphicData uri="http://schemas.openxmlformats.org/drawingml/2006/table">
            <a:tbl>
              <a:tblPr/>
              <a:tblGrid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</a:tblGrid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237" name="TextBox 2"/>
          <p:cNvSpPr txBox="1">
            <a:spLocks noChangeArrowheads="1"/>
          </p:cNvSpPr>
          <p:nvPr/>
        </p:nvSpPr>
        <p:spPr bwMode="auto">
          <a:xfrm>
            <a:off x="722313" y="0"/>
            <a:ext cx="77581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1F497D"/>
                </a:solidFill>
                <a:latin typeface="Calibri" pitchFamily="34" charset="0"/>
              </a:rPr>
              <a:t>Решение задачи из тренажера «УРЗ» № 15</a:t>
            </a:r>
          </a:p>
        </p:txBody>
      </p:sp>
      <p:pic>
        <p:nvPicPr>
          <p:cNvPr id="34238" name="Picture 2"/>
          <p:cNvPicPr>
            <a:picLocks noChangeAspect="1" noChangeArrowheads="1"/>
          </p:cNvPicPr>
          <p:nvPr/>
        </p:nvPicPr>
        <p:blipFill>
          <a:blip r:embed="rId2" cstate="print"/>
          <a:srcRect l="26094" t="7292" r="26405" b="43333"/>
          <a:stretch>
            <a:fillRect/>
          </a:stretch>
        </p:blipFill>
        <p:spPr bwMode="auto">
          <a:xfrm>
            <a:off x="568325" y="458788"/>
            <a:ext cx="7940675" cy="620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239" name="TextBox 4"/>
          <p:cNvSpPr txBox="1">
            <a:spLocks noChangeArrowheads="1"/>
          </p:cNvSpPr>
          <p:nvPr/>
        </p:nvSpPr>
        <p:spPr bwMode="auto">
          <a:xfrm>
            <a:off x="4129088" y="3200400"/>
            <a:ext cx="7826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tx2"/>
                </a:solidFill>
              </a:rPr>
              <a:t>15</a:t>
            </a:r>
          </a:p>
        </p:txBody>
      </p:sp>
      <p:sp>
        <p:nvSpPr>
          <p:cNvPr id="34240" name="Прямоугольник 6"/>
          <p:cNvSpPr>
            <a:spLocks noChangeArrowheads="1"/>
          </p:cNvSpPr>
          <p:nvPr/>
        </p:nvSpPr>
        <p:spPr bwMode="auto">
          <a:xfrm>
            <a:off x="4221163" y="3833813"/>
            <a:ext cx="44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1F497D"/>
                </a:solidFill>
                <a:latin typeface="Calibri" pitchFamily="34" charset="0"/>
              </a:rPr>
              <a:t>5</a:t>
            </a:r>
            <a:endParaRPr lang="ru-RU" sz="4000"/>
          </a:p>
        </p:txBody>
      </p:sp>
      <p:sp>
        <p:nvSpPr>
          <p:cNvPr id="34241" name="TextBox 7"/>
          <p:cNvSpPr txBox="1">
            <a:spLocks noChangeArrowheads="1"/>
          </p:cNvSpPr>
          <p:nvPr/>
        </p:nvSpPr>
        <p:spPr bwMode="auto">
          <a:xfrm>
            <a:off x="5737225" y="3186113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34242" name="Прямоугольник 8"/>
          <p:cNvSpPr>
            <a:spLocks noChangeArrowheads="1"/>
          </p:cNvSpPr>
          <p:nvPr/>
        </p:nvSpPr>
        <p:spPr bwMode="auto">
          <a:xfrm>
            <a:off x="5888038" y="390842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4243" name="TextBox 9"/>
          <p:cNvSpPr txBox="1">
            <a:spLocks noChangeArrowheads="1"/>
          </p:cNvSpPr>
          <p:nvPr/>
        </p:nvSpPr>
        <p:spPr bwMode="auto">
          <a:xfrm>
            <a:off x="5727700" y="3779838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6164263" y="3230563"/>
            <a:ext cx="473075" cy="1238250"/>
          </a:xfrm>
          <a:prstGeom prst="rightBrac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245" name="TextBox 11"/>
          <p:cNvSpPr txBox="1">
            <a:spLocks noChangeArrowheads="1"/>
          </p:cNvSpPr>
          <p:nvPr/>
        </p:nvSpPr>
        <p:spPr bwMode="auto">
          <a:xfrm>
            <a:off x="6858000" y="3481388"/>
            <a:ext cx="119538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tx2"/>
                </a:solidFill>
              </a:rPr>
              <a:t>80</a:t>
            </a:r>
          </a:p>
        </p:txBody>
      </p:sp>
      <p:sp>
        <p:nvSpPr>
          <p:cNvPr id="34246" name="TextBox 12"/>
          <p:cNvSpPr txBox="1">
            <a:spLocks noChangeArrowheads="1"/>
          </p:cNvSpPr>
          <p:nvPr/>
        </p:nvSpPr>
        <p:spPr bwMode="auto">
          <a:xfrm>
            <a:off x="1120775" y="4911725"/>
            <a:ext cx="5541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1) 15 + 5 = 20 (шт.)   – всего игрушек</a:t>
            </a:r>
          </a:p>
        </p:txBody>
      </p:sp>
      <p:sp>
        <p:nvSpPr>
          <p:cNvPr id="34247" name="TextBox 13"/>
          <p:cNvSpPr txBox="1">
            <a:spLocks noChangeArrowheads="1"/>
          </p:cNvSpPr>
          <p:nvPr/>
        </p:nvSpPr>
        <p:spPr bwMode="auto">
          <a:xfrm>
            <a:off x="1371600" y="5235575"/>
            <a:ext cx="58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4248" name="TextBox 14"/>
          <p:cNvSpPr txBox="1">
            <a:spLocks noChangeArrowheads="1"/>
          </p:cNvSpPr>
          <p:nvPr/>
        </p:nvSpPr>
        <p:spPr bwMode="auto">
          <a:xfrm>
            <a:off x="1125538" y="5254625"/>
            <a:ext cx="716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2) 80 : 20 = 4 (руб.)  – стоимость 1-ой игрушки</a:t>
            </a:r>
          </a:p>
        </p:txBody>
      </p:sp>
      <p:sp>
        <p:nvSpPr>
          <p:cNvPr id="34249" name="TextBox 15"/>
          <p:cNvSpPr txBox="1">
            <a:spLocks noChangeArrowheads="1"/>
          </p:cNvSpPr>
          <p:nvPr/>
        </p:nvSpPr>
        <p:spPr bwMode="auto">
          <a:xfrm>
            <a:off x="1125538" y="5608638"/>
            <a:ext cx="6356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3) 4 х 15 = 60 (руб.)  – заплатила Марина </a:t>
            </a:r>
          </a:p>
        </p:txBody>
      </p:sp>
      <p:sp>
        <p:nvSpPr>
          <p:cNvPr id="34250" name="TextBox 16"/>
          <p:cNvSpPr txBox="1">
            <a:spLocks noChangeArrowheads="1"/>
          </p:cNvSpPr>
          <p:nvPr/>
        </p:nvSpPr>
        <p:spPr bwMode="auto">
          <a:xfrm>
            <a:off x="1135063" y="5943600"/>
            <a:ext cx="5819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4) 4 х 5 = 20  (руб.)   – заплатила Таня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0"/>
          <a:ext cx="9143985" cy="68580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56674"/>
                <a:gridCol w="456674"/>
                <a:gridCol w="456674"/>
                <a:gridCol w="456674"/>
                <a:gridCol w="456674"/>
                <a:gridCol w="456674"/>
                <a:gridCol w="456674"/>
                <a:gridCol w="456674"/>
                <a:gridCol w="456674"/>
                <a:gridCol w="457629"/>
                <a:gridCol w="457629"/>
                <a:gridCol w="457629"/>
                <a:gridCol w="457629"/>
                <a:gridCol w="457629"/>
                <a:gridCol w="457629"/>
                <a:gridCol w="457629"/>
                <a:gridCol w="457629"/>
                <a:gridCol w="457629"/>
                <a:gridCol w="457629"/>
                <a:gridCol w="457629"/>
              </a:tblGrid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158750" y="496888"/>
            <a:ext cx="1304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u="sng">
                <a:latin typeface="Calibri" pitchFamily="34" charset="0"/>
              </a:rPr>
              <a:t>Тема:</a:t>
            </a:r>
          </a:p>
        </p:txBody>
      </p:sp>
      <p:sp>
        <p:nvSpPr>
          <p:cNvPr id="34820" name="TextBox 2"/>
          <p:cNvSpPr txBox="1">
            <a:spLocks noChangeArrowheads="1"/>
          </p:cNvSpPr>
          <p:nvPr/>
        </p:nvSpPr>
        <p:spPr bwMode="auto">
          <a:xfrm>
            <a:off x="1435100" y="454025"/>
            <a:ext cx="78835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1F497D"/>
                </a:solidFill>
                <a:latin typeface="Calibri" pitchFamily="34" charset="0"/>
              </a:rPr>
              <a:t>Деление многозначных </a:t>
            </a:r>
          </a:p>
          <a:p>
            <a:r>
              <a:rPr lang="ru-RU" sz="4400" b="1">
                <a:solidFill>
                  <a:srgbClr val="1F497D"/>
                </a:solidFill>
                <a:latin typeface="Calibri" pitchFamily="34" charset="0"/>
              </a:rPr>
              <a:t>чисел уголком. Решение задач</a:t>
            </a:r>
            <a:r>
              <a:rPr lang="ru-RU" sz="4000" b="1">
                <a:solidFill>
                  <a:srgbClr val="1F497D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357188" y="3219450"/>
            <a:ext cx="1306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u="sng">
                <a:latin typeface="Calibri" pitchFamily="34" charset="0"/>
              </a:rPr>
              <a:t>Цели:</a:t>
            </a:r>
          </a:p>
        </p:txBody>
      </p:sp>
      <p:sp>
        <p:nvSpPr>
          <p:cNvPr id="34822" name="TextBox 4"/>
          <p:cNvSpPr txBox="1">
            <a:spLocks noChangeArrowheads="1"/>
          </p:cNvSpPr>
          <p:nvPr/>
        </p:nvSpPr>
        <p:spPr bwMode="auto">
          <a:xfrm>
            <a:off x="1735138" y="3319463"/>
            <a:ext cx="7408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B050"/>
                </a:solidFill>
                <a:latin typeface="Calibri" pitchFamily="34" charset="0"/>
              </a:rPr>
              <a:t>1) Делить многозначные числа уголком.</a:t>
            </a:r>
          </a:p>
        </p:txBody>
      </p:sp>
      <p:sp>
        <p:nvSpPr>
          <p:cNvPr id="34823" name="TextBox 5"/>
          <p:cNvSpPr txBox="1">
            <a:spLocks noChangeArrowheads="1"/>
          </p:cNvSpPr>
          <p:nvPr/>
        </p:nvSpPr>
        <p:spPr bwMode="auto">
          <a:xfrm>
            <a:off x="1714500" y="4040188"/>
            <a:ext cx="2970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2) Решать задачи.</a:t>
            </a:r>
          </a:p>
        </p:txBody>
      </p:sp>
      <p:sp>
        <p:nvSpPr>
          <p:cNvPr id="34824" name="TextBox 6"/>
          <p:cNvSpPr txBox="1">
            <a:spLocks noChangeArrowheads="1"/>
          </p:cNvSpPr>
          <p:nvPr/>
        </p:nvSpPr>
        <p:spPr bwMode="auto">
          <a:xfrm>
            <a:off x="1714500" y="4738688"/>
            <a:ext cx="4459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3</a:t>
            </a:r>
            <a:r>
              <a:rPr lang="en-US" sz="2800" b="1">
                <a:solidFill>
                  <a:srgbClr val="7030A0"/>
                </a:solidFill>
                <a:latin typeface="Calibri" pitchFamily="34" charset="0"/>
              </a:rPr>
              <a:t>)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 Учиться оценивать себя.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5" cy="6858000"/>
        </p:xfrm>
        <a:graphic>
          <a:graphicData uri="http://schemas.openxmlformats.org/drawingml/2006/table">
            <a:tbl>
              <a:tblPr/>
              <a:tblGrid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</a:tblGrid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285" name="TextBox 2"/>
          <p:cNvSpPr txBox="1">
            <a:spLocks noChangeArrowheads="1"/>
          </p:cNvSpPr>
          <p:nvPr/>
        </p:nvSpPr>
        <p:spPr bwMode="auto">
          <a:xfrm>
            <a:off x="722313" y="103188"/>
            <a:ext cx="77581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B050"/>
                </a:solidFill>
                <a:latin typeface="Calibri" pitchFamily="34" charset="0"/>
              </a:rPr>
              <a:t>Домашнее задание</a:t>
            </a:r>
          </a:p>
        </p:txBody>
      </p:sp>
      <p:sp>
        <p:nvSpPr>
          <p:cNvPr id="36286" name="TextBox 3"/>
          <p:cNvSpPr txBox="1">
            <a:spLocks noChangeArrowheads="1"/>
          </p:cNvSpPr>
          <p:nvPr/>
        </p:nvSpPr>
        <p:spPr bwMode="auto">
          <a:xfrm>
            <a:off x="427038" y="928688"/>
            <a:ext cx="77581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1F497D"/>
                </a:solidFill>
                <a:latin typeface="Calibri" pitchFamily="34" charset="0"/>
              </a:rPr>
              <a:t>Тренажер «УРЗ» № 15 (доделать);</a:t>
            </a:r>
          </a:p>
        </p:txBody>
      </p:sp>
      <p:sp>
        <p:nvSpPr>
          <p:cNvPr id="36287" name="TextBox 4"/>
          <p:cNvSpPr txBox="1">
            <a:spLocks noChangeArrowheads="1"/>
          </p:cNvSpPr>
          <p:nvPr/>
        </p:nvSpPr>
        <p:spPr bwMode="auto">
          <a:xfrm>
            <a:off x="412750" y="1617663"/>
            <a:ext cx="77581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1F497D"/>
                </a:solidFill>
                <a:latin typeface="Calibri" pitchFamily="34" charset="0"/>
              </a:rPr>
              <a:t>ТПО № 114 (г, д, е), № 113;</a:t>
            </a:r>
          </a:p>
        </p:txBody>
      </p:sp>
      <p:sp>
        <p:nvSpPr>
          <p:cNvPr id="36288" name="TextBox 5"/>
          <p:cNvSpPr txBox="1">
            <a:spLocks noChangeArrowheads="1"/>
          </p:cNvSpPr>
          <p:nvPr/>
        </p:nvSpPr>
        <p:spPr bwMode="auto">
          <a:xfrm>
            <a:off x="388938" y="2300288"/>
            <a:ext cx="77565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1F497D"/>
                </a:solidFill>
                <a:latin typeface="Calibri" pitchFamily="34" charset="0"/>
              </a:rPr>
              <a:t>Учебник  № 203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7" name="Picture 7" descr="golub23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WordArt 8"/>
          <p:cNvSpPr>
            <a:spLocks noChangeArrowheads="1" noChangeShapeType="1" noTextEdit="1"/>
          </p:cNvSpPr>
          <p:nvPr/>
        </p:nvSpPr>
        <p:spPr bwMode="auto">
          <a:xfrm>
            <a:off x="1403350" y="2205038"/>
            <a:ext cx="5832475" cy="28082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54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Monotype Corsiva"/>
              </a:rPr>
              <a:t>Молодцы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-9525" y="3990975"/>
            <a:ext cx="78914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1F497D"/>
                </a:solidFill>
                <a:latin typeface="Calibri" pitchFamily="34" charset="0"/>
              </a:rPr>
              <a:t>3) Какие из чисел делятся на </a:t>
            </a:r>
            <a:r>
              <a:rPr lang="ru-RU" sz="4400" b="1" u="sng">
                <a:solidFill>
                  <a:srgbClr val="FF0000"/>
                </a:solidFill>
                <a:latin typeface="Calibri" pitchFamily="34" charset="0"/>
              </a:rPr>
              <a:t>5</a:t>
            </a:r>
            <a:r>
              <a:rPr lang="ru-RU" sz="4400" b="1">
                <a:solidFill>
                  <a:srgbClr val="1F497D"/>
                </a:solidFill>
                <a:latin typeface="Calibri" pitchFamily="34" charset="0"/>
              </a:rPr>
              <a:t>,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17525" y="4935538"/>
            <a:ext cx="7694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1F497D"/>
                </a:solidFill>
                <a:latin typeface="Calibri" pitchFamily="34" charset="0"/>
              </a:rPr>
              <a:t>30,   27,   25,   36,   35,   40,  72,   45 </a:t>
            </a:r>
          </a:p>
        </p:txBody>
      </p:sp>
      <p:sp>
        <p:nvSpPr>
          <p:cNvPr id="5124" name="Прямоугольник 28"/>
          <p:cNvSpPr>
            <a:spLocks noChangeArrowheads="1"/>
          </p:cNvSpPr>
          <p:nvPr/>
        </p:nvSpPr>
        <p:spPr bwMode="auto">
          <a:xfrm>
            <a:off x="0" y="220663"/>
            <a:ext cx="87899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1F497D"/>
                </a:solidFill>
                <a:latin typeface="Calibri" pitchFamily="34" charset="0"/>
              </a:rPr>
              <a:t>2) В какой таблице умножения есть значение</a:t>
            </a:r>
          </a:p>
        </p:txBody>
      </p:sp>
      <p:sp>
        <p:nvSpPr>
          <p:cNvPr id="5125" name="Прямоугольник 29"/>
          <p:cNvSpPr>
            <a:spLocks noChangeArrowheads="1"/>
          </p:cNvSpPr>
          <p:nvPr/>
        </p:nvSpPr>
        <p:spPr bwMode="auto">
          <a:xfrm>
            <a:off x="3473450" y="884238"/>
            <a:ext cx="57737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1F497D"/>
                </a:solidFill>
                <a:latin typeface="Calibri" pitchFamily="34" charset="0"/>
              </a:rPr>
              <a:t>произведений, равное</a:t>
            </a: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250825" y="1960563"/>
            <a:ext cx="8620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00B050"/>
                </a:solidFill>
                <a:latin typeface="Calibri" pitchFamily="34" charset="0"/>
              </a:rPr>
              <a:t>36, 35, 40, 81, 72, 45, 14, 20, 16, 30?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1636713" y="5580063"/>
            <a:ext cx="498475" cy="158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535613" y="5565775"/>
            <a:ext cx="5365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3602038" y="5565775"/>
            <a:ext cx="554037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7413625" y="5575300"/>
            <a:ext cx="5365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562475" y="5580063"/>
            <a:ext cx="5365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2547938" y="5570538"/>
            <a:ext cx="5365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635000" y="5589588"/>
            <a:ext cx="5365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6432550" y="5584825"/>
            <a:ext cx="554038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7427913" y="5676900"/>
            <a:ext cx="552450" cy="31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7527925" y="3975100"/>
            <a:ext cx="14462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1F497D"/>
                </a:solidFill>
                <a:latin typeface="Calibri" pitchFamily="34" charset="0"/>
              </a:rPr>
              <a:t>на </a:t>
            </a:r>
            <a:r>
              <a:rPr lang="ru-RU" sz="4400" b="1" u="sng">
                <a:solidFill>
                  <a:srgbClr val="00B050"/>
                </a:solidFill>
                <a:latin typeface="Calibri" pitchFamily="34" charset="0"/>
              </a:rPr>
              <a:t>9</a:t>
            </a:r>
            <a:r>
              <a:rPr lang="ru-RU" sz="4400" b="1">
                <a:solidFill>
                  <a:srgbClr val="1F497D"/>
                </a:solidFill>
                <a:latin typeface="Calibri" pitchFamily="34" charset="0"/>
              </a:rPr>
              <a:t>?</a:t>
            </a:r>
            <a:endParaRPr lang="ru-RU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  <p:bldP spid="31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5" cy="6858000"/>
        </p:xfrm>
        <a:graphic>
          <a:graphicData uri="http://schemas.openxmlformats.org/drawingml/2006/table">
            <a:tbl>
              <a:tblPr/>
              <a:tblGrid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</a:tblGrid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89" name="TextBox 2"/>
          <p:cNvSpPr txBox="1">
            <a:spLocks noChangeArrowheads="1"/>
          </p:cNvSpPr>
          <p:nvPr/>
        </p:nvSpPr>
        <p:spPr bwMode="auto">
          <a:xfrm>
            <a:off x="722313" y="103188"/>
            <a:ext cx="77581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1F497D"/>
                </a:solidFill>
                <a:latin typeface="Calibri" pitchFamily="34" charset="0"/>
              </a:rPr>
              <a:t>Устный счёт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5463" y="947738"/>
            <a:ext cx="77581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C00000"/>
                </a:solidFill>
                <a:latin typeface="Calibri" pitchFamily="34" charset="0"/>
              </a:rPr>
              <a:t>Решение задач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2725" y="1617663"/>
            <a:ext cx="5715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1F497D"/>
                </a:solidFill>
                <a:latin typeface="Calibri" pitchFamily="34" charset="0"/>
              </a:rPr>
              <a:t>Стоимость = Цена • Количество 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33363" y="2301875"/>
            <a:ext cx="5715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1F497D"/>
                </a:solidFill>
                <a:latin typeface="Calibri" pitchFamily="34" charset="0"/>
              </a:rPr>
              <a:t>Цена = Стоимость : Количество 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33350" y="2970213"/>
            <a:ext cx="5943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1F497D"/>
                </a:solidFill>
                <a:latin typeface="Calibri" pitchFamily="34" charset="0"/>
              </a:rPr>
              <a:t>Количество = Стоимость : Цена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5" cy="6858000"/>
        </p:xfrm>
        <a:graphic>
          <a:graphicData uri="http://schemas.openxmlformats.org/drawingml/2006/table">
            <a:tbl>
              <a:tblPr/>
              <a:tblGrid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</a:tblGrid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613" name="TextBox 2"/>
          <p:cNvSpPr txBox="1">
            <a:spLocks noChangeArrowheads="1"/>
          </p:cNvSpPr>
          <p:nvPr/>
        </p:nvSpPr>
        <p:spPr bwMode="auto">
          <a:xfrm>
            <a:off x="722313" y="103188"/>
            <a:ext cx="77581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1F497D"/>
                </a:solidFill>
                <a:latin typeface="Calibri" pitchFamily="34" charset="0"/>
              </a:rPr>
              <a:t>Устный счёт</a:t>
            </a:r>
          </a:p>
        </p:txBody>
      </p:sp>
      <p:sp>
        <p:nvSpPr>
          <p:cNvPr id="7614" name="TextBox 3"/>
          <p:cNvSpPr txBox="1">
            <a:spLocks noChangeArrowheads="1"/>
          </p:cNvSpPr>
          <p:nvPr/>
        </p:nvSpPr>
        <p:spPr bwMode="auto">
          <a:xfrm>
            <a:off x="525463" y="947738"/>
            <a:ext cx="77581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C00000"/>
                </a:solidFill>
                <a:latin typeface="Calibri" pitchFamily="34" charset="0"/>
              </a:rPr>
              <a:t>Найди и исправь ошибки, если они есть</a:t>
            </a:r>
          </a:p>
        </p:txBody>
      </p:sp>
      <p:pic>
        <p:nvPicPr>
          <p:cNvPr id="7615" name="Рисунок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8300" y="1357313"/>
            <a:ext cx="8494713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5" cy="6858000"/>
        </p:xfrm>
        <a:graphic>
          <a:graphicData uri="http://schemas.openxmlformats.org/drawingml/2006/table">
            <a:tbl>
              <a:tblPr/>
              <a:tblGrid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</a:tblGrid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637" name="TextBox 2"/>
          <p:cNvSpPr txBox="1">
            <a:spLocks noChangeArrowheads="1"/>
          </p:cNvSpPr>
          <p:nvPr/>
        </p:nvSpPr>
        <p:spPr bwMode="auto">
          <a:xfrm>
            <a:off x="722313" y="206375"/>
            <a:ext cx="77581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1F497D"/>
                </a:solidFill>
                <a:latin typeface="Calibri" pitchFamily="34" charset="0"/>
              </a:rPr>
              <a:t>Определите сколько цифр будет в частном</a:t>
            </a:r>
          </a:p>
        </p:txBody>
      </p:sp>
      <p:sp>
        <p:nvSpPr>
          <p:cNvPr id="8638" name="TextBox 3"/>
          <p:cNvSpPr txBox="1">
            <a:spLocks noChangeArrowheads="1"/>
          </p:cNvSpPr>
          <p:nvPr/>
        </p:nvSpPr>
        <p:spPr bwMode="auto">
          <a:xfrm>
            <a:off x="225425" y="1287463"/>
            <a:ext cx="13525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1F497D"/>
                </a:solidFill>
                <a:latin typeface="Calibri" pitchFamily="34" charset="0"/>
              </a:rPr>
              <a:t>22743</a:t>
            </a:r>
          </a:p>
        </p:txBody>
      </p:sp>
      <p:grpSp>
        <p:nvGrpSpPr>
          <p:cNvPr id="8639" name="Группа 8"/>
          <p:cNvGrpSpPr>
            <a:grpSpLocks/>
          </p:cNvGrpSpPr>
          <p:nvPr/>
        </p:nvGrpSpPr>
        <p:grpSpPr bwMode="auto">
          <a:xfrm>
            <a:off x="1414463" y="1387475"/>
            <a:ext cx="1343025" cy="677863"/>
            <a:chOff x="1356058" y="1033181"/>
            <a:chExt cx="1342897" cy="678426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rot="5400000">
              <a:off x="1017638" y="1371601"/>
              <a:ext cx="678426" cy="1587"/>
            </a:xfrm>
            <a:prstGeom prst="line">
              <a:avLst/>
            </a:prstGeom>
            <a:ln w="571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371931" y="1357300"/>
              <a:ext cx="1327024" cy="1589"/>
            </a:xfrm>
            <a:prstGeom prst="line">
              <a:avLst/>
            </a:prstGeom>
            <a:ln w="571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40" name="TextBox 9"/>
          <p:cNvSpPr txBox="1">
            <a:spLocks noChangeArrowheads="1"/>
          </p:cNvSpPr>
          <p:nvPr/>
        </p:nvSpPr>
        <p:spPr bwMode="auto">
          <a:xfrm>
            <a:off x="1381125" y="1263650"/>
            <a:ext cx="5953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1F497D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8641" name="TextBox 10"/>
          <p:cNvSpPr txBox="1">
            <a:spLocks noChangeArrowheads="1"/>
          </p:cNvSpPr>
          <p:nvPr/>
        </p:nvSpPr>
        <p:spPr bwMode="auto">
          <a:xfrm>
            <a:off x="3062288" y="1277938"/>
            <a:ext cx="13525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1F497D"/>
                </a:solidFill>
                <a:latin typeface="Calibri" pitchFamily="34" charset="0"/>
              </a:rPr>
              <a:t>45392</a:t>
            </a:r>
          </a:p>
        </p:txBody>
      </p:sp>
      <p:grpSp>
        <p:nvGrpSpPr>
          <p:cNvPr id="8642" name="Группа 11"/>
          <p:cNvGrpSpPr>
            <a:grpSpLocks/>
          </p:cNvGrpSpPr>
          <p:nvPr/>
        </p:nvGrpSpPr>
        <p:grpSpPr bwMode="auto">
          <a:xfrm>
            <a:off x="4251325" y="1377950"/>
            <a:ext cx="1343025" cy="677863"/>
            <a:chOff x="1356058" y="1033181"/>
            <a:chExt cx="1342897" cy="678426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1017638" y="1371601"/>
              <a:ext cx="678426" cy="1588"/>
            </a:xfrm>
            <a:prstGeom prst="line">
              <a:avLst/>
            </a:prstGeom>
            <a:ln w="571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371931" y="1357300"/>
              <a:ext cx="1327024" cy="1589"/>
            </a:xfrm>
            <a:prstGeom prst="line">
              <a:avLst/>
            </a:prstGeom>
            <a:ln w="571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43" name="TextBox 14"/>
          <p:cNvSpPr txBox="1">
            <a:spLocks noChangeArrowheads="1"/>
          </p:cNvSpPr>
          <p:nvPr/>
        </p:nvSpPr>
        <p:spPr bwMode="auto">
          <a:xfrm>
            <a:off x="4217988" y="1254125"/>
            <a:ext cx="5953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1F497D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8644" name="TextBox 15"/>
          <p:cNvSpPr txBox="1">
            <a:spLocks noChangeArrowheads="1"/>
          </p:cNvSpPr>
          <p:nvPr/>
        </p:nvSpPr>
        <p:spPr bwMode="auto">
          <a:xfrm>
            <a:off x="6203950" y="1277938"/>
            <a:ext cx="13525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1F497D"/>
                </a:solidFill>
                <a:latin typeface="Calibri" pitchFamily="34" charset="0"/>
              </a:rPr>
              <a:t>223194</a:t>
            </a:r>
          </a:p>
        </p:txBody>
      </p:sp>
      <p:grpSp>
        <p:nvGrpSpPr>
          <p:cNvPr id="8645" name="Группа 16"/>
          <p:cNvGrpSpPr>
            <a:grpSpLocks/>
          </p:cNvGrpSpPr>
          <p:nvPr/>
        </p:nvGrpSpPr>
        <p:grpSpPr bwMode="auto">
          <a:xfrm>
            <a:off x="7569200" y="1377950"/>
            <a:ext cx="1343025" cy="677863"/>
            <a:chOff x="1356058" y="1033181"/>
            <a:chExt cx="1342897" cy="678426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1017638" y="1371601"/>
              <a:ext cx="678426" cy="1588"/>
            </a:xfrm>
            <a:prstGeom prst="line">
              <a:avLst/>
            </a:prstGeom>
            <a:ln w="571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371931" y="1357300"/>
              <a:ext cx="1327024" cy="1589"/>
            </a:xfrm>
            <a:prstGeom prst="line">
              <a:avLst/>
            </a:prstGeom>
            <a:ln w="571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46" name="TextBox 19"/>
          <p:cNvSpPr txBox="1">
            <a:spLocks noChangeArrowheads="1"/>
          </p:cNvSpPr>
          <p:nvPr/>
        </p:nvSpPr>
        <p:spPr bwMode="auto">
          <a:xfrm>
            <a:off x="7535863" y="1254125"/>
            <a:ext cx="5953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1F497D"/>
                </a:solidFill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5" cy="6858000"/>
        </p:xfrm>
        <a:graphic>
          <a:graphicData uri="http://schemas.openxmlformats.org/drawingml/2006/table">
            <a:tbl>
              <a:tblPr/>
              <a:tblGrid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6675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  <a:gridCol w="457630"/>
              </a:tblGrid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661" name="TextBox 2"/>
          <p:cNvSpPr txBox="1">
            <a:spLocks noChangeArrowheads="1"/>
          </p:cNvSpPr>
          <p:nvPr/>
        </p:nvSpPr>
        <p:spPr bwMode="auto">
          <a:xfrm>
            <a:off x="588963" y="1193800"/>
            <a:ext cx="7758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1F497D"/>
                </a:solidFill>
                <a:latin typeface="Calibri" pitchFamily="34" charset="0"/>
              </a:rPr>
              <a:t>ТПО № 114 (а, б, в)</a:t>
            </a: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619125" y="2876550"/>
            <a:ext cx="77581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1F497D"/>
                </a:solidFill>
                <a:latin typeface="Calibri" pitchFamily="34" charset="0"/>
              </a:rPr>
              <a:t>Взаимопроверка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3" name="Picture 7" descr="golub23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WordArt 8"/>
          <p:cNvSpPr>
            <a:spLocks noChangeArrowheads="1" noChangeShapeType="1" noTextEdit="1"/>
          </p:cNvSpPr>
          <p:nvPr/>
        </p:nvSpPr>
        <p:spPr bwMode="auto">
          <a:xfrm>
            <a:off x="1403350" y="2205038"/>
            <a:ext cx="5832475" cy="28082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54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Monotype Corsiva"/>
              </a:rPr>
              <a:t>Физпауза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383</Words>
  <Application>Microsoft Office PowerPoint</Application>
  <PresentationFormat>Экран (4:3)</PresentationFormat>
  <Paragraphs>81</Paragraphs>
  <Slides>35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sch1376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kab</dc:creator>
  <cp:lastModifiedBy>Дарёна</cp:lastModifiedBy>
  <cp:revision>31</cp:revision>
  <dcterms:created xsi:type="dcterms:W3CDTF">2010-11-26T13:29:26Z</dcterms:created>
  <dcterms:modified xsi:type="dcterms:W3CDTF">2012-03-28T20:37:52Z</dcterms:modified>
</cp:coreProperties>
</file>