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80" r:id="rId3"/>
    <p:sldId id="258" r:id="rId4"/>
    <p:sldId id="283" r:id="rId5"/>
    <p:sldId id="282" r:id="rId6"/>
    <p:sldId id="281" r:id="rId7"/>
    <p:sldId id="269" r:id="rId8"/>
    <p:sldId id="270" r:id="rId9"/>
    <p:sldId id="274" r:id="rId10"/>
    <p:sldId id="275" r:id="rId11"/>
    <p:sldId id="272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D103F1-8B98-4FEE-87D2-C5C69567E183}" type="datetimeFigureOut">
              <a:rPr lang="ru-RU" smtClean="0"/>
              <a:pPr/>
              <a:t>20.12.2011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A5FFD8-1A23-4FEC-9C3A-AFA422932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103F1-8B98-4FEE-87D2-C5C69567E183}" type="datetimeFigureOut">
              <a:rPr lang="ru-RU" smtClean="0"/>
              <a:pPr/>
              <a:t>20.12.2011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5FFD8-1A23-4FEC-9C3A-AFA422932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103F1-8B98-4FEE-87D2-C5C69567E183}" type="datetimeFigureOut">
              <a:rPr lang="ru-RU" smtClean="0"/>
              <a:pPr/>
              <a:t>20.12.2011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5FFD8-1A23-4FEC-9C3A-AFA422932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103F1-8B98-4FEE-87D2-C5C69567E183}" type="datetimeFigureOut">
              <a:rPr lang="ru-RU" smtClean="0"/>
              <a:pPr/>
              <a:t>20.12.2011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5FFD8-1A23-4FEC-9C3A-AFA422932A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103F1-8B98-4FEE-87D2-C5C69567E183}" type="datetimeFigureOut">
              <a:rPr lang="ru-RU" smtClean="0"/>
              <a:pPr/>
              <a:t>20.12.2011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5FFD8-1A23-4FEC-9C3A-AFA422932A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103F1-8B98-4FEE-87D2-C5C69567E183}" type="datetimeFigureOut">
              <a:rPr lang="ru-RU" smtClean="0"/>
              <a:pPr/>
              <a:t>20.12.2011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5FFD8-1A23-4FEC-9C3A-AFA422932A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103F1-8B98-4FEE-87D2-C5C69567E183}" type="datetimeFigureOut">
              <a:rPr lang="ru-RU" smtClean="0"/>
              <a:pPr/>
              <a:t>20.12.2011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5FFD8-1A23-4FEC-9C3A-AFA422932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103F1-8B98-4FEE-87D2-C5C69567E183}" type="datetimeFigureOut">
              <a:rPr lang="ru-RU" smtClean="0"/>
              <a:pPr/>
              <a:t>20.12.2011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5FFD8-1A23-4FEC-9C3A-AFA422932A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103F1-8B98-4FEE-87D2-C5C69567E183}" type="datetimeFigureOut">
              <a:rPr lang="ru-RU" smtClean="0"/>
              <a:pPr/>
              <a:t>20.12.2011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5FFD8-1A23-4FEC-9C3A-AFA422932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5D103F1-8B98-4FEE-87D2-C5C69567E183}" type="datetimeFigureOut">
              <a:rPr lang="ru-RU" smtClean="0"/>
              <a:pPr/>
              <a:t>20.12.2011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5FFD8-1A23-4FEC-9C3A-AFA422932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D103F1-8B98-4FEE-87D2-C5C69567E183}" type="datetimeFigureOut">
              <a:rPr lang="ru-RU" smtClean="0"/>
              <a:pPr/>
              <a:t>20.12.2011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A5FFD8-1A23-4FEC-9C3A-AFA422932A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5D103F1-8B98-4FEE-87D2-C5C69567E183}" type="datetimeFigureOut">
              <a:rPr lang="ru-RU" smtClean="0"/>
              <a:pPr/>
              <a:t>20.12.2011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A5FFD8-1A23-4FEC-9C3A-AFA422932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Admin\Мои документы\Мои рисунки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35729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Урок-игра в 5 классе:</a:t>
            </a:r>
          </a:p>
          <a:p>
            <a:pPr algn="ctr"/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«Действия с обыкновенными дробями»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4357694"/>
            <a:ext cx="6286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Учитель математики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 МАОУ СОШ № 58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Байгулова Н.В.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Documents and Settings\Admin\Мои документы\Мои рисунки\RU-wp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357166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Горы «Ума»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928802"/>
            <a:ext cx="77153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Самостоятельная работа</a:t>
            </a:r>
          </a:p>
          <a:p>
            <a:pPr>
              <a:buNone/>
            </a:pP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1.Найдите значение выражения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2.Найдите периметр и площадь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прямоугольника</a:t>
            </a:r>
          </a:p>
          <a:p>
            <a:pPr>
              <a:buNone/>
            </a:pP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3.Решите уравнение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Мои документы\Мои рисунки\Fore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5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71480"/>
            <a:ext cx="6786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Лес «Сказочный»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690336"/>
            <a:ext cx="62865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Домашнее задание: </a:t>
            </a: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1.  </a:t>
            </a:r>
            <a:r>
              <a:rPr lang="ru-RU" sz="3200" dirty="0" smtClean="0">
                <a:solidFill>
                  <a:schemeClr val="bg1"/>
                </a:solidFill>
              </a:rPr>
              <a:t>№925(б;в) 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2.  </a:t>
            </a:r>
            <a:r>
              <a:rPr lang="ru-RU" sz="3200" dirty="0" smtClean="0">
                <a:solidFill>
                  <a:schemeClr val="bg1"/>
                </a:solidFill>
              </a:rPr>
              <a:t>Составить кроссворд или написать сказку о «стране Обыкновенные дроби».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Мои документы\Мои рисунки\Autumn Leav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5643578"/>
            <a:ext cx="6804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</a:rPr>
              <a:t>Спасибо за урок</a:t>
            </a:r>
            <a:endParaRPr lang="ru-RU" sz="4800" b="1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3" name="Picture 7" descr="C:\Documents and Settings\Admin\Мои документы\Мои рисунки\img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21429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Девиз урока: </a:t>
            </a:r>
            <a:r>
              <a:rPr lang="ru-RU" sz="2800" i="1" dirty="0" smtClean="0">
                <a:solidFill>
                  <a:srgbClr val="FF0000"/>
                </a:solidFill>
              </a:rPr>
              <a:t>“Никогда не беритесь за последующее, не усвоив предыдущее”.</a:t>
            </a:r>
            <a:r>
              <a:rPr lang="ru-RU" sz="1600" dirty="0" smtClean="0">
                <a:solidFill>
                  <a:srgbClr val="FFC000"/>
                </a:solidFill>
              </a:rPr>
              <a:t/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                                                            И. Павлов</a:t>
            </a:r>
            <a:endParaRPr lang="ru-RU" dirty="0"/>
          </a:p>
        </p:txBody>
      </p:sp>
      <p:pic>
        <p:nvPicPr>
          <p:cNvPr id="17" name="Picture 2" descr="C:\Documents and Settings\Admin\Мои документы\Мои рисунки\RU-w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2643206" cy="2202672"/>
          </a:xfrm>
          <a:prstGeom prst="rect">
            <a:avLst/>
          </a:prstGeom>
          <a:noFill/>
        </p:spPr>
      </p:pic>
      <p:pic>
        <p:nvPicPr>
          <p:cNvPr id="19" name="Picture 6" descr="C:\Documents and Settings\Admin\Мои документы\Мои рисунки\2964453901_9929b9ce77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86190"/>
            <a:ext cx="2874432" cy="235745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0" y="1428736"/>
            <a:ext cx="3105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Деревня «Историческая»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4643446"/>
            <a:ext cx="2158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Поле «Чудес»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" name="Picture 2" descr="C:\Documents and Settings\Admin\Мои документы\Мои рисунки\Oryx Antelo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142984"/>
            <a:ext cx="2731556" cy="204866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715140" y="1714488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«Тестодром»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8" name="Picture 3" descr="C:\Documents and Settings\Admin\Мои документы\Здоровый образ жизни\melroseabbe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857364"/>
            <a:ext cx="2688599" cy="2428892"/>
          </a:xfrm>
          <a:prstGeom prst="rect">
            <a:avLst/>
          </a:prstGeom>
          <a:noFill/>
        </p:spPr>
      </p:pic>
      <p:pic>
        <p:nvPicPr>
          <p:cNvPr id="29" name="Picture 2" descr="C:\Documents and Settings\Admin\Мои документы\Мои рисунки\WelcomeSca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500570"/>
            <a:ext cx="2802994" cy="2102246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3071802" y="5286388"/>
            <a:ext cx="2148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Поляна «Цветов»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28926" y="2143116"/>
            <a:ext cx="2872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Замок «Кроссвордный»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5" name="Picture 3" descr="C:\Documents and Settings\Admin\Мои документы\Мои рисунки\RU-wp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2786058"/>
            <a:ext cx="2928958" cy="2129034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6643702" y="3571876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Горы «Ума»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7" name="Picture 5" descr="C:\Documents and Settings\Admin\Мои документы\Мои рисунки\Fores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4500570"/>
            <a:ext cx="2864421" cy="2148316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500826" y="5429264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Лес «Сказочный»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Documents and Settings\Admin\Мои документы\Мои рисунки\RU-wp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28604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Деревня «Историческая» 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118\Рабочий стол\Фото 2009-2010 учебный год\фоны на презентации\60l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0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Замок «Кроссвордный»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42918"/>
            <a:ext cx="8858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По вертикали</a:t>
            </a:r>
            <a:r>
              <a:rPr lang="ru-RU" sz="2000" b="1" dirty="0" smtClean="0"/>
              <a:t>: </a:t>
            </a:r>
            <a:r>
              <a:rPr lang="ru-RU" sz="2000" b="1" dirty="0" smtClean="0">
                <a:solidFill>
                  <a:srgbClr val="FF0000"/>
                </a:solidFill>
              </a:rPr>
              <a:t>1.Как называется дробь, записанная в виде      ?</a:t>
            </a:r>
          </a:p>
          <a:p>
            <a:pPr algn="just"/>
            <a:r>
              <a:rPr lang="ru-RU" sz="2000" b="1" i="1" dirty="0" smtClean="0"/>
              <a:t>По горизонтали</a:t>
            </a:r>
            <a:r>
              <a:rPr lang="ru-RU" sz="2000" b="1" dirty="0" smtClean="0"/>
              <a:t>: </a:t>
            </a:r>
            <a:r>
              <a:rPr lang="ru-RU" sz="2000" b="1" dirty="0" smtClean="0">
                <a:solidFill>
                  <a:srgbClr val="FFC000"/>
                </a:solidFill>
              </a:rPr>
              <a:t>2.Как называется число, записанное над чертой дроби?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3. Как называется число, записанное под чертой дроби?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4.Как называется дробь, у которой числитель и знаменатель делятся на одно и то же число? 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5. Как называется дробь, у которой числитель меньше знаменателя?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6. Как называется дробь, у которой числитель больше или равен знаменателю?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12" y="3489960"/>
          <a:ext cx="6296664" cy="3405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  <a:gridCol w="286212"/>
              </a:tblGrid>
              <a:tr h="296230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5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5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5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5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5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ru-RU" sz="11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4865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5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5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lang="ru-RU" sz="11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5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5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11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5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6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00042"/>
            <a:ext cx="160736" cy="6429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Admin\Мои документы\Здоровый образ жизни\melroseabb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56" y="1397000"/>
          <a:ext cx="8072482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  <a:gridCol w="36693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14" y="642895"/>
          <a:ext cx="9144014" cy="6215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</a:tblGrid>
              <a:tr h="478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6.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п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я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C000"/>
                          </a:solidFill>
                        </a:rPr>
                        <a:t>2.</a:t>
                      </a:r>
                      <a:endParaRPr lang="ru-RU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ч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л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л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ь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3.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F0"/>
                          </a:solidFill>
                        </a:rPr>
                        <a:t>з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F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F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F0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F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F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F0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F0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F0"/>
                          </a:solidFill>
                        </a:rPr>
                        <a:t>л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B0F0"/>
                          </a:solidFill>
                        </a:rPr>
                        <a:t>ь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п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л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ь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Замок «Кроссвордный» </a:t>
            </a:r>
            <a:r>
              <a:rPr lang="ru-RU" sz="1600" b="1" dirty="0" smtClean="0">
                <a:solidFill>
                  <a:srgbClr val="FFFF00"/>
                </a:solidFill>
              </a:rPr>
              <a:t>( ответы)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Admin\Мои документы\Мои рисунки\Oryx Antelo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"/>
            <a:ext cx="614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«Тестодром»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142984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1.Какое число надо поставить вместо *, чтобы дробь      </a:t>
            </a:r>
          </a:p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была правильной?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        </a:t>
            </a:r>
            <a:r>
              <a:rPr lang="ru-RU" sz="2200" b="1" dirty="0" smtClean="0">
                <a:solidFill>
                  <a:srgbClr val="92D050"/>
                </a:solidFill>
              </a:rPr>
              <a:t>1)  5                         2)  6                             3)  4</a:t>
            </a:r>
          </a:p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2. Укажите наименьшую дробь: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200" b="1" i="1" dirty="0" smtClean="0">
                <a:solidFill>
                  <a:srgbClr val="7030A0"/>
                </a:solidFill>
              </a:rPr>
              <a:t>        </a:t>
            </a:r>
            <a:r>
              <a:rPr lang="ru-RU" sz="2200" b="1" dirty="0" smtClean="0">
                <a:solidFill>
                  <a:srgbClr val="92D050"/>
                </a:solidFill>
              </a:rPr>
              <a:t>1)  23/24                 2)  15/14                     3)  7/7</a:t>
            </a:r>
          </a:p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3.При каких   х   равенство  12:10=24:х   верно?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</a:rPr>
              <a:t>        </a:t>
            </a:r>
            <a:r>
              <a:rPr lang="ru-RU" sz="2200" b="1" dirty="0" smtClean="0">
                <a:solidFill>
                  <a:srgbClr val="92D050"/>
                </a:solidFill>
              </a:rPr>
              <a:t>1)  6                         2)  20                          3)  1</a:t>
            </a:r>
          </a:p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4.  Найдите значение выражения ( 1/12 + 3/12  )∙ 9.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</a:rPr>
              <a:t>        </a:t>
            </a:r>
            <a:r>
              <a:rPr lang="ru-RU" sz="2200" b="1" dirty="0" smtClean="0">
                <a:solidFill>
                  <a:srgbClr val="92D050"/>
                </a:solidFill>
              </a:rPr>
              <a:t>1)   4/24                  2)  1/3                         3)  3</a:t>
            </a:r>
          </a:p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5.Какое из чисел является корнем уравнения х+ 2/7  =1.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200" b="1" dirty="0" smtClean="0">
                <a:solidFill>
                  <a:srgbClr val="92D050"/>
                </a:solidFill>
              </a:rPr>
              <a:t>        1)  5/7                     2)  9/7                         3)  7/2</a:t>
            </a:r>
          </a:p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6.Найдите  2/3 от числа 12.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</a:rPr>
              <a:t>        </a:t>
            </a:r>
            <a:r>
              <a:rPr lang="ru-RU" sz="2200" b="1" dirty="0" smtClean="0">
                <a:solidFill>
                  <a:srgbClr val="92D050"/>
                </a:solidFill>
              </a:rPr>
              <a:t>1) 8                          2) 18                            3)  4</a:t>
            </a:r>
            <a:endParaRPr lang="ru-RU" sz="2200" b="1" dirty="0">
              <a:solidFill>
                <a:srgbClr val="92D050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1000108"/>
            <a:ext cx="214314" cy="790283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2964453901_9929b9ce77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357166"/>
            <a:ext cx="4429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Поле «Чудес»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71744"/>
            <a:ext cx="1976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Ответы: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8" y="3571876"/>
          <a:ext cx="8786870" cy="15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96"/>
                <a:gridCol w="750096"/>
                <a:gridCol w="750096"/>
                <a:gridCol w="750096"/>
                <a:gridCol w="750096"/>
                <a:gridCol w="750096"/>
                <a:gridCol w="750096"/>
                <a:gridCol w="750096"/>
                <a:gridCol w="750096"/>
                <a:gridCol w="750096"/>
                <a:gridCol w="750096"/>
                <a:gridCol w="535814"/>
              </a:tblGrid>
              <a:tr h="5494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/>
                        <a:t>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/>
                        <a:t>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/>
                        <a:t>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/>
                        <a:t>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/>
                        <a:t>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/>
                        <a:t>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/>
                        <a:t>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/>
                        <a:t>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/>
                        <a:t>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/>
                        <a:t>ц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/>
                        <a:t>я</a:t>
                      </a:r>
                      <a:endParaRPr lang="ru-RU" sz="2400" dirty="0"/>
                    </a:p>
                  </a:txBody>
                  <a:tcPr/>
                </a:tc>
              </a:tr>
              <a:tr h="931556">
                <a:tc>
                  <a:txBody>
                    <a:bodyPr/>
                    <a:lstStyle/>
                    <a:p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357694"/>
            <a:ext cx="304800" cy="61912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357694"/>
            <a:ext cx="152400" cy="6191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357694"/>
            <a:ext cx="152400" cy="6191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357694"/>
            <a:ext cx="304800" cy="61912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357694"/>
            <a:ext cx="304800" cy="6191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357694"/>
            <a:ext cx="304800" cy="619125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357694"/>
            <a:ext cx="152400" cy="619125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357695"/>
            <a:ext cx="281356" cy="571504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1" y="4357694"/>
            <a:ext cx="285753" cy="580436"/>
          </a:xfrm>
          <a:prstGeom prst="rect">
            <a:avLst/>
          </a:prstGeom>
          <a:noFill/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357694"/>
            <a:ext cx="304800" cy="619125"/>
          </a:xfrm>
          <a:prstGeom prst="rect">
            <a:avLst/>
          </a:prstGeom>
          <a:noFill/>
        </p:spPr>
      </p:pic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357694"/>
            <a:ext cx="304800" cy="619125"/>
          </a:xfrm>
          <a:prstGeom prst="rect">
            <a:avLst/>
          </a:prstGeom>
          <a:noFill/>
        </p:spPr>
      </p:pic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4357694"/>
            <a:ext cx="152400" cy="619125"/>
          </a:xfrm>
          <a:prstGeom prst="rect">
            <a:avLst/>
          </a:prstGeom>
          <a:noFill/>
        </p:spPr>
      </p:pic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Admin\Мои документы\Мои рисунки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71802" y="1214422"/>
            <a:ext cx="50720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Поле «Чудес»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02" y="3643314"/>
          <a:ext cx="8429680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55"/>
                <a:gridCol w="526855"/>
                <a:gridCol w="526855"/>
                <a:gridCol w="526855"/>
                <a:gridCol w="526855"/>
                <a:gridCol w="526855"/>
                <a:gridCol w="526855"/>
                <a:gridCol w="526855"/>
                <a:gridCol w="526855"/>
                <a:gridCol w="526855"/>
                <a:gridCol w="526855"/>
                <a:gridCol w="526855"/>
                <a:gridCol w="526855"/>
                <a:gridCol w="526855"/>
                <a:gridCol w="526855"/>
                <a:gridCol w="526855"/>
              </a:tblGrid>
              <a:tr h="6786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ы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д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я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ц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264318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Фраза: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Documents and Settings\Admin\Мои документы\Мои рисунки\WelcomeSc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Поляна «Цветов»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4714884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Физкультминутка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790</TotalTime>
  <Words>453</Words>
  <Application>Microsoft Office PowerPoint</Application>
  <PresentationFormat>Экран (4:3)</PresentationFormat>
  <Paragraphs>172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действия с обыкновенными дробями</dc:title>
  <dc:creator>Admin</dc:creator>
  <cp:lastModifiedBy>Admin</cp:lastModifiedBy>
  <cp:revision>85</cp:revision>
  <dcterms:created xsi:type="dcterms:W3CDTF">2011-06-09T16:12:39Z</dcterms:created>
  <dcterms:modified xsi:type="dcterms:W3CDTF">2011-12-20T16:16:42Z</dcterms:modified>
</cp:coreProperties>
</file>