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6" r:id="rId7"/>
    <p:sldId id="267" r:id="rId8"/>
    <p:sldId id="261" r:id="rId9"/>
    <p:sldId id="262" r:id="rId10"/>
    <p:sldId id="263" r:id="rId11"/>
    <p:sldId id="264" r:id="rId12"/>
    <p:sldId id="265" r:id="rId13"/>
    <p:sldId id="269" r:id="rId14"/>
    <p:sldId id="268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461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DD714-DF0A-4F04-A473-E87B231E8FD4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CAD90-443B-4C57-9424-546859F26F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42E4E-3070-4673-9E2C-4983FAA020E9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38E53-2B04-4BC5-94BA-E8B506A2DC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8F89B-7997-45D0-8700-9F72A6E20FF7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A3B1F-9121-4F0C-A0BC-7D3D066D8F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284D6-5B9C-473E-9A6A-627641E9F9FE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3C6BD-D8F2-4659-BD5B-056E0E721B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F7725-64AA-41EE-B4B2-75EC2BEC146A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C369D-C7AB-4C2E-BE75-AB52CF4B30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8180A-E7C7-4C3E-98AD-29F658CA9A1E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0D12E-EDCA-4D7F-B196-A45AA13A5A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F5D66-62B8-498E-906C-66D4DB2C0478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22041-D47D-44D9-BC94-BFBA9E5D22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E7AA5-5023-4531-8895-2D85D0718AA9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C494F-021B-4751-A5FF-78F0D4FC5B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20E30-160D-4BBD-8BB2-69A0652CF642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23756-1E43-448E-8CB0-ED3BE362B9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C1140-4931-4A58-A454-77625B0B44F6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789B8-C72C-428B-9790-53AE070583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D25CE-C0AC-4AF6-B515-69845833C410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E5C67-7B85-424B-AEB9-FA0FC91B3C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F88CA8-0B88-4A0A-AB3C-54C4D04D08CA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671486-4D77-4267-A23C-76C200786A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Relationship Id="rId9" Type="http://schemas.openxmlformats.org/officeDocument/2006/relationships/image" Target="../media/image27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eg"/><Relationship Id="rId3" Type="http://schemas.openxmlformats.org/officeDocument/2006/relationships/image" Target="../media/image29.jpeg"/><Relationship Id="rId7" Type="http://schemas.openxmlformats.org/officeDocument/2006/relationships/image" Target="../media/image33.jpeg"/><Relationship Id="rId12" Type="http://schemas.openxmlformats.org/officeDocument/2006/relationships/image" Target="../media/image38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eg"/><Relationship Id="rId11" Type="http://schemas.openxmlformats.org/officeDocument/2006/relationships/image" Target="../media/image37.jpeg"/><Relationship Id="rId5" Type="http://schemas.openxmlformats.org/officeDocument/2006/relationships/image" Target="../media/image31.jpeg"/><Relationship Id="rId10" Type="http://schemas.openxmlformats.org/officeDocument/2006/relationships/image" Target="../media/image36.jpeg"/><Relationship Id="rId4" Type="http://schemas.openxmlformats.org/officeDocument/2006/relationships/image" Target="../media/image30.jpeg"/><Relationship Id="rId9" Type="http://schemas.openxmlformats.org/officeDocument/2006/relationships/image" Target="../media/image35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jpeg"/><Relationship Id="rId3" Type="http://schemas.openxmlformats.org/officeDocument/2006/relationships/image" Target="../media/image40.jpeg"/><Relationship Id="rId7" Type="http://schemas.openxmlformats.org/officeDocument/2006/relationships/image" Target="../media/image44.jpeg"/><Relationship Id="rId12" Type="http://schemas.openxmlformats.org/officeDocument/2006/relationships/image" Target="../media/image49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jpeg"/><Relationship Id="rId11" Type="http://schemas.openxmlformats.org/officeDocument/2006/relationships/image" Target="../media/image48.jpeg"/><Relationship Id="rId5" Type="http://schemas.openxmlformats.org/officeDocument/2006/relationships/image" Target="../media/image42.jpeg"/><Relationship Id="rId10" Type="http://schemas.openxmlformats.org/officeDocument/2006/relationships/image" Target="../media/image47.jpeg"/><Relationship Id="rId4" Type="http://schemas.openxmlformats.org/officeDocument/2006/relationships/image" Target="../media/image41.jpeg"/><Relationship Id="rId9" Type="http://schemas.openxmlformats.org/officeDocument/2006/relationships/image" Target="../media/image4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estfitnes.ru/img/articles57.jpg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http://go.mail.ru/search_images?rch=e&amp;type=all&amp;is=0&amp;q=%D0%94%D0%98%D0%A1%D0%A2%D0%A0%D0%9E%D0%A4%D0%98%D0%A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2500313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600" b="1" dirty="0" smtClean="0">
                <a:solidFill>
                  <a:srgbClr val="FF0000"/>
                </a:solidFill>
                <a:latin typeface="Monotype Corsiva" pitchFamily="66" charset="0"/>
              </a:rPr>
              <a:t>ПОТРЕБНОСТЬ ЧЕЛОВЕЧЕСТВА  В ПИТАНИИ  И  ЕЕ  ВЛИЯНИЕ НА  БИОСФЕРУ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3000375" y="274638"/>
            <a:ext cx="5686425" cy="1654175"/>
          </a:xfrm>
        </p:spPr>
        <p:txBody>
          <a:bodyPr/>
          <a:lstStyle/>
          <a:p>
            <a:r>
              <a:rPr lang="ru-RU" sz="3600" b="1" i="1" smtClean="0">
                <a:solidFill>
                  <a:srgbClr val="FF0000"/>
                </a:solidFill>
              </a:rPr>
              <a:t>ПРОИЗВОДСТВО ПРОДУКТОВ ПИТАНИЯ</a:t>
            </a:r>
          </a:p>
        </p:txBody>
      </p:sp>
      <p:pic>
        <p:nvPicPr>
          <p:cNvPr id="22531" name="Picture 2" descr="C:\Documents and Settings\Admin\Мои документы\Мои рисунки\2F8KLCA96RUBTCAP6QASDCAN9TDLCCANEKTX8CA5L2XTECAJ26V2QCA45H3TFCAUH3PX9CAL54O43CAWGF75UCAA97820CAINEPDXCA3FTHXACAQD6JZ5CAPW2NPNCA4YHE13CANBD4TXCAVE7KUQCASOM83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500063"/>
            <a:ext cx="180975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3" descr="C:\Documents and Settings\Admin\Мои документы\Мои рисунки\G2MBDCAZWP7A3CAJJ4171CAJ1RV9UCA9DCX76CAHPYOFTCADS66NKCA9ENJ0FCA3BIJYYCAYM1GZCCAZBOOA8CAZRAA4KCANZ64YICA6OFHNECA8WQHRMCACMSHLKCAS7UXYCCA2CQ1OHCAQ75W88CA87S9X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1928813"/>
            <a:ext cx="245268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4" descr="C:\Documents and Settings\Admin\Мои документы\Мои рисунки\5FH7CCA78DFCRCABJKFIMCADZ6FLMCAJTHD67CA40RT67CAXBHL7YCA1T0DH6CA8B0A4ICAZKVHP8CAKVYGL2CAUPNJ96CAMJ5NMYCAPOBJFZCA5HZ9GSCA2B6JD7CAFMPKQ9CAN7QPD1CA979LYOCAR3SVW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0" y="4429125"/>
            <a:ext cx="2005013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5" descr="C:\Documents and Settings\Admin\Мои документы\Мои рисунки\HR2P2CAN5NUJPCA95FMMQCAH7QRSOCA5XBBPQCA87GPBDCATWXZ3SCA522U02CAV6RUYKCA0GWSUECAL28MJZCAPYUD44CA6O8FDZCAKY0XGWCA806IUXCAS2V9G1CA3XKIZZCA16AUE8CA8B6PGYCAZHS23F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25" y="2143125"/>
            <a:ext cx="2208213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6" descr="C:\Documents and Settings\Admin\Мои документы\Мои рисунки\B1Z2GCAEK20UTCAVKW2UHCAHO869LCA5A0TUQCAQWD6USCA365KD4CAXF1C22CAXA1S0ZCATJRE75CAF7ERJKCASMVBR2CAIQAU9NCABQAD6SCA3QYVP8CA92UF3XCAQRYOK7CARK4I3QCAAYW7N0CAVIV71A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50" y="2286000"/>
            <a:ext cx="2197100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7" descr="C:\Documents and Settings\Admin\Мои документы\Мои рисунки\6VB99CAPZMV4WCA2J1HZGCASPI7DMCAZDWJTKCAQRQL2FCA3PC2XTCAJVQWCQCASNSNIECAZ9I5SWCAFVKEEXCADS1GO5CAFR2ME6CAJL8QGRCA61WPRBCA70YCCSCAF4BFDYCA8ZMFLOCADRVW5UCA41VVX4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88" y="4500563"/>
            <a:ext cx="2428875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7" name="Picture 8" descr="C:\Documents and Settings\Admin\Мои документы\Мои рисунки\B872ECAFPW9PBCAPTHGJSCA47X3QPCAXM6H1WCAV6AIO4CAC2KAXYCA4O48E2CA1XJ1YVCA7XDSJ7CANAKVY1CAD45J3KCA5XN67HCAJH7SZ8CAWG2M1BCAEKUBZXCA63023FCAT1Q83YCA51WTJECAT6RG2H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358063" y="4071938"/>
            <a:ext cx="1552575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8" name="Picture 9" descr="C:\Documents and Settings\Admin\Мои документы\Мои рисунки\images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286125" y="4214813"/>
            <a:ext cx="1670050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38" y="214313"/>
            <a:ext cx="7186612" cy="8683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>БОГАТСТВО НАШЕГО РЕГИОНА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3555" name="Picture 17" descr="C:\Documents and Settings\Admin\Мои документы\Мои рисунки\QWYMOCA8POAZ5CAJLK0PKCA6EQI3BCA8XS1BBCA9C82DJCAFB22HJCA682XZ4CAGHW0PGCA3MOUNECAZLSECECAFZC1EECAZQVB72CAQTTQ4MCA9K3FUWCAA20D2YCATW12BVCAWFJU14CAXSQV8MCA6D79F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285750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19" descr="C:\Documents and Settings\Admin\Мои документы\Мои рисунки\4MTXICA3Q3LNICAU3P9CMCA2KD104CAA7VHGKCA1H7C2OCACJCN25CADB90BHCAASJD1BCAZRXNBRCAU9P56MCAY2N61XCAYHIGI5CAVVKFNJCAM9595KCA14FLQQCANVBOPTCAI21HUXCACO6SB0CAWL65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3" y="4500563"/>
            <a:ext cx="1725612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20" descr="C:\Documents and Settings\Admin\Мои документы\Мои рисунки\8NXJ6CAREBL2OCAZIIGQWCAD7V66FCA23XMV2CAOJ5SY3CAKKO3KMCAWACV0OCAAZ0GKPCAVF3QSQCAO3K7O0CA17HHB2CA2FZ2VJCAY9EMXLCAXGI2MHCA3LR0H3CAPPBL60CALEMF00CA8PGR3QCACYN6W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" y="4500563"/>
            <a:ext cx="2300288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21" descr="C:\Documents and Settings\Admin\Мои документы\Мои рисунки\I128WCAODN42ECABKA8UICAZ9E8ABCAFR3QP1CAR9CJOOCAW7BGNHCA8YUVTOCA407DPTCAIC3LH3CAI3BDGMCA5E1IH5CA77HIK5CADV1T3ICA9RHKQECA3U3V8ICAGN8W5ZCA4Z2X37CABDHNH3CACL9AP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3" y="2571750"/>
            <a:ext cx="2095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24" descr="C:\Documents and Settings\Admin\Мои документы\Мои рисунки\Y6TAGCA52SR3PCA6VP0PLCAV8SEYQCAZGM3JPCAL2Z2HZCAD4MB0HCA1CWIU6CA2MT6R3CAGFW59BCADAZO65CAVMYF29CAEX940ICAE0ODC9CASBD8P8CAIGM6BSCA2EW9K4CAJKPACUCAW58K9HCAU5NZLU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86125" y="4786313"/>
            <a:ext cx="9715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25" descr="C:\Documents and Settings\Admin\Мои документы\Мои рисунки\6OFG9CAP9E4O1CA4HNLXQCAB6XC29CADBQA2GCAHGI13CCAXSSQ2JCA438OPJCARJFBZ6CA2S07Y5CAPO9L3MCA7AHIT8CATO8HM8CA2ORXVOCA2ED62YCAWFS2XLCA7KM2Y9CA5FXMY4CAWTTTX9CA4EEF4B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29500" y="5000625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1" name="Picture 26" descr="C:\Documents and Settings\Admin\Мои документы\Мои рисунки\90JZ2CAF2R4JOCAE09BOKCA1GFQMBCA3KCEQQCA81AFX6CAQ5B4RNCAKQIMF6CASRRRC8CANNKM04CAM51LNVCA0NF9QQCA2VNWX3CATDE98NCA0RL6EGCAIHY5U3CACYCB5FCAE7XE20CAOWB5NBCACOJWCC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71813" y="1143000"/>
            <a:ext cx="2428875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2" name="Picture 27" descr="C:\Documents and Settings\Admin\Мои документы\Мои рисунки\UNZ0ACADE7UDRCA78PQ95CA5W5S3BCAKR2NRICA2GP168CAJXP78ACAM12N8ACAXTW2OOCAHX8AIACAQ13LJXCAUC8XLQCAK95ZNSCARLVNSOCA8VDDW2CAX9D3LKCA85FIHZCA2C2HOXCAIRULMYCAMELTSN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215063" y="928688"/>
            <a:ext cx="2428875" cy="182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3" name="Picture 28" descr="C:\Documents and Settings\Admin\Мои документы\Мои рисунки\Y0XMXCAZKRWFHCAXF9ZKGCAPIW5VHCAI48L68CAVCKPZ6CAO4NKP5CA34RXXICAFSAX2SCAHC2X98CAEXW35MCAFUT8Z4CA5ESANFCASIAVDQCABTDJNICA9XPXNHCA3KJZ0SCAD2V2M2CAPNGFK2CA12RQ35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071813" y="3000375"/>
            <a:ext cx="1804987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4" name="Picture 29" descr="C:\Documents and Settings\Admin\Мои документы\Мои рисунки\BR9RYCAV8LITWCABN7DBFCA5WCBEZCA0T0UM8CAVI5247CAAZGXA6CAR130O3CAJT71F5CA9GOTVACA2UBKPBCAQE3HLYCAGMUCUBCAL67AWHCATMYIQRCA3JIJL4CAMP16UDCATO8D5FCAKB0OH2CA6GBUHV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500813" y="2928938"/>
            <a:ext cx="22860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5" name="Picture 30" descr="C:\Documents and Settings\Admin\Мои документы\Мои рисунки\EB5XVCAF94QELCAIT2LDBCATA3HTVCAJMDVCXCAMO6SZ8CANF7OMJCA6QRMEVCANHSRIFCAEBK310CAJZ3I92CAHEZC0SCAEHSW3ECARE8ZW1CAUAKLAKCAM3J3SYCAEYI4P8CAFRTVP6CAK3X6ODCA626LBX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143500" y="3214688"/>
            <a:ext cx="9906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-285750" y="285750"/>
            <a:ext cx="7358063" cy="928688"/>
          </a:xfrm>
        </p:spPr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Отходы и их утилизация</a:t>
            </a:r>
          </a:p>
        </p:txBody>
      </p:sp>
      <p:pic>
        <p:nvPicPr>
          <p:cNvPr id="24579" name="Picture 2" descr="C:\Documents and Settings\Admin\Мои документы\Мои рисунки\IEW23CAXOAQG3CAKICJB4CAVXXZOLCAHCBHYKCABP3MR4CA0KHZ84CAKNW09TCAFBJSQSCAY2J9MTCA5WE20FCAV32PV5CAOYSWTTCAXZODEPCAH3UB4PCARKBH64CA8O6AWXCAUQ0UA6CABSQ0UZCAC7HB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4429125"/>
            <a:ext cx="2465387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3" descr="C:\Documents and Settings\Admin\Мои документы\Мои рисунки\N155CCA6HYUN1CAML13Z4CAEUXIAPCALJ9ZMECABY8KVWCAFGSBOSCAKVB35ECAFTC8H3CA9BKYP4CATVZ764CA6EUBL3CAQBYUG1CAEFK5S9CAGFVNC0CA84FQXECAHB7CILCA76SJEXCAAY1NS0CAB9PFD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25" y="3429000"/>
            <a:ext cx="1744663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4" descr="C:\Documents and Settings\Admin\Мои документы\Мои рисунки\NFJJFCASZTJZFCA9NUBXJCA9LVQU3CAM3IW2WCA3GJTMJCAR5WQYWCAA4VFKPCAUKG0ZGCAIHM5BFCANX4GIGCAC57C7MCAH6FCP2CA7GVYU5CA6IVE8ECA537TUKCAX6ZYRYCAT74CLBCAHQKADACA6KORX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88" y="5072063"/>
            <a:ext cx="1143000" cy="151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5" descr="C:\Documents and Settings\Admin\Мои документы\Мои рисунки\q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4938" y="2428875"/>
            <a:ext cx="2659062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6" descr="C:\Documents and Settings\Admin\Мои документы\Мои рисунки\X4AGQCAFP5GTICAK6IPKGCADILM6HCATHRKP3CADEWR1DCAQIH0EBCA54IZWDCAWZT1RUCA5QPGQHCA8EV1RBCAXO8QCCCAOI40YLCAZBJVO1CACSPVQ4CAB0B5OUCA133IBECASOOLVRCAVDBYE2CAW1KU1Z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14625" y="1143000"/>
            <a:ext cx="2357438" cy="175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Picture 7" descr="C:\Documents and Settings\Admin\Мои документы\Мои рисунки\Z9ZWPCA29SFHVCAN5840UCANODXVYCATP2MUDCA3A6ZOACA8P3IV4CAG167JWCARVX8SICA8AX9MNCA6KATCFCAHK19MACADBPA2TCAPI8VDVCAE07SRKCA10LCSNCACKKVN0CAAHEPE3CATMN2QCCAOKR9TZ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57750" y="4643438"/>
            <a:ext cx="2062163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5" name="Picture 8" descr="C:\Documents and Settings\Admin\Мои документы\Мои рисунки\ZLGY4CAGSIS9JCABSPD0QCAABR00FCAT63IWFCA45G4WYCAHIEDFZCAPKP8EMCABGSO0ACAE423EFCAUWXJRGCAP0AIBSCATVS3S3CA1ITW3LCANMOUCGCATC8EPXCA513ZY8CA84TYD2CAV2C88ICA14SY9A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71875" y="3714750"/>
            <a:ext cx="1785938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6" name="Picture 9" descr="C:\Documents and Settings\Admin\Мои документы\Мои рисунки\0239NCAU7FK9YCAJIV3FNCAFH9OMECAMH5TDTCAVUKQVWCAMB2EGACAJNLC3JCA15NAWRCATL78FZCA0K4WN1CAVE6UXECAO310J4CAGTWRPTCA6GHT7CCA0ILWHYCASG8NFSCAEVNC9DCA0C0PCCCAOCAM7S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643688" y="357188"/>
            <a:ext cx="2357437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7" name="Picture 10" descr="C:\Documents and Settings\Admin\Мои документы\Мои рисунки\67M41CASU5SBZCABR49EICAGFHTZLCA7I6X0YCA8L0ZXUCA2JSBLHCA2XNY91CA78NSAMCAQL64SMCAG5SQ6YCA35JSQFCA28UJANCAIBRSZCCA1R2X5ICA5IJ50FCA30FP5CCAUNVXROCA7ZKCIICA9AP03O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643688" y="5357813"/>
            <a:ext cx="2114550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8" name="Picture 11" descr="C:\Documents and Settings\Admin\Мои документы\Мои рисунки\9CAULCAC2A1K9CASSHD0VCAD201UXCA6LYDBUCAGS1A3VCAVMS67YCA5PHCSICAN37VJACAUX1CZMCA0FZNH6CAZUJFKPCAAKZ2U0CA413P4HCAKWXAY1CA4I13T1CA6DY8FOCA66I6W2CAP92O3ICAZNGWUP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000125" y="2786063"/>
            <a:ext cx="2317750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9" name="Picture 12" descr="C:\Documents and Settings\Admin\Мои документы\Мои рисунки\4RI08CAHF5QC5CAZ12QBYCAQP4T3LCANI2OVTCACZE706CAXNBTVSCASRH1Y2CABK5S3WCAC7XGHCCAY52FVUCAKOG10SCAG705YZCAC7LARECA1K0J4ACA5PDXNJCAEL3FO9CAV1X27QCAE0DPULCAJQ7F5V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1214438"/>
            <a:ext cx="242887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142875" y="274638"/>
            <a:ext cx="8543925" cy="6154737"/>
          </a:xfrm>
        </p:spPr>
        <p:txBody>
          <a:bodyPr/>
          <a:lstStyle/>
          <a:p>
            <a:r>
              <a:rPr lang="ru-RU" sz="4000" b="1" smtClean="0">
                <a:solidFill>
                  <a:srgbClr val="FF0000"/>
                </a:solidFill>
              </a:rPr>
              <a:t>Люди не нужно сорить на планете,</a:t>
            </a:r>
            <a:br>
              <a:rPr lang="ru-RU" sz="4000" b="1" smtClean="0">
                <a:solidFill>
                  <a:srgbClr val="FF0000"/>
                </a:solidFill>
              </a:rPr>
            </a:br>
            <a:r>
              <a:rPr lang="ru-RU" sz="4000" b="1" smtClean="0">
                <a:solidFill>
                  <a:srgbClr val="FF0000"/>
                </a:solidFill>
              </a:rPr>
              <a:t>Она ведь жизнь нам дает.</a:t>
            </a:r>
            <a:br>
              <a:rPr lang="ru-RU" sz="4000" b="1" smtClean="0">
                <a:solidFill>
                  <a:srgbClr val="FF0000"/>
                </a:solidFill>
              </a:rPr>
            </a:br>
            <a:r>
              <a:rPr lang="ru-RU" sz="4000" b="1" smtClean="0">
                <a:solidFill>
                  <a:srgbClr val="FF0000"/>
                </a:solidFill>
              </a:rPr>
              <a:t>Планета, такая одна на всем свете,</a:t>
            </a:r>
            <a:br>
              <a:rPr lang="ru-RU" sz="4000" b="1" smtClean="0">
                <a:solidFill>
                  <a:srgbClr val="FF0000"/>
                </a:solidFill>
              </a:rPr>
            </a:br>
            <a:r>
              <a:rPr lang="ru-RU" sz="4000" b="1" smtClean="0">
                <a:solidFill>
                  <a:srgbClr val="FF0000"/>
                </a:solidFill>
              </a:rPr>
              <a:t>Давайте ее сбережем.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Список литературы</a:t>
            </a:r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mtClean="0"/>
              <a:t>Красилов В.А. Нерешенные проблемы эволюции. Владивосток, 1986.</a:t>
            </a:r>
          </a:p>
          <a:p>
            <a:pPr algn="just"/>
            <a:r>
              <a:rPr lang="ru-RU" smtClean="0"/>
              <a:t>Лугинов В.А. Экологическое образование учащихся в сельской школе. Якутск, 2001.</a:t>
            </a:r>
          </a:p>
          <a:p>
            <a:pPr algn="just"/>
            <a:r>
              <a:rPr lang="ru-RU" smtClean="0"/>
              <a:t>Швец Экология «Биосфера и человечество»: учебник для 9 класса. Москва, 2010.</a:t>
            </a:r>
          </a:p>
          <a:p>
            <a:pPr algn="just"/>
            <a:r>
              <a:rPr lang="ru-RU" smtClean="0"/>
              <a:t>Беркинблит М.Б. Биология: учебник для 8 класса. Москва, 2011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>
          <a:xfrm>
            <a:off x="714375" y="3786188"/>
            <a:ext cx="7772400" cy="1470025"/>
          </a:xfrm>
        </p:spPr>
        <p:txBody>
          <a:bodyPr/>
          <a:lstStyle/>
          <a:p>
            <a:r>
              <a:rPr lang="ru-RU" sz="5000" b="1" smtClean="0">
                <a:solidFill>
                  <a:srgbClr val="FF0000"/>
                </a:solidFill>
                <a:latin typeface="Monotype Corsiva" pitchFamily="66" charset="0"/>
              </a:rPr>
              <a:t>БИОСФЕРА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457200" y="5715000"/>
            <a:ext cx="8229600" cy="71437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4800" b="1" smtClean="0">
                <a:solidFill>
                  <a:srgbClr val="FF0000"/>
                </a:solidFill>
              </a:rPr>
              <a:t>ЧЕЛОВЕК – ЧАСТЬ ПРИРОДЫ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135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2643188" y="142875"/>
            <a:ext cx="6072187" cy="4000500"/>
          </a:xfrm>
        </p:spPr>
        <p:txBody>
          <a:bodyPr/>
          <a:lstStyle/>
          <a:p>
            <a:r>
              <a:rPr lang="ru-RU" sz="4000" smtClean="0">
                <a:solidFill>
                  <a:srgbClr val="FF0000"/>
                </a:solidFill>
                <a:latin typeface="Monotype Corsiva" pitchFamily="66" charset="0"/>
              </a:rPr>
              <a:t>Питание – важнейшая физиологическая потребность организма, от которой во многом зависит состояние здоровья и работоспособность человека.</a:t>
            </a:r>
          </a:p>
        </p:txBody>
      </p:sp>
      <p:pic>
        <p:nvPicPr>
          <p:cNvPr id="16387" name="Picture 2" descr="C:\Documents and Settings\Admin\Мои документы\Мои рисунки\SXY0SCAPVWSZ3CA0HQ3S4CALQ0T7KCAPU74OVCATPN8CHCAJQSMLZCAO6AG6ECA0MR1J3CAVB2K7BCAPIQJVNCAOT4B5QCA8T5OGMCAVTLD5KCAFT4ZX0CAP5IGOBCAW1TM5UCA12YPBPCAIMQBSUCAZWQ1I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50" y="285750"/>
            <a:ext cx="1905000" cy="2857500"/>
          </a:xfrm>
        </p:spPr>
      </p:pic>
      <p:pic>
        <p:nvPicPr>
          <p:cNvPr id="16388" name="Picture 7" descr="C:\Documents and Settings\Admin\Мои документы\Мои рисунки\98SM2CAYDZX1ZCANP0TR1CARTK9SRCAYQ5VF1CA0BEU16CA05B358CAUAI5KHCADS7RS7CAKFQ270CA8SSFQZCAYOJKAOCATGO9LJCA7BPZ71CA0UCCNBCATT4XK6CAXLIGBNCAKJ318ZCAB1BMTECANGNU2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38" y="3749675"/>
            <a:ext cx="1928812" cy="28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8" descr="C:\Documents and Settings\Admin\Мои документы\Мои рисунки\40272722_Devushka_est_Doshirak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3429000"/>
            <a:ext cx="4064000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9" descr="C:\Documents and Settings\Admin\Мои документы\Мои рисунки\LW548CADIYGSWCAOXJCRKCA53BEXZCAWXFBFBCA991G9OCAWKZG59CATS47H0CAY3ZOZCCAMF441VCA6YIDITCASJ29FMCAGU5LO0CAN0O1HUCA5IFP69CARXW0HLCARDRZGFCAH6VTMECA7W4GO0CAJ3384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62475" y="4286250"/>
            <a:ext cx="2009775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 smtClean="0">
                <a:solidFill>
                  <a:srgbClr val="FF0000"/>
                </a:solidFill>
              </a:rPr>
              <a:t>Годовая потребность человека в продуктах питания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500063" y="1428750"/>
            <a:ext cx="8186737" cy="3786188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ru-RU" sz="1600" b="1" smtClean="0">
                <a:solidFill>
                  <a:srgbClr val="002060"/>
                </a:solidFill>
              </a:rPr>
              <a:t>                Например, для взрослого человека с массой тела 75 кг необходимо на год (в кг):</a:t>
            </a:r>
          </a:p>
          <a:p>
            <a:pPr algn="just"/>
            <a:r>
              <a:rPr lang="ru-RU" sz="1600" b="1" smtClean="0">
                <a:solidFill>
                  <a:srgbClr val="002060"/>
                </a:solidFill>
              </a:rPr>
              <a:t> хлеба — 74, </a:t>
            </a:r>
          </a:p>
          <a:p>
            <a:pPr algn="just"/>
            <a:r>
              <a:rPr lang="ru-RU" sz="1600" b="1" smtClean="0">
                <a:solidFill>
                  <a:srgbClr val="002060"/>
                </a:solidFill>
              </a:rPr>
              <a:t>крупы гречневой — 30, гороховой— 7,5, перловой — 14,8, манной — 14, кукурузной — 7,5, пшена— 22, риса — 30,</a:t>
            </a:r>
          </a:p>
          <a:p>
            <a:pPr algn="just"/>
            <a:r>
              <a:rPr lang="ru-RU" sz="1600" b="1" smtClean="0">
                <a:solidFill>
                  <a:srgbClr val="002060"/>
                </a:solidFill>
              </a:rPr>
              <a:t>вермишели—18,5, макарон—18,5, </a:t>
            </a:r>
          </a:p>
          <a:p>
            <a:pPr algn="just"/>
            <a:r>
              <a:rPr lang="ru-RU" sz="1600" b="1" smtClean="0">
                <a:solidFill>
                  <a:srgbClr val="002060"/>
                </a:solidFill>
              </a:rPr>
              <a:t>муки пшеничной и др. — 36,5,</a:t>
            </a:r>
          </a:p>
          <a:p>
            <a:pPr algn="just"/>
            <a:r>
              <a:rPr lang="ru-RU" sz="1600" b="1" smtClean="0">
                <a:solidFill>
                  <a:srgbClr val="002060"/>
                </a:solidFill>
              </a:rPr>
              <a:t>картофеля—109,5, моркови — 25,7, капусты— 29,3, свеклы — 18,3, лука—18, чеснока—1,8, тыквы — 9,2, редьки — 3,7, редиса — 3, огурцов—18,5, помидоров — 29,5, баклажан— 5,5, фасоли — 5, перца салатного — 4, укропа — 0,4, петрушки — 0,4,</a:t>
            </a:r>
          </a:p>
          <a:p>
            <a:pPr algn="just"/>
            <a:r>
              <a:rPr lang="ru-RU" sz="1600" b="1" smtClean="0">
                <a:solidFill>
                  <a:srgbClr val="002060"/>
                </a:solidFill>
              </a:rPr>
              <a:t>клубники — 3,9, малины — 3,5, смородины — 5,5, крыжовника— 1,8, облепихи — 2, вишен — 3,7, винограда — 4, яблок—8, абрикосов — 2, груш—1,5, слив — 2,5, апельсинов — 5, лимонов— 3,7, арбузов — 15, дынь — 3,5,</a:t>
            </a:r>
          </a:p>
          <a:p>
            <a:pPr algn="just"/>
            <a:r>
              <a:rPr lang="ru-RU" sz="1600" b="1" smtClean="0">
                <a:solidFill>
                  <a:srgbClr val="002060"/>
                </a:solidFill>
              </a:rPr>
              <a:t>орехов — 2,5, </a:t>
            </a:r>
          </a:p>
          <a:p>
            <a:pPr algn="just"/>
            <a:r>
              <a:rPr lang="ru-RU" sz="1600" b="1" smtClean="0">
                <a:solidFill>
                  <a:srgbClr val="002060"/>
                </a:solidFill>
              </a:rPr>
              <a:t>меда — 4,8, сахара— 15,3, </a:t>
            </a:r>
          </a:p>
          <a:p>
            <a:pPr algn="just"/>
            <a:r>
              <a:rPr lang="ru-RU" sz="1600" b="1" smtClean="0">
                <a:solidFill>
                  <a:srgbClr val="002060"/>
                </a:solidFill>
              </a:rPr>
              <a:t>молока— 148, творога — 4, сыра — 4,5, сметаны — 5,5, кефира— 8, масла сливочного — 7, </a:t>
            </a:r>
          </a:p>
          <a:p>
            <a:pPr algn="just"/>
            <a:r>
              <a:rPr lang="ru-RU" sz="1600" b="1" smtClean="0">
                <a:solidFill>
                  <a:srgbClr val="002060"/>
                </a:solidFill>
              </a:rPr>
              <a:t>яиц—11,8, рыбы—18,6, мяса говяжьего — 20, свиного — 11, куриного — 5,5, утиного — 4, гусиного— 5, кроличьего — 5,5.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FF0000"/>
                </a:solidFill>
                <a:latin typeface="Monotype Corsiva" pitchFamily="66" charset="0"/>
              </a:rPr>
              <a:t>РАЦИОНАЛЬНОЕ</a:t>
            </a:r>
            <a:br>
              <a:rPr lang="ru-RU" b="1" i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b="1" i="1" dirty="0" smtClean="0">
                <a:solidFill>
                  <a:srgbClr val="FF0000"/>
                </a:solidFill>
                <a:latin typeface="Monotype Corsiva" pitchFamily="66" charset="0"/>
              </a:rPr>
              <a:t> ПИТАНИЕ</a:t>
            </a:r>
            <a:endParaRPr lang="ru-RU" b="1" i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18435" name="Picture 2" descr="C:\Documents and Settings\Admin\Мои документы\Мои рисунки\dietolog_com_ua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1857375"/>
            <a:ext cx="3857625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http://bestfitnes.ru/img/articles57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70463" y="1500188"/>
            <a:ext cx="3602037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FF0000"/>
                </a:solidFill>
                <a:latin typeface="Monotype Corsiva" pitchFamily="66" charset="0"/>
              </a:rPr>
              <a:t>НЕРАЦИОНАЛЬНОЕ</a:t>
            </a:r>
            <a:br>
              <a:rPr lang="ru-RU" b="1" i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b="1" i="1" dirty="0" smtClean="0">
                <a:solidFill>
                  <a:srgbClr val="FF0000"/>
                </a:solidFill>
                <a:latin typeface="Monotype Corsiva" pitchFamily="66" charset="0"/>
              </a:rPr>
              <a:t> ПИТАНИЕ</a:t>
            </a:r>
            <a:endParaRPr lang="ru-RU" dirty="0"/>
          </a:p>
        </p:txBody>
      </p:sp>
      <p:pic>
        <p:nvPicPr>
          <p:cNvPr id="19459" name="Picture 2" descr="C:\Documents and Settings\Admin\Мои документы\Мои рисунки\LDAG5CA48XFWDCANWSILUCAA8VOA2CA2M3JSICA5SHI4SCA4V232VCA5428AWCAPAIQDPCAE1BTHMCAZZTO9UCAP3A75DCA6IVDO8CAPW8DQ2CADRZZDJCAX476K5CAHI23V8CAQ43Y7ZCAPIU616CAGA0S6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0" y="4071938"/>
            <a:ext cx="32004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 descr="C:\Documents and Settings\Admin\Мои документы\Мои рисунки\JP94JCA2HIS3ZCAMF4YRYCABRRA8ICAD2ZREPCA0SCIT2CABFDSFACAESHIXXCAX88XIYCADB0RFQCANJ0D2ACAV75YNNCA9I58O8CAKSIQZ6CAJXUWM5CAOAQG3PCAWMFITFCABDCUXDCA4E0O5JCAQ5KKF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3" y="1571625"/>
            <a:ext cx="179070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6" descr="http://images-partners.google.com/images?q=tbn:ANd9GcRfG-qU2bgmHAGMi3ONV4UD3a-6K0CoNMeY2_g1VYySSobEzU5s-PyHyeI:http://hack4cs.ru/images/stories/anoreksiya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" y="4071938"/>
            <a:ext cx="2268538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Выноска-облако 8"/>
          <p:cNvSpPr/>
          <p:nvPr/>
        </p:nvSpPr>
        <p:spPr>
          <a:xfrm>
            <a:off x="3357563" y="1928813"/>
            <a:ext cx="428625" cy="3000375"/>
          </a:xfrm>
          <a:prstGeom prst="cloudCallout">
            <a:avLst>
              <a:gd name="adj1" fmla="val -249599"/>
              <a:gd name="adj2" fmla="val 12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дистрофия</a:t>
            </a:r>
            <a:endParaRPr lang="ru-RU" dirty="0"/>
          </a:p>
        </p:txBody>
      </p:sp>
      <p:sp>
        <p:nvSpPr>
          <p:cNvPr id="10" name="Выноска-облако 9"/>
          <p:cNvSpPr/>
          <p:nvPr/>
        </p:nvSpPr>
        <p:spPr>
          <a:xfrm>
            <a:off x="5143500" y="1500188"/>
            <a:ext cx="2857500" cy="2214562"/>
          </a:xfrm>
          <a:prstGeom prst="cloudCallout">
            <a:avLst>
              <a:gd name="adj1" fmla="val 20521"/>
              <a:gd name="adj2" fmla="val 701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ОЖИРЕНИЕ</a:t>
            </a:r>
            <a:endParaRPr lang="ru-RU" sz="2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142875"/>
            <a:ext cx="6329363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000" b="1" i="1" dirty="0" smtClean="0">
                <a:solidFill>
                  <a:srgbClr val="FF0000"/>
                </a:solidFill>
                <a:latin typeface="Monotype Corsiva" pitchFamily="66" charset="0"/>
              </a:rPr>
              <a:t>РАЗВИТИЕ ЧЕЛОВЕКА</a:t>
            </a:r>
            <a:endParaRPr lang="ru-RU" sz="5000" b="1" i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214313" y="4214813"/>
            <a:ext cx="3357562" cy="6143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700" b="1" smtClean="0">
                <a:solidFill>
                  <a:srgbClr val="FF0000"/>
                </a:solidFill>
              </a:rPr>
              <a:t>Первобытные люди</a:t>
            </a:r>
          </a:p>
        </p:txBody>
      </p:sp>
      <p:pic>
        <p:nvPicPr>
          <p:cNvPr id="20484" name="Picture 2" descr="C:\Documents and Settings\Admin\Мои документы\Мои рисунки\7SCKWCAFO30T6CAAE3WP3CAYBUAPICA3ZSL4ACAUP1L5KCA6H10V5CA6QXZAYCA5LD4DXCACVXFRVCAH6TK5ICAAANTTACA71LHZ3CAR2PFKOCAL8K8R4CAGCDA8PCA3QWF3ACA2F1VSHCABQF97VCAS77F6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63" y="3000375"/>
            <a:ext cx="2062162" cy="28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3" descr="C:\Documents and Settings\Admin\Мои документы\Мои рисунки\DXHGMCAK331OCCA8KNHNLCA9RVX1RCAHAIUJYCAG5Z4HHCAHI43DVCAK9PRVCCAJS1T2UCAQXDXX6CA9V2XKJCAASOG7YCAN1ONN0CA2XRQZ1CAUY860GCA1YNCKXCA1FLRWLCA5MHQICCAEKLRR2CA667DP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50" y="0"/>
            <a:ext cx="240030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5" descr="C:\Documents and Settings\Admin\Мои документы\Мои рисунки\LQ5ZTCAZ6RWZHCABGNTK0CAEMHI69CANSRR67CABD37Z6CA2WEKNLCAPFQVJJCAR4VPWDCA1WACRHCAZNIAIOCA7PMVBOCAIRU0YECAKL1U01CA6J9WXQCAIBLQOFCACPAT95CAQENP2SCA34TTZ6CAYYVIDQ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5" y="1000125"/>
            <a:ext cx="1830388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6" descr="C:\Documents and Settings\Admin\Мои документы\Мои рисунки\JXMPFCAQVKIISCA15ITJ0CA8PHY6LCAYN66PVCA9OZ6VFCAM9KQMSCA0P0PL7CAUAXCGPCAK0YR9ACAOVX4B2CAH8BQVMCATB035QCAPIQGAHCA185K02CAFRKZCKCASL61XZCA931HM7CA411JOGCAHPZBSN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00250" y="2000250"/>
            <a:ext cx="1928813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7" descr="C:\Documents and Settings\Admin\Мои документы\Мои рисунки\DK65JCATXFP2ACAPXB7BYCANKTMAGCAPSI2MVCAYY7WL6CACBD02SCABYHARJCAYIJS5UCA6PK61ZCAA9LLKECAVQ11ABCAHDU4OYCA0KCMWYCAJV84G3CAO1ZDLTCAYI70D0CAFD1R6TCA5Z55EKCA10GT1V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72188" y="3571875"/>
            <a:ext cx="2928937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одержимое 2"/>
          <p:cNvSpPr txBox="1">
            <a:spLocks/>
          </p:cNvSpPr>
          <p:nvPr/>
        </p:nvSpPr>
        <p:spPr>
          <a:xfrm>
            <a:off x="3857625" y="6000750"/>
            <a:ext cx="2185988" cy="471488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rgbClr val="FF0000"/>
                </a:solidFill>
                <a:latin typeface="+mn-lt"/>
                <a:cs typeface="+mn-cs"/>
              </a:rPr>
              <a:t>Кроманьонец</a:t>
            </a:r>
          </a:p>
        </p:txBody>
      </p:sp>
      <p:sp>
        <p:nvSpPr>
          <p:cNvPr id="20490" name="Содержимое 2"/>
          <p:cNvSpPr txBox="1">
            <a:spLocks/>
          </p:cNvSpPr>
          <p:nvPr/>
        </p:nvSpPr>
        <p:spPr bwMode="auto">
          <a:xfrm>
            <a:off x="5929313" y="6457950"/>
            <a:ext cx="3214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Современный человек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5" y="271463"/>
          <a:ext cx="8858250" cy="623093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28826"/>
                <a:gridCol w="2500330"/>
                <a:gridCol w="2214578"/>
                <a:gridCol w="2214578"/>
              </a:tblGrid>
              <a:tr h="21667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dirty="0" smtClean="0"/>
                        <a:t>С/Х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dirty="0" smtClean="0"/>
                        <a:t>ВЫРАСТИТЬ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900" dirty="0" smtClean="0"/>
                        <a:t>ПРОМЫШЛЕН-НОСТЬ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9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dirty="0" smtClean="0"/>
                        <a:t>ПЕРЕРАБОТАТЬ</a:t>
                      </a:r>
                    </a:p>
                    <a:p>
                      <a:pPr algn="ctr"/>
                      <a:endParaRPr lang="ru-RU" sz="2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dirty="0" smtClean="0"/>
                        <a:t>ХРАНЕНИЕ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900" dirty="0" smtClean="0"/>
                        <a:t>ИСПОЛЬЗО-ВАНИЕ</a:t>
                      </a:r>
                      <a:endParaRPr lang="ru-RU" sz="2900" dirty="0"/>
                    </a:p>
                  </a:txBody>
                  <a:tcPr/>
                </a:tc>
              </a:tr>
              <a:tr h="79814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СЕЛЕКЦИЯ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ОЧИСТКА (РАФИНИРОВАНИЕ)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КОНСЕРВАНТЫ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АДЕКВАТНОЕ ПИТАНИЕ</a:t>
                      </a:r>
                      <a:endParaRPr lang="ru-RU" sz="2000" dirty="0"/>
                    </a:p>
                  </a:txBody>
                  <a:tcPr/>
                </a:tc>
              </a:tr>
              <a:tr h="79814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УДОБРЕНИЯ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КРАСИТЕЛИ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ОВОЩЕХРАНИ-ЛИЩА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НЕАДЕКВАТНОЕ ПИТАНИЕ</a:t>
                      </a:r>
                      <a:endParaRPr lang="ru-RU" sz="2000" dirty="0"/>
                    </a:p>
                  </a:txBody>
                  <a:tcPr/>
                </a:tc>
              </a:tr>
              <a:tr h="79814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ПЕСТИЦИДЫ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ПИЩЕВЫЕ ДОБАВКИ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ЛЕДНИКИ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79814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ГОРМОНЫ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ХОЛОДИЛЬНИКИ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500" dirty="0"/>
                    </a:p>
                  </a:txBody>
                  <a:tcPr/>
                </a:tc>
              </a:tr>
              <a:tr h="798144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БРАКОНЬЕРСТВО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Стрелка вниз 9"/>
          <p:cNvSpPr/>
          <p:nvPr/>
        </p:nvSpPr>
        <p:spPr>
          <a:xfrm>
            <a:off x="857250" y="857250"/>
            <a:ext cx="357188" cy="7858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3143250" y="1214438"/>
            <a:ext cx="285750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269</Words>
  <Application>Microsoft Office PowerPoint</Application>
  <PresentationFormat>Экран (4:3)</PresentationFormat>
  <Paragraphs>56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Calibri</vt:lpstr>
      <vt:lpstr>Arial</vt:lpstr>
      <vt:lpstr>Monotype Corsiva</vt:lpstr>
      <vt:lpstr>Тема Office</vt:lpstr>
      <vt:lpstr>ПОТРЕБНОСТЬ ЧЕЛОВЕЧЕСТВА  В ПИТАНИИ  И  ЕЕ  ВЛИЯНИЕ НА  БИОСФЕРУ </vt:lpstr>
      <vt:lpstr>БИОСФЕРА</vt:lpstr>
      <vt:lpstr>Слайд 3</vt:lpstr>
      <vt:lpstr>Питание – важнейшая физиологическая потребность организма, от которой во многом зависит состояние здоровья и работоспособность человека.</vt:lpstr>
      <vt:lpstr>Годовая потребность человека в продуктах питания</vt:lpstr>
      <vt:lpstr>РАЦИОНАЛЬНОЕ  ПИТАНИЕ</vt:lpstr>
      <vt:lpstr>НЕРАЦИОНАЛЬНОЕ  ПИТАНИЕ</vt:lpstr>
      <vt:lpstr>РАЗВИТИЕ ЧЕЛОВЕКА</vt:lpstr>
      <vt:lpstr>Слайд 9</vt:lpstr>
      <vt:lpstr>ПРОИЗВОДСТВО ПРОДУКТОВ ПИТАНИЯ</vt:lpstr>
      <vt:lpstr>БОГАТСТВО НАШЕГО РЕГИОНА</vt:lpstr>
      <vt:lpstr>Отходы и их утилизация</vt:lpstr>
      <vt:lpstr>Люди не нужно сорить на планете, Она ведь жизнь нам дает. Планета, такая одна на всем свете, Давайте ее сбережем. </vt:lpstr>
      <vt:lpstr>Список литературы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ПОТРЕБНОСТЬ ЧЕЛОВЕЧЕСТВА  В ПИТАНИИ  И  ЕЕ  ВЛИЯНИЕ НА  БИОСФЕРУ </dc:title>
  <dc:creator>Admin</dc:creator>
  <cp:lastModifiedBy>User</cp:lastModifiedBy>
  <cp:revision>16</cp:revision>
  <dcterms:created xsi:type="dcterms:W3CDTF">2011-10-13T16:23:56Z</dcterms:created>
  <dcterms:modified xsi:type="dcterms:W3CDTF">2012-01-31T23:45:40Z</dcterms:modified>
</cp:coreProperties>
</file>