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7" r:id="rId13"/>
    <p:sldId id="279" r:id="rId14"/>
    <p:sldId id="274" r:id="rId15"/>
    <p:sldId id="278" r:id="rId16"/>
    <p:sldId id="281" r:id="rId17"/>
    <p:sldId id="282" r:id="rId18"/>
    <p:sldId id="275" r:id="rId19"/>
    <p:sldId id="268" r:id="rId20"/>
    <p:sldId id="283" r:id="rId21"/>
    <p:sldId id="284" r:id="rId22"/>
    <p:sldId id="276" r:id="rId23"/>
    <p:sldId id="285" r:id="rId24"/>
  </p:sldIdLst>
  <p:sldSz cx="9144000" cy="6858000" type="screen4x3"/>
  <p:notesSz cx="6858000" cy="9674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D81A7-2A61-4F1F-B6A2-37DAEB87E269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DCADC-F258-484A-A7DE-9549418211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3518A-15EF-4B17-85ED-2537BD0440E4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280F6-B38D-4833-A01C-26F95B4103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50185-4D06-4EB3-84DA-D587109A3313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13A73-C6C7-419C-BC15-289D7A0403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6A74E-6D05-4FBA-83FD-899B9404411E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F16A1-6EAE-4C65-8B49-0E99454643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3847A-237C-4974-8ACB-13A306D827F8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E4177-804A-4416-A497-E5B2D58B7E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AD2DC-F55A-4B08-9365-2A2B31A4236D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0F919-3BDE-4E45-929F-4FE599340C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F3217-7039-4D33-AE0C-2585E9D591F3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65B1F-A55B-4B24-AF16-8D23B5619C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25131-5952-47EA-B09A-98DE3EB5F986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CE881-74B4-4E05-A8FA-C941B96054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34ECE-E7C3-4410-9688-EF5C0A412F05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12346-3EC5-4EB7-9A9D-9DE9ECB9D2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42BDC-837E-4FB0-93C9-E856117F26D2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07B8C-2901-4A8B-A7D8-8762BB6D57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48814-8221-405F-B431-174B950631FF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5E14C-D452-47D8-8AA4-D3773FF9BF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B1891A-06F6-4272-AD54-C44E477C0312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33775F-42E4-44B8-8672-4B597E82BB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Chart1.xls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Excel_Chart2.xls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Microsoft_Office_Excel_Chart3.xls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6" descr="jpeg.jpe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323850" y="1125538"/>
            <a:ext cx="8496300" cy="3527425"/>
          </a:xfrm>
          <a:prstGeom prst="roundRect">
            <a:avLst/>
          </a:prstGeom>
          <a:solidFill>
            <a:schemeClr val="tx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28750"/>
            <a:ext cx="9144000" cy="3286125"/>
          </a:xfrm>
        </p:spPr>
        <p:txBody>
          <a:bodyPr/>
          <a:lstStyle/>
          <a:p>
            <a:r>
              <a:rPr lang="ru-RU" smtClean="0">
                <a:solidFill>
                  <a:srgbClr val="FFFF00"/>
                </a:solidFill>
              </a:rPr>
              <a:t>Использование нетрадиционных источников энергии</a:t>
            </a:r>
            <a:br>
              <a:rPr lang="ru-RU" smtClean="0">
                <a:solidFill>
                  <a:srgbClr val="FFFF00"/>
                </a:solidFill>
              </a:rPr>
            </a:br>
            <a:r>
              <a:rPr lang="ru-RU" smtClean="0">
                <a:solidFill>
                  <a:srgbClr val="FFFF00"/>
                </a:solidFill>
              </a:rPr>
              <a:t> для экономии ресурсов в бытовых условиях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3" descr="2195249644_bf15c2bc7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0" y="765175"/>
            <a:ext cx="9144000" cy="5903913"/>
          </a:xfrm>
          <a:prstGeom prst="round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-214313"/>
            <a:ext cx="8229600" cy="1143001"/>
          </a:xfrm>
        </p:spPr>
        <p:txBody>
          <a:bodyPr/>
          <a:lstStyle/>
          <a:p>
            <a:r>
              <a:rPr lang="ru-RU" smtClean="0"/>
              <a:t>Практическая часть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50"/>
            <a:ext cx="9144000" cy="6000750"/>
          </a:xfrm>
          <a:ln>
            <a:solidFill>
              <a:schemeClr val="accent1"/>
            </a:solidFill>
          </a:ln>
        </p:spPr>
        <p:txBody>
          <a:bodyPr rtlCol="0"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Устройство №1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    </a:t>
            </a:r>
            <a:r>
              <a:rPr lang="ru-RU" u="sng" dirty="0" smtClean="0"/>
              <a:t>Цель работы: </a:t>
            </a:r>
            <a:r>
              <a:rPr lang="ru-RU" dirty="0" smtClean="0"/>
              <a:t>Нагреть воду в уличных условиях при помощи солнечных лучей.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Устройство: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Вода;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Стеклянная тара, в которой вода будет нагреваться;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Змеевик;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Стекло, через которое будут поступать солнечные лучи.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    </a:t>
            </a:r>
            <a:r>
              <a:rPr lang="ru-RU" u="sng" dirty="0" smtClean="0"/>
              <a:t>Принцип действия: </a:t>
            </a:r>
            <a:r>
              <a:rPr lang="ru-RU" dirty="0" smtClean="0"/>
              <a:t>Через один из кранов вода поступает в стеклянный резервуар, после чего вода под собственным давлением попадает в змеевик, где с помощью стекла нагревается и возвращается в резервуар уже нагретой.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2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6" descr="glass-of-water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35375" y="-26988"/>
            <a:ext cx="5508625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Рисунок 5" descr="glass-of-water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6988"/>
            <a:ext cx="5508625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Практическая работа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0"/>
            <a:ext cx="87153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3" descr="4860fc5b84b2e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0" y="260350"/>
            <a:ext cx="9144000" cy="6597650"/>
          </a:xfrm>
          <a:prstGeom prst="round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313" y="1000125"/>
          <a:ext cx="8643996" cy="57057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3074"/>
                <a:gridCol w="1238258"/>
                <a:gridCol w="1440666"/>
                <a:gridCol w="1440666"/>
                <a:gridCol w="1440666"/>
                <a:gridCol w="1440666"/>
              </a:tblGrid>
              <a:tr h="35719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июнь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июль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август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сентябрь</a:t>
                      </a:r>
                      <a:endParaRPr lang="ru-RU" dirty="0"/>
                    </a:p>
                  </a:txBody>
                  <a:tcPr/>
                </a:tc>
              </a:tr>
              <a:tr h="5851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Среднесуточная </a:t>
                      </a:r>
                      <a:r>
                        <a:rPr lang="en-US" sz="1400" b="1" dirty="0" smtClean="0"/>
                        <a:t>t</a:t>
                      </a:r>
                      <a:r>
                        <a:rPr lang="ru-RU" sz="1400" b="1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°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воздуха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°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°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°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°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°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endParaRPr lang="ru-RU" dirty="0"/>
                    </a:p>
                  </a:txBody>
                  <a:tcPr/>
                </a:tc>
              </a:tr>
              <a:tr h="58515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Среднесуточная </a:t>
                      </a:r>
                      <a:r>
                        <a:rPr lang="en-US" sz="1400" b="1" dirty="0" smtClean="0"/>
                        <a:t>t</a:t>
                      </a:r>
                      <a:r>
                        <a:rPr lang="ru-RU" sz="1400" b="1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°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нагревания воды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°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°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°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°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°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endParaRPr lang="ru-RU" dirty="0"/>
                    </a:p>
                  </a:txBody>
                  <a:tcPr/>
                </a:tc>
              </a:tr>
              <a:tr h="58515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Q</a:t>
                      </a:r>
                      <a:r>
                        <a:rPr lang="ru-RU" sz="1400" b="1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при нагревании воды солнечными лучами за 2 часа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Q</a:t>
                      </a:r>
                      <a:r>
                        <a:rPr lang="ru-RU" sz="1400" b="1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</a:t>
                      </a:r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mc(</a:t>
                      </a:r>
                      <a:r>
                        <a:rPr lang="en-US" sz="1400" b="1" dirty="0" smtClean="0"/>
                        <a:t>t</a:t>
                      </a:r>
                      <a:r>
                        <a:rPr lang="ru-RU" sz="1400" b="1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400" b="1" dirty="0" smtClean="0"/>
                        <a:t>t</a:t>
                      </a:r>
                      <a:r>
                        <a:rPr lang="en-US" sz="1400" b="1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 k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Дж</a:t>
                      </a:r>
                      <a:endParaRPr lang="ru-RU" sz="1400" b="1" dirty="0" smtClean="0"/>
                    </a:p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1092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2268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1260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1092</a:t>
                      </a:r>
                      <a:endParaRPr lang="ru-RU" dirty="0"/>
                    </a:p>
                  </a:txBody>
                  <a:tcPr/>
                </a:tc>
              </a:tr>
              <a:tr h="58515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Стоимость (</a:t>
                      </a:r>
                      <a:r>
                        <a:rPr lang="ru-RU" sz="1400" b="1" dirty="0" err="1" smtClean="0"/>
                        <a:t>руб</a:t>
                      </a:r>
                      <a:r>
                        <a:rPr lang="ru-RU" sz="1400" b="1" dirty="0" smtClean="0"/>
                        <a:t>)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бесплатно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бесплатно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бесплатно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бесплатно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бесплатно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5851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Q</a:t>
                      </a:r>
                      <a:r>
                        <a:rPr lang="ru-RU" sz="1400" b="1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при нагревании воды кипятильником </a:t>
                      </a:r>
                      <a:r>
                        <a:rPr lang="en-US" sz="1400" b="1" dirty="0" smtClean="0"/>
                        <a:t>Q</a:t>
                      </a:r>
                      <a:r>
                        <a:rPr lang="ru-RU" sz="1400" b="1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</a:t>
                      </a:r>
                      <a:r>
                        <a:rPr lang="en-US" sz="14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IUt</a:t>
                      </a:r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k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Дж за 0,5 часа</a:t>
                      </a:r>
                      <a:endParaRPr lang="ru-RU" sz="14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396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396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396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396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396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5851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Стоимость (</a:t>
                      </a:r>
                      <a:r>
                        <a:rPr lang="ru-RU" sz="1400" b="1" dirty="0" err="1" smtClean="0"/>
                        <a:t>руб</a:t>
                      </a:r>
                      <a:r>
                        <a:rPr lang="ru-RU" sz="1400" b="1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114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114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 114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114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57188" y="285750"/>
            <a:ext cx="8429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    Исследование проводилось в течении 5 месяцев 2010г на даче г. Нижнего Тагила в результате получились следующие данные.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4" descr="0297__10000______.jpg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0" y="260350"/>
            <a:ext cx="9144000" cy="6408738"/>
          </a:xfrm>
          <a:prstGeom prst="round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14340" name="Диаграмма 1"/>
          <p:cNvGraphicFramePr>
            <a:graphicFrameLocks/>
          </p:cNvGraphicFramePr>
          <p:nvPr/>
        </p:nvGraphicFramePr>
        <p:xfrm>
          <a:off x="-50800" y="-50800"/>
          <a:ext cx="9245600" cy="6959600"/>
        </p:xfrm>
        <a:graphic>
          <a:graphicData uri="http://schemas.openxmlformats.org/presentationml/2006/ole">
            <p:oleObj spid="_x0000_s14340" r:id="rId4" imgW="9242337" imgH="6956139" progId="Excel.Chart.8">
              <p:embed/>
            </p:oleObj>
          </a:graphicData>
        </a:graphic>
      </p:graphicFrame>
      <p:sp>
        <p:nvSpPr>
          <p:cNvPr id="14341" name="Прямоугольник 2"/>
          <p:cNvSpPr>
            <a:spLocks noChangeArrowheads="1"/>
          </p:cNvSpPr>
          <p:nvPr/>
        </p:nvSpPr>
        <p:spPr bwMode="auto">
          <a:xfrm>
            <a:off x="142875" y="5500688"/>
            <a:ext cx="881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Вывод:</a:t>
            </a:r>
          </a:p>
        </p:txBody>
      </p:sp>
      <p:sp>
        <p:nvSpPr>
          <p:cNvPr id="14342" name="Прямоугольник 3"/>
          <p:cNvSpPr>
            <a:spLocks noChangeArrowheads="1"/>
          </p:cNvSpPr>
          <p:nvPr/>
        </p:nvSpPr>
        <p:spPr bwMode="auto">
          <a:xfrm>
            <a:off x="142875" y="6000750"/>
            <a:ext cx="8715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С помощью установки мы смогли нагреть воду более экономичным способом.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7" descr="images.jpeg"/>
          <p:cNvPicPr>
            <a:picLocks noChangeAspect="1"/>
          </p:cNvPicPr>
          <p:nvPr/>
        </p:nvPicPr>
        <p:blipFill>
          <a:blip r:embed="rId2" cstate="email"/>
          <a:srcRect b="2049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0" y="981075"/>
            <a:ext cx="9144000" cy="5472113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171450"/>
            <a:ext cx="9144000" cy="1470025"/>
          </a:xfrm>
        </p:spPr>
        <p:txBody>
          <a:bodyPr/>
          <a:lstStyle/>
          <a:p>
            <a:r>
              <a:rPr lang="ru-RU" smtClean="0">
                <a:solidFill>
                  <a:srgbClr val="FFFF00"/>
                </a:solidFill>
              </a:rPr>
              <a:t>Устройство №2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0" y="1143000"/>
            <a:ext cx="90011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u="sng" baseline="-25000"/>
              <a:t>Цель работы: </a:t>
            </a:r>
            <a:r>
              <a:rPr lang="ru-RU" sz="3600" baseline="-25000"/>
              <a:t>Показать возможность увеличение темпа роста растения с помощью зеркал на примере боба .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0" y="2071688"/>
            <a:ext cx="9144000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u="sng" baseline="30000"/>
              <a:t>Приборы:</a:t>
            </a:r>
          </a:p>
          <a:p>
            <a:r>
              <a:rPr lang="ru-RU" sz="3600" baseline="30000"/>
              <a:t>1. Растение</a:t>
            </a:r>
          </a:p>
          <a:p>
            <a:r>
              <a:rPr lang="ru-RU" sz="3600" baseline="-25000"/>
              <a:t>2. Зеркала </a:t>
            </a:r>
          </a:p>
          <a:p>
            <a:r>
              <a:rPr lang="ru-RU" sz="3600" u="sng" baseline="-25000"/>
              <a:t>Принцип действия:</a:t>
            </a:r>
          </a:p>
          <a:p>
            <a:r>
              <a:rPr lang="ru-RU" sz="3600" baseline="-25000"/>
              <a:t>Растение, у   которого хотим</a:t>
            </a:r>
            <a:r>
              <a:rPr lang="ru-RU" sz="3600"/>
              <a:t> </a:t>
            </a:r>
            <a:r>
              <a:rPr lang="ru-RU" sz="3600" baseline="-25000"/>
              <a:t>увеличить темпы ростра,</a:t>
            </a:r>
            <a:r>
              <a:rPr lang="ru-RU" sz="3600"/>
              <a:t> </a:t>
            </a:r>
            <a:r>
              <a:rPr lang="ru-RU" sz="3600" baseline="-25000"/>
              <a:t>установим 2 или более зеркал</a:t>
            </a:r>
          </a:p>
          <a:p>
            <a:r>
              <a:rPr lang="ru-RU" sz="3600" baseline="-25000"/>
              <a:t>так,     что    солнечные лучи, отражаясь от зеркал, попадали как раз в то место, где расположены корни растения. После чего из-за большого поступления солнечной энергии растение начинает увеличивать темпы роста.</a:t>
            </a:r>
          </a:p>
          <a:p>
            <a:endParaRPr lang="ru-RU" sz="3600" baseline="-25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4" descr="kensai-earth-and-sun-ex-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540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Практическая работа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-3175"/>
            <a:ext cx="8424863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3" descr="images21.jpe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7463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0"/>
            <a:ext cx="9144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    Исследование проводилось в течении 10 дней в мае 2010г. Возьмём 2 совершенно одинаковых боба и посадим их в землю в стеклянные банки, при условии, что первый будет расти при помощи установки, а второй – сам по себе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75" y="1143000"/>
          <a:ext cx="8858312" cy="56113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2502"/>
                <a:gridCol w="3529508"/>
                <a:gridCol w="3806302"/>
              </a:tblGrid>
              <a:tr h="48124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Боб, выращенный при помощи установки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Боб, выращенный сам по себе</a:t>
                      </a:r>
                      <a:endParaRPr lang="ru-RU" dirty="0"/>
                    </a:p>
                  </a:txBody>
                  <a:tcPr/>
                </a:tc>
              </a:tr>
              <a:tr h="48124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 мая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Нет</a:t>
                      </a:r>
                      <a:r>
                        <a:rPr lang="ru-RU" baseline="0" dirty="0" smtClean="0"/>
                        <a:t> изменений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Нет</a:t>
                      </a:r>
                      <a:r>
                        <a:rPr lang="ru-RU" baseline="0" dirty="0" smtClean="0"/>
                        <a:t> изменений</a:t>
                      </a:r>
                      <a:endParaRPr lang="ru-RU" dirty="0"/>
                    </a:p>
                  </a:txBody>
                  <a:tcPr/>
                </a:tc>
              </a:tr>
              <a:tr h="48124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 мая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Нет</a:t>
                      </a:r>
                      <a:r>
                        <a:rPr lang="ru-RU" baseline="0" dirty="0" smtClean="0"/>
                        <a:t> изменений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Нет</a:t>
                      </a:r>
                      <a:r>
                        <a:rPr lang="ru-RU" baseline="0" dirty="0" smtClean="0"/>
                        <a:t> изменений</a:t>
                      </a:r>
                      <a:endParaRPr lang="ru-RU" dirty="0" smtClean="0"/>
                    </a:p>
                  </a:txBody>
                  <a:tcPr/>
                </a:tc>
              </a:tr>
              <a:tr h="48124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21 мая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Проклюнулся</a:t>
                      </a:r>
                      <a:r>
                        <a:rPr lang="ru-RU" baseline="0" dirty="0" smtClean="0"/>
                        <a:t> росток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Нет</a:t>
                      </a:r>
                      <a:r>
                        <a:rPr lang="ru-RU" baseline="0" dirty="0" smtClean="0"/>
                        <a:t> изменений</a:t>
                      </a:r>
                      <a:endParaRPr lang="ru-RU" dirty="0" smtClean="0"/>
                    </a:p>
                  </a:txBody>
                  <a:tcPr/>
                </a:tc>
              </a:tr>
              <a:tr h="48124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24 мая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Прорастание ростка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Проклюнулся</a:t>
                      </a:r>
                      <a:r>
                        <a:rPr lang="ru-RU" baseline="0" dirty="0" smtClean="0"/>
                        <a:t> росток</a:t>
                      </a:r>
                      <a:endParaRPr lang="ru-RU" dirty="0"/>
                    </a:p>
                  </a:txBody>
                  <a:tcPr/>
                </a:tc>
              </a:tr>
              <a:tr h="48124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27 мая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Появление первого листа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Прорастание ростка</a:t>
                      </a:r>
                      <a:endParaRPr lang="ru-RU" dirty="0"/>
                    </a:p>
                  </a:txBody>
                  <a:tcPr/>
                </a:tc>
              </a:tr>
              <a:tr h="48124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 мая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Появление второго листа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Нет</a:t>
                      </a:r>
                      <a:r>
                        <a:rPr lang="ru-RU" baseline="0" dirty="0" smtClean="0"/>
                        <a:t> изменений</a:t>
                      </a:r>
                      <a:endParaRPr lang="ru-RU" dirty="0" smtClean="0"/>
                    </a:p>
                  </a:txBody>
                  <a:tcPr/>
                </a:tc>
              </a:tr>
              <a:tr h="48124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июня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Увеличение корневой системы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Появление первого листа</a:t>
                      </a:r>
                      <a:endParaRPr lang="ru-RU" dirty="0"/>
                    </a:p>
                  </a:txBody>
                  <a:tcPr/>
                </a:tc>
              </a:tr>
              <a:tr h="48124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 июня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Увеличение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листьев и роста на 1см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Появление второго листа</a:t>
                      </a:r>
                      <a:endParaRPr lang="ru-RU" dirty="0"/>
                    </a:p>
                  </a:txBody>
                  <a:tcPr/>
                </a:tc>
              </a:tr>
              <a:tr h="48124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 июня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Увеличение ростка ещё на 1,5см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Увеличение корневой системы</a:t>
                      </a:r>
                      <a:endParaRPr lang="ru-RU" dirty="0"/>
                    </a:p>
                  </a:txBody>
                  <a:tcPr/>
                </a:tc>
              </a:tr>
              <a:tr h="48124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 июня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Общая длинна 4см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Общая длинна 2см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4" descr="ab186bd0260d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435" name="Диаграмма 1"/>
          <p:cNvGraphicFramePr>
            <a:graphicFrameLocks/>
          </p:cNvGraphicFramePr>
          <p:nvPr/>
        </p:nvGraphicFramePr>
        <p:xfrm>
          <a:off x="92075" y="92075"/>
          <a:ext cx="8959850" cy="6737350"/>
        </p:xfrm>
        <a:graphic>
          <a:graphicData uri="http://schemas.openxmlformats.org/presentationml/2006/ole">
            <p:oleObj spid="_x0000_s18435" r:id="rId4" imgW="8961897" imgH="6736664" progId="Excel.Chart.8">
              <p:embed/>
            </p:oleObj>
          </a:graphicData>
        </a:graphic>
      </p:graphicFrame>
      <p:sp>
        <p:nvSpPr>
          <p:cNvPr id="18436" name="Прямоугольник 2"/>
          <p:cNvSpPr>
            <a:spLocks noChangeArrowheads="1"/>
          </p:cNvSpPr>
          <p:nvPr/>
        </p:nvSpPr>
        <p:spPr bwMode="auto">
          <a:xfrm>
            <a:off x="142875" y="5500688"/>
            <a:ext cx="881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Вывод:</a:t>
            </a:r>
          </a:p>
        </p:txBody>
      </p:sp>
      <p:sp>
        <p:nvSpPr>
          <p:cNvPr id="18437" name="Прямоугольник 3"/>
          <p:cNvSpPr>
            <a:spLocks noChangeArrowheads="1"/>
          </p:cNvSpPr>
          <p:nvPr/>
        </p:nvSpPr>
        <p:spPr bwMode="auto">
          <a:xfrm>
            <a:off x="142875" y="6000750"/>
            <a:ext cx="8715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Увеличение темпа роста боба с помощью установки в 2 раза.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6" descr="full128151683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0" y="981075"/>
            <a:ext cx="9144000" cy="5876925"/>
          </a:xfrm>
          <a:prstGeom prst="round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r>
              <a:rPr lang="ru-RU" smtClean="0"/>
              <a:t>Устройство №3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357313"/>
            <a:ext cx="9144000" cy="5149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u="sng" dirty="0">
                <a:latin typeface="+mn-lt"/>
                <a:cs typeface="+mn-cs"/>
              </a:rPr>
              <a:t>Цель работы: </a:t>
            </a:r>
            <a:r>
              <a:rPr lang="ru-RU" dirty="0">
                <a:latin typeface="+mn-lt"/>
                <a:cs typeface="+mn-cs"/>
              </a:rPr>
              <a:t>Нагреть чайник в условиях похода без использования дров в тёплый день.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u="sng" dirty="0">
                <a:latin typeface="+mn-lt"/>
                <a:cs typeface="+mn-cs"/>
              </a:rPr>
              <a:t>Приборы: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>
                <a:latin typeface="+mn-lt"/>
                <a:cs typeface="+mn-cs"/>
              </a:rPr>
              <a:t>Чайник, объёмом 2л;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>
                <a:latin typeface="+mn-lt"/>
                <a:cs typeface="+mn-cs"/>
              </a:rPr>
              <a:t>Три палки;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>
                <a:latin typeface="+mn-lt"/>
                <a:cs typeface="+mn-cs"/>
              </a:rPr>
              <a:t>Два прута из </a:t>
            </a:r>
            <a:r>
              <a:rPr lang="en-US" dirty="0">
                <a:latin typeface="+mn-lt"/>
                <a:cs typeface="+mn-cs"/>
              </a:rPr>
              <a:t>Al</a:t>
            </a:r>
            <a:r>
              <a:rPr lang="ru-RU" dirty="0">
                <a:latin typeface="+mn-lt"/>
                <a:cs typeface="+mn-cs"/>
              </a:rPr>
              <a:t>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>
                <a:latin typeface="+mn-lt"/>
                <a:cs typeface="+mn-cs"/>
              </a:rPr>
              <a:t>Зонтик;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>
                <a:latin typeface="+mn-lt"/>
                <a:cs typeface="+mn-cs"/>
              </a:rPr>
              <a:t>Маленькие зеркала.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u="sng" baseline="300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u="sng" baseline="30000" dirty="0">
                <a:latin typeface="+mn-lt"/>
                <a:cs typeface="+mn-cs"/>
              </a:rPr>
              <a:t>Принцип действия: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aseline="-25000" dirty="0">
                <a:latin typeface="+mn-lt"/>
                <a:cs typeface="+mn-cs"/>
              </a:rPr>
              <a:t>Па две (одинаковых размером) палки</a:t>
            </a:r>
            <a:r>
              <a:rPr lang="ru-RU" sz="3200" dirty="0">
                <a:latin typeface="+mn-lt"/>
                <a:cs typeface="+mn-cs"/>
              </a:rPr>
              <a:t> </a:t>
            </a:r>
            <a:r>
              <a:rPr lang="ru-RU" sz="3200" baseline="-25000" dirty="0">
                <a:latin typeface="+mn-lt"/>
                <a:cs typeface="+mn-cs"/>
              </a:rPr>
              <a:t>устанавливают третью</a:t>
            </a:r>
            <a:r>
              <a:rPr lang="ru-RU" sz="3200" dirty="0">
                <a:latin typeface="+mn-lt"/>
                <a:cs typeface="+mn-cs"/>
              </a:rPr>
              <a:t> </a:t>
            </a:r>
            <a:r>
              <a:rPr lang="ru-RU" sz="3200" baseline="-25000" dirty="0">
                <a:latin typeface="+mn-lt"/>
                <a:cs typeface="+mn-cs"/>
              </a:rPr>
              <a:t>перпендикулярно двум</a:t>
            </a:r>
            <a:r>
              <a:rPr lang="ru-RU" sz="3200" dirty="0">
                <a:latin typeface="+mn-lt"/>
                <a:cs typeface="+mn-cs"/>
              </a:rPr>
              <a:t> </a:t>
            </a:r>
            <a:r>
              <a:rPr lang="ru-RU" sz="3200" baseline="-25000" dirty="0">
                <a:latin typeface="+mn-lt"/>
                <a:cs typeface="+mn-cs"/>
              </a:rPr>
              <a:t>другим. На неё с помощью прутов закрепляют чайник и зонт, внутри которого зеркала располагаются таким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aseline="-25000" dirty="0">
                <a:latin typeface="+mn-lt"/>
                <a:cs typeface="+mn-cs"/>
              </a:rPr>
              <a:t>образом, что при попадании солнечных лучей на зеркала, отражённые лучи не нагревали прутья и палки, а</a:t>
            </a:r>
            <a:r>
              <a:rPr lang="ru-RU" sz="3200" dirty="0">
                <a:latin typeface="+mn-lt"/>
                <a:cs typeface="+mn-cs"/>
              </a:rPr>
              <a:t> </a:t>
            </a:r>
            <a:r>
              <a:rPr lang="ru-RU" sz="3200" baseline="-25000" dirty="0">
                <a:latin typeface="+mn-lt"/>
                <a:cs typeface="+mn-cs"/>
              </a:rPr>
              <a:t>попадали прямо в центр 2-х литрового чайника. После определённого времени чайник закипит.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176338" y="0"/>
            <a:ext cx="1176338" cy="117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Mirror1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144000" y="0"/>
            <a:ext cx="1008063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2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85185E-6 L 1.00521 0.0048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48148E-6 L -1.00381 0.0032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2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3" descr="Manzara-Resmi5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Практическая работа 3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500" y="0"/>
            <a:ext cx="7648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3" descr="0825dae8443bcdbb905bb12ca690f20d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60350"/>
            <a:ext cx="9144000" cy="628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russkaja-gazeta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16688" y="4652963"/>
            <a:ext cx="2303462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11386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8313" y="4149725"/>
            <a:ext cx="2327275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1275981979_2621ea054bc357fc7ac8ca11388da51c_big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331913" y="620713"/>
            <a:ext cx="2424112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7634288" y="4076700"/>
            <a:ext cx="161607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/>
              <a:t>«Не сходят со </a:t>
            </a:r>
          </a:p>
          <a:p>
            <a:r>
              <a:rPr lang="ru-RU" sz="1600"/>
              <a:t>страниц газет…»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468313" y="5805488"/>
            <a:ext cx="19970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chemeClr val="bg1"/>
                </a:solidFill>
              </a:rPr>
              <a:t>«Из – за нефти на </a:t>
            </a:r>
          </a:p>
          <a:p>
            <a:r>
              <a:rPr lang="ru-RU" sz="1600">
                <a:solidFill>
                  <a:schemeClr val="bg1"/>
                </a:solidFill>
              </a:rPr>
              <a:t>биржевых рынках </a:t>
            </a:r>
          </a:p>
          <a:p>
            <a:r>
              <a:rPr lang="ru-RU" sz="1600">
                <a:solidFill>
                  <a:schemeClr val="bg1"/>
                </a:solidFill>
              </a:rPr>
              <a:t>возникают войны…»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611188" y="2276475"/>
            <a:ext cx="32353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00"/>
                </a:solidFill>
              </a:rPr>
              <a:t>«К разряду газетных сенсаций </a:t>
            </a:r>
          </a:p>
          <a:p>
            <a:r>
              <a:rPr lang="ru-RU">
                <a:solidFill>
                  <a:srgbClr val="FFFF00"/>
                </a:solidFill>
              </a:rPr>
              <a:t>стали относить изобретения в</a:t>
            </a:r>
          </a:p>
          <a:p>
            <a:r>
              <a:rPr lang="ru-RU">
                <a:solidFill>
                  <a:srgbClr val="FFFF00"/>
                </a:solidFill>
              </a:rPr>
              <a:t> области энергетики…»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3" descr="671709_w640_h640_au_61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913" y="80963"/>
            <a:ext cx="6227762" cy="677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547813" y="0"/>
            <a:ext cx="6048375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    Исследование проводилось во время похода, который длился 5 дней. Чайник нагревался при помощи установки №3.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75" y="642938"/>
          <a:ext cx="8786874" cy="6069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28958"/>
                <a:gridCol w="2928958"/>
                <a:gridCol w="2928958"/>
              </a:tblGrid>
              <a:tr h="121380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Параметры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Нагревание чайника в домашних условиях на электроплитке до 100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°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dirty="0" smtClean="0"/>
                        <a:t>Q</a:t>
                      </a:r>
                      <a:r>
                        <a:rPr lang="ru-RU" sz="1800" b="1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IUt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k</a:t>
                      </a: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Дж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Нагревание чайника с помощью установки до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100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°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ru-RU" dirty="0" smtClean="0"/>
                        <a:t> </a:t>
                      </a:r>
                    </a:p>
                    <a:p>
                      <a:pPr algn="ctr"/>
                      <a:r>
                        <a:rPr lang="en-US" sz="1800" b="1" dirty="0" smtClean="0"/>
                        <a:t>Q</a:t>
                      </a:r>
                      <a:r>
                        <a:rPr lang="ru-RU" sz="1800" b="1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mc(</a:t>
                      </a:r>
                      <a:r>
                        <a:rPr lang="en-US" sz="1800" b="1" dirty="0" smtClean="0"/>
                        <a:t>t</a:t>
                      </a:r>
                      <a:r>
                        <a:rPr lang="ru-RU" sz="1800" b="1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800" b="1" dirty="0" smtClean="0"/>
                        <a:t>t</a:t>
                      </a:r>
                      <a:r>
                        <a:rPr lang="en-US" sz="1800" b="1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 k</a:t>
                      </a: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Дж</a:t>
                      </a:r>
                      <a:endParaRPr lang="ru-RU" dirty="0"/>
                    </a:p>
                  </a:txBody>
                  <a:tcPr/>
                </a:tc>
              </a:tr>
              <a:tr h="121380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Время закипания чайника,</a:t>
                      </a:r>
                      <a:r>
                        <a:rPr lang="ru-RU" baseline="0" dirty="0" smtClean="0"/>
                        <a:t> </a:t>
                      </a:r>
                      <a:r>
                        <a:rPr lang="en-US" baseline="0" dirty="0" smtClean="0"/>
                        <a:t>t</a:t>
                      </a:r>
                      <a:r>
                        <a:rPr lang="ru-RU" baseline="0" dirty="0" smtClean="0"/>
                        <a:t>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540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325</a:t>
                      </a:r>
                      <a:endParaRPr lang="ru-RU" dirty="0"/>
                    </a:p>
                  </a:txBody>
                  <a:tcPr/>
                </a:tc>
              </a:tr>
              <a:tr h="121380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</a:t>
                      </a:r>
                      <a:r>
                        <a:rPr lang="ru-RU" dirty="0" smtClean="0"/>
                        <a:t>,</a:t>
                      </a:r>
                      <a:r>
                        <a:rPr lang="ru-RU" baseline="0" dirty="0" smtClean="0"/>
                        <a:t> потраченная на нагревание (</a:t>
                      </a: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r>
                        <a:rPr lang="ru-RU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Дж)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118,8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672</a:t>
                      </a:r>
                      <a:endParaRPr lang="ru-RU" dirty="0"/>
                    </a:p>
                  </a:txBody>
                  <a:tcPr/>
                </a:tc>
              </a:tr>
              <a:tr h="121380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Стоимость электро</a:t>
                      </a:r>
                      <a:r>
                        <a:rPr lang="ru-RU" baseline="0" dirty="0" smtClean="0"/>
                        <a:t>энергии за 1 день (руб.)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34,32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Бесплатно</a:t>
                      </a:r>
                      <a:endParaRPr lang="ru-RU" dirty="0"/>
                    </a:p>
                  </a:txBody>
                  <a:tcPr/>
                </a:tc>
              </a:tr>
              <a:tr h="121380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Стоимость электроэнергии</a:t>
                      </a:r>
                      <a:r>
                        <a:rPr lang="ru-RU" baseline="0" dirty="0" smtClean="0"/>
                        <a:t> за 5 дней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171,6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Бесплатно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4" descr="9e3061dc978ab36e94a1836317965548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22532" name="Диаграмма 1"/>
          <p:cNvGraphicFramePr>
            <a:graphicFrameLocks/>
          </p:cNvGraphicFramePr>
          <p:nvPr/>
        </p:nvGraphicFramePr>
        <p:xfrm>
          <a:off x="92075" y="163513"/>
          <a:ext cx="8959850" cy="6594475"/>
        </p:xfrm>
        <a:graphic>
          <a:graphicData uri="http://schemas.openxmlformats.org/presentationml/2006/ole">
            <p:oleObj spid="_x0000_s22532" r:id="rId4" imgW="8961897" imgH="6596444" progId="Excel.Chart.8">
              <p:embed/>
            </p:oleObj>
          </a:graphicData>
        </a:graphic>
      </p:graphicFrame>
      <p:sp>
        <p:nvSpPr>
          <p:cNvPr id="22533" name="Прямоугольник 2"/>
          <p:cNvSpPr>
            <a:spLocks noChangeArrowheads="1"/>
          </p:cNvSpPr>
          <p:nvPr/>
        </p:nvSpPr>
        <p:spPr bwMode="auto">
          <a:xfrm>
            <a:off x="142875" y="6000750"/>
            <a:ext cx="8715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С помощью установки мы смогли нагреть воду в чайнике более экономичным способом.</a:t>
            </a:r>
          </a:p>
        </p:txBody>
      </p:sp>
      <p:sp>
        <p:nvSpPr>
          <p:cNvPr id="22534" name="Прямоугольник 3"/>
          <p:cNvSpPr>
            <a:spLocks noChangeArrowheads="1"/>
          </p:cNvSpPr>
          <p:nvPr/>
        </p:nvSpPr>
        <p:spPr bwMode="auto">
          <a:xfrm>
            <a:off x="142875" y="5500688"/>
            <a:ext cx="881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Вывод: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3" descr="renewable-energy-in-tourism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0" y="571500"/>
            <a:ext cx="9144000" cy="62865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500063"/>
            <a:ext cx="9144000" cy="1470026"/>
          </a:xfrm>
        </p:spPr>
        <p:txBody>
          <a:bodyPr/>
          <a:lstStyle/>
          <a:p>
            <a:r>
              <a:rPr lang="ru-RU" smtClean="0"/>
              <a:t>Заключение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0" y="428625"/>
            <a:ext cx="9144000" cy="676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500" baseline="-25000"/>
              <a:t>     В</a:t>
            </a:r>
            <a:r>
              <a:rPr lang="en-US" sz="2500" baseline="-25000"/>
              <a:t> </a:t>
            </a:r>
            <a:r>
              <a:rPr lang="ru-RU" sz="2500" baseline="-25000"/>
              <a:t>погоне за избытком энергии человек все глубже погружался в стихийный мир природных явлений и до какой-то поры не очень задумывался о последствиях своих дел и поступков. Яркий пример тому - быстрый старт электрохимической энергетики, которую позднее, видимо, дополни! энергетика солнечная. Энергетика очень быстро аккумулирует, ассимилирует, вбирает в себя все самые новейшие идей. изобретения, достижения науки. Это и понятно: энергетика связана буквально со всем, и все тянется к энергетике, зависит от нее.</a:t>
            </a:r>
          </a:p>
          <a:p>
            <a:r>
              <a:rPr lang="ru-RU" sz="2500" baseline="-25000"/>
              <a:t>     Поэтому энергохимия, водородная энергетика, космические электростанции, энергия, запечатанная в антивеществе, кварках, "черных дырах", вакууме, - это всего лишь наиболее яркие вехи, штрихи, отдельные черточки того сценария, который пишется на наших глазах и который можно назвать Завтрашним Днем Энергетики.</a:t>
            </a:r>
          </a:p>
          <a:p>
            <a:r>
              <a:rPr lang="ru-RU" sz="2500" baseline="-25000"/>
              <a:t>     Лабиринты энергетики. Таинственные переходы, узкие, извилистые тропки. Полные загадок, препятствий, неожиданных озарений, воплей печали и поражений, кликов радости и побед.</a:t>
            </a:r>
          </a:p>
          <a:p>
            <a:r>
              <a:rPr lang="ru-RU" sz="2500" baseline="-25000"/>
              <a:t>     Тернист, непрост, непрям энергетический путь человечества. Но мы верим, что мы на пути к Эре Энергетического Изобилия и что все препоны, преграды и трудности будут преодолены.</a:t>
            </a:r>
          </a:p>
          <a:p>
            <a:r>
              <a:rPr lang="ru-RU" sz="2500" baseline="-25000"/>
              <a:t>     Рассказ об энергии может быть бесконечен, неисчислимы альтернативные формы ее использования при условии, что мы должны разработать для этого эффективные и экономичны методы.</a:t>
            </a:r>
          </a:p>
          <a:p>
            <a:r>
              <a:rPr lang="ru-RU" sz="2500" baseline="-25000"/>
              <a:t>     Не так важно, каково ваше мнение о нуждах энергетики, об источниках энергии, ее качестве, и себестоимости. Нам. по - видимому, следует лишь согласиться с тем, что сказал ученый мудрец, имя которого осталось неизвестным: "Нет простых решений, есть только разумный выбор".</a:t>
            </a:r>
          </a:p>
          <a:p>
            <a:r>
              <a:rPr lang="ru-RU" sz="2500" baseline="-25000"/>
              <a:t> </a:t>
            </a:r>
            <a:r>
              <a:rPr lang="ru-RU" sz="2500"/>
              <a:t>   </a:t>
            </a:r>
            <a:r>
              <a:rPr lang="ru-RU"/>
              <a:t>В результате мы доказали, что использование солнечной энергии сэкономит затрату энергетических ресурсов в бытовых условиях.</a:t>
            </a:r>
            <a:endParaRPr lang="ru-RU" baseline="-25000"/>
          </a:p>
          <a:p>
            <a:endParaRPr lang="ru-RU" sz="3600" baseline="-25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6" descr="141201_1-1-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0" y="765175"/>
            <a:ext cx="9144000" cy="6092825"/>
          </a:xfrm>
          <a:prstGeom prst="round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smtClean="0"/>
              <a:t>Используемая литература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1075"/>
            <a:ext cx="8858250" cy="5668963"/>
          </a:xfrm>
        </p:spPr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ru-RU" sz="2800" smtClean="0"/>
              <a:t>В. Володин, П. Хазановский «Энергия, век </a:t>
            </a:r>
            <a:r>
              <a:rPr lang="en-US" sz="2800" smtClean="0"/>
              <a:t>XXI</a:t>
            </a:r>
            <a:r>
              <a:rPr lang="ru-RU" sz="2800" smtClean="0"/>
              <a:t>», М. «Наука», 2006г;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sz="2800" smtClean="0"/>
              <a:t>А. Голдин «Океаны энергии», М. «Просвещение» 2006г;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sz="2800" smtClean="0"/>
              <a:t>«Наука и человечество» – международный ежегодник;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sz="2800" smtClean="0"/>
              <a:t>Современные источники информации: «Новости», газеты;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sz="2800" smtClean="0"/>
              <a:t>И. И. Эльшанский «Законы природы служат людям», М. «Наука», 2006г;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sz="2800" smtClean="0"/>
              <a:t>Л. С. Юдасин «Энергетика: проблемы и надежды», М. «Просвещение», 2006г.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2349500"/>
            <a:ext cx="9144000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0">
                <a:solidFill>
                  <a:schemeClr val="bg1"/>
                </a:solidFill>
              </a:rPr>
              <a:t>КОНЕЦ</a:t>
            </a:r>
          </a:p>
        </p:txBody>
      </p:sp>
      <p:sp>
        <p:nvSpPr>
          <p:cNvPr id="6" name="Овал 5"/>
          <p:cNvSpPr/>
          <p:nvPr/>
        </p:nvSpPr>
        <p:spPr>
          <a:xfrm>
            <a:off x="2771775" y="-315913"/>
            <a:ext cx="287338" cy="3159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84 -0.00208 C 0.01198 0.02084 0.01128 0.04028 0.00798 0.06227 C 0.0085 0.17061 0.00833 0.27871 0.00955 0.38704 C 0.00955 0.3919 0.01041 0.37686 0.01128 0.37199 C 0.01198 0.36736 0.01337 0.36343 0.01441 0.35903 C 0.0184 0.34236 0.02517 0.32755 0.02743 0.30973 C 0.03073 0.28473 0.03281 0.26366 0.0467 0.24514 C 0.05694 0.24838 0.05364 0.24977 0.05642 0.26227 C 0.05729 0.26667 0.05955 0.27523 0.05955 0.27547 C 0.06041 0.28403 0.06284 0.29236 0.06284 0.30116 C 0.06284 0.33473 0.06128 0.36852 0.06128 0.40209 C 0.06128 0.40579 0.06232 0.39491 0.06284 0.39144 C 0.06441 0.38195 0.06701 0.37269 0.06927 0.36343 C 0.07153 0.35371 0.075 0.34514 0.07743 0.33542 C 0.08281 0.31412 0.08385 0.29236 0.10156 0.2838 C 0.11007 0.28635 0.11284 0.28727 0.11771 0.29676 C 0.12135 0.31227 0.11892 0.30602 0.12413 0.31621 C 0.12691 0.32801 0.13212 0.33797 0.13385 0.35047 C 0.13628 0.36829 0.13611 0.38704 0.14028 0.40417 C 0.14184 0.40371 0.14409 0.40394 0.14514 0.40209 C 0.15017 0.3926 0.14913 0.37848 0.15486 0.36783 C 0.1559 0.36343 0.15607 0.35857 0.15798 0.35486 C 0.16007 0.35047 0.16232 0.3463 0.16441 0.3419 C 0.16545 0.33982 0.16614 0.33681 0.16771 0.33542 C 0.17708 0.32732 0.18646 0.32709 0.1967 0.32269 C 0.20503 0.32477 0.20816 0.32408 0.21284 0.33334 C 0.21684 0.34977 0.21094 0.3301 0.21927 0.34398 C 0.22239 0.34908 0.22326 0.36366 0.22743 0.37199 C 0.22899 0.38473 0.2309 0.3963 0.23385 0.40857 C 0.23559 0.40116 0.2375 0.39005 0.24028 0.38287 C 0.24479 0.37084 0.24392 0.3801 0.25312 0.36783 C 0.25469 0.36574 0.25607 0.36297 0.25798 0.36135 C 0.26146 0.35834 0.27222 0.35741 0.27413 0.35695 C 0.28663 0.35857 0.28732 0.35463 0.29357 0.36551 C 0.296 0.36968 0.3 0.37848 0.3 0.37871 C 0.30278 0.39005 0.3059 0.40116 0.30798 0.41297 C 0.31146 0.40949 0.31528 0.40695 0.31771 0.40209 C 0.32274 0.3919 0.32048 0.38542 0.33055 0.38056 C 0.33698 0.38125 0.34357 0.38148 0.35 0.38287 C 0.3533 0.38357 0.35642 0.38565 0.35955 0.38704 C 0.36111 0.38773 0.36441 0.38936 0.36441 0.38959 C 0.36545 0.39144 0.36632 0.39398 0.36771 0.39561 C 0.37066 0.39908 0.37743 0.40417 0.37743 0.40417 C 0.38055 0.41065 0.38229 0.41713 0.38541 0.42361 C 0.3967 0.41875 0.39201 0.42107 0.4 0.41713 C 0.40607 0.42523 0.4125 0.43172 0.41771 0.44074 C 0.42014 0.44491 0.42205 0.44931 0.42413 0.45371 C 0.42517 0.45579 0.42743 0.46019 0.42743 0.46042 C 0.42916 0.46736 0.43003 0.47477 0.43229 0.48172 C 0.44028 0.50648 0.43142 0.4713 0.43698 0.49468 C 0.43576 0.51551 0.43854 0.52107 0.42743 0.53125 C 0.42222 0.54167 0.41857 0.53912 0.41128 0.54398 " pathEditMode="relative" rAng="0" ptsTypes="fffffffffffffffffffffffffffffffffffffffffffffffffffA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" y="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3" descr="solarenergy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0" y="1052513"/>
            <a:ext cx="9144000" cy="1081087"/>
          </a:xfrm>
          <a:prstGeom prst="round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r>
              <a:rPr lang="ru-RU" smtClean="0">
                <a:solidFill>
                  <a:srgbClr val="FFFF00"/>
                </a:solidFill>
              </a:rPr>
              <a:t>Актуальность</a:t>
            </a:r>
          </a:p>
        </p:txBody>
      </p:sp>
      <p:pic>
        <p:nvPicPr>
          <p:cNvPr id="5" name="Рисунок 4" descr="images.jpe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16238" y="2276475"/>
            <a:ext cx="3455987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79388" y="1125538"/>
            <a:ext cx="87852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Эта тема заинтересовала меня тем, что она актуальна и имеет практическую направленность.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4" descr="sun.jpe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3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r>
              <a:rPr lang="ru-RU" smtClean="0">
                <a:solidFill>
                  <a:srgbClr val="FFFF00"/>
                </a:solidFill>
              </a:rPr>
              <a:t>Гипотеза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ru-RU" smtClean="0"/>
              <a:t>     </a:t>
            </a:r>
            <a:r>
              <a:rPr lang="ru-RU" smtClean="0">
                <a:solidFill>
                  <a:srgbClr val="FFC000"/>
                </a:solidFill>
              </a:rPr>
              <a:t>Использование энергии солнечных лучей, воды, пара, термальных вод сэкономит затрату энергетических ресурсов в бытовых условиях.</a:t>
            </a:r>
          </a:p>
        </p:txBody>
      </p:sp>
      <p:pic>
        <p:nvPicPr>
          <p:cNvPr id="6" name="Рисунок 5" descr="voda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8313" y="4221163"/>
            <a:ext cx="2159000" cy="228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img_113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19700" y="4221163"/>
            <a:ext cx="3422650" cy="228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3" descr="target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7463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323850" y="1643063"/>
            <a:ext cx="8064500" cy="1071562"/>
          </a:xfrm>
          <a:prstGeom prst="round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Цель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pitchFamily="34" charset="0"/>
              <a:buNone/>
            </a:pPr>
            <a:r>
              <a:rPr lang="ru-RU" smtClean="0"/>
              <a:t>           Исследовать практическое применение нетрадиционных источников энергии.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4" descr="images.jpe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138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Рисунок 3" descr="pero1z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581150"/>
            <a:ext cx="4495800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323850" y="1071563"/>
            <a:ext cx="8424863" cy="4878387"/>
          </a:xfrm>
          <a:prstGeom prst="round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r>
              <a:rPr lang="ru-RU" smtClean="0"/>
              <a:t>Задачи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 rtlCol="0">
            <a:normAutofit lnSpcReduction="10000"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Изучить научно – техническую литературу по проблеме «энергетического голода»;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Изучить возможности использования нетрадиционных источников энергии;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Проанализировать причину медленного развития наземной энергетики Солнца.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Изучение практического решения данной проблемы;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Разработать практическое использование энергии Солнца в бытовых условиях.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7" descr="16133644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r>
              <a:rPr lang="ru-RU" smtClean="0">
                <a:solidFill>
                  <a:srgbClr val="FFFF00"/>
                </a:solidFill>
              </a:rPr>
              <a:t>Что же такое энергия?</a:t>
            </a:r>
          </a:p>
        </p:txBody>
      </p:sp>
      <p:pic>
        <p:nvPicPr>
          <p:cNvPr id="6" name="Рисунок 5" descr="1285740990_pusk_s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16013" y="1341438"/>
            <a:ext cx="2160587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fordfocus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51500" y="4149725"/>
            <a:ext cx="3224213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luminus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651500" y="2133600"/>
            <a:ext cx="3154363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img-258da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8313" y="4076700"/>
            <a:ext cx="3346450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9219" name="Рисунок 3" descr="1095453.jpg"/>
          <p:cNvPicPr>
            <a:picLocks noChangeAspect="1"/>
          </p:cNvPicPr>
          <p:nvPr/>
        </p:nvPicPr>
        <p:blipFill>
          <a:blip r:embed="rId2" cstate="email"/>
          <a:srcRect t="4234" b="7965"/>
          <a:stretch>
            <a:fillRect/>
          </a:stretch>
        </p:blipFill>
        <p:spPr bwMode="auto">
          <a:xfrm>
            <a:off x="323850" y="-41275"/>
            <a:ext cx="8208963" cy="689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r>
              <a:rPr lang="ru-RU" smtClean="0"/>
              <a:t>Энергия Солнца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3" descr="land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2484438" y="260350"/>
            <a:ext cx="4103687" cy="647700"/>
          </a:xfrm>
          <a:prstGeom prst="round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ru-RU" smtClean="0">
                <a:solidFill>
                  <a:srgbClr val="FFFF00"/>
                </a:solidFill>
              </a:rPr>
              <a:t>Энергия Земли</a:t>
            </a:r>
          </a:p>
        </p:txBody>
      </p:sp>
      <p:pic>
        <p:nvPicPr>
          <p:cNvPr id="6" name="Рисунок 5" descr="volcano-eruption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700213"/>
            <a:ext cx="375285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1241259i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11638" y="1700213"/>
            <a:ext cx="4549775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84213" y="5084763"/>
            <a:ext cx="18002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FFFF00"/>
                </a:solidFill>
              </a:rPr>
              <a:t>Извержение вулкана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211638" y="5013325"/>
            <a:ext cx="4537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FFFF00"/>
                </a:solidFill>
              </a:rPr>
              <a:t>Использование термальных вод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621</TotalTime>
  <Words>1178</Words>
  <Application>Microsoft Office PowerPoint</Application>
  <PresentationFormat>Экран (4:3)</PresentationFormat>
  <Paragraphs>171</Paragraphs>
  <Slides>23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Calibri</vt:lpstr>
      <vt:lpstr>Arial</vt:lpstr>
      <vt:lpstr>Тема Office</vt:lpstr>
      <vt:lpstr>Диаграмма Microsoft Excel</vt:lpstr>
      <vt:lpstr>Использование нетрадиционных источников энергии  для экономии ресурсов в бытовых условиях</vt:lpstr>
      <vt:lpstr>Слайд 2</vt:lpstr>
      <vt:lpstr>Актуальность</vt:lpstr>
      <vt:lpstr>Гипотеза</vt:lpstr>
      <vt:lpstr>Цель</vt:lpstr>
      <vt:lpstr>Задачи</vt:lpstr>
      <vt:lpstr>Что же такое энергия?</vt:lpstr>
      <vt:lpstr>Энергия Солнца</vt:lpstr>
      <vt:lpstr>Энергия Земли</vt:lpstr>
      <vt:lpstr>Практическая часть</vt:lpstr>
      <vt:lpstr>Слайд 11</vt:lpstr>
      <vt:lpstr>Слайд 12</vt:lpstr>
      <vt:lpstr>Слайд 13</vt:lpstr>
      <vt:lpstr>Устройство №2</vt:lpstr>
      <vt:lpstr>Слайд 15</vt:lpstr>
      <vt:lpstr>Слайд 16</vt:lpstr>
      <vt:lpstr>Слайд 17</vt:lpstr>
      <vt:lpstr>Устройство №3</vt:lpstr>
      <vt:lpstr>Слайд 19</vt:lpstr>
      <vt:lpstr>Слайд 20</vt:lpstr>
      <vt:lpstr>Слайд 21</vt:lpstr>
      <vt:lpstr>Заключение</vt:lpstr>
      <vt:lpstr>Используемая литература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нетрадиционных источников энергии (солнца, воды, пара, термальных вод) для экономии ресурсов в бытовых условиях</dc:title>
  <dc:creator>Администратор</dc:creator>
  <cp:lastModifiedBy>Дарёна</cp:lastModifiedBy>
  <cp:revision>148</cp:revision>
  <dcterms:modified xsi:type="dcterms:W3CDTF">2012-03-29T12:36:52Z</dcterms:modified>
</cp:coreProperties>
</file>