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63" r:id="rId3"/>
    <p:sldId id="258" r:id="rId4"/>
    <p:sldId id="265" r:id="rId5"/>
    <p:sldId id="272" r:id="rId6"/>
    <p:sldId id="271" r:id="rId7"/>
    <p:sldId id="267" r:id="rId8"/>
    <p:sldId id="259" r:id="rId9"/>
    <p:sldId id="273" r:id="rId10"/>
    <p:sldId id="269" r:id="rId11"/>
    <p:sldId id="270" r:id="rId12"/>
    <p:sldId id="279" r:id="rId13"/>
    <p:sldId id="277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A82800"/>
    <a:srgbClr val="D9A64B"/>
    <a:srgbClr val="FF6600"/>
    <a:srgbClr val="33CC33"/>
    <a:srgbClr val="0066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66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>
              <a:effectLst/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>
              <a:effectLst/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552E-A9D6-4B8A-8EF2-9C6CC03247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CFE4-04F3-4B23-9C72-33A1E480B1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807E-E6B3-4545-8E2E-F031D96C2B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C223-45BD-45B9-A379-9113AC7287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A9F8-BADC-4E73-9B3D-58FF2850C8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490-4680-4176-9EEB-B691698D2A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1647-6E2B-4E15-BD94-5229EB01B9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288E-57C0-4A2F-A026-D940A3ADC8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8B7-C563-4023-B041-D0D7E634CA6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A7F50-9B5E-425D-9A14-929E95EAC4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1A3A-3897-4F03-94D6-4CB337679A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+mj-lt"/>
              </a:defRPr>
            </a:lvl1pPr>
          </a:lstStyle>
          <a:p>
            <a:pPr>
              <a:defRPr/>
            </a:pPr>
            <a:fld id="{8331F448-556D-42B4-91E4-CE2EDF27A6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501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>
              <a:effectLst/>
              <a:latin typeface="Arial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miles.33b.ru/smile.153440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miles.33b.ru/smile.103883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hyperlink" Target="http://smiles.33b.ru/smile.10388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smiles.33b.ru/smile.146572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http://smiles.33b.ru/smile.10387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o-ma.by/pics/items/sled_sssbir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smiles.33b.ru/smile.153440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miles.33b.ru/smile.153440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6200" b="1" smtClean="0">
                <a:latin typeface="French Script MT" pitchFamily="66" charset="0"/>
              </a:rPr>
              <a:t>Дифференциация</a:t>
            </a:r>
            <a:br>
              <a:rPr lang="ru-RU" sz="6200" b="1" smtClean="0">
                <a:latin typeface="French Script MT" pitchFamily="66" charset="0"/>
              </a:rPr>
            </a:br>
            <a:r>
              <a:rPr lang="ru-RU" sz="4600" b="1" smtClean="0">
                <a:latin typeface="French Script MT" pitchFamily="66" charset="0"/>
              </a:rPr>
              <a:t> твердых и мягких согласных</a:t>
            </a:r>
            <a:br>
              <a:rPr lang="ru-RU" sz="4600" b="1" smtClean="0">
                <a:latin typeface="French Script MT" pitchFamily="66" charset="0"/>
              </a:rPr>
            </a:br>
            <a:endParaRPr lang="ru-RU" sz="4600" b="1" smtClean="0">
              <a:latin typeface="French Script MT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165850"/>
            <a:ext cx="8497888" cy="503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rgbClr val="0033CC"/>
                </a:solidFill>
              </a:rPr>
              <a:t>Учитель-логопед МОУ «С(К)ОШ №34 </a:t>
            </a:r>
            <a:r>
              <a:rPr lang="en-US" sz="2000" b="1" i="1" smtClean="0">
                <a:solidFill>
                  <a:srgbClr val="0033CC"/>
                </a:solidFill>
              </a:rPr>
              <a:t>VII </a:t>
            </a:r>
            <a:r>
              <a:rPr lang="ru-RU" sz="2000" b="1" i="1" smtClean="0">
                <a:solidFill>
                  <a:srgbClr val="0033CC"/>
                </a:solidFill>
              </a:rPr>
              <a:t>вида» Сложеникина Г.В.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056063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70" t="5605" r="45470" b="62575"/>
          <a:stretch>
            <a:fillRect/>
          </a:stretch>
        </p:blipFill>
        <p:spPr bwMode="auto">
          <a:xfrm>
            <a:off x="3203575" y="3983038"/>
            <a:ext cx="12954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«Заполните таблицы»</a:t>
            </a:r>
          </a:p>
        </p:txBody>
      </p:sp>
      <p:graphicFrame>
        <p:nvGraphicFramePr>
          <p:cNvPr id="13583" name="Group 271"/>
          <p:cNvGraphicFramePr>
            <a:graphicFrameLocks noGrp="1"/>
          </p:cNvGraphicFramePr>
          <p:nvPr/>
        </p:nvGraphicFramePr>
        <p:xfrm>
          <a:off x="755650" y="1341438"/>
          <a:ext cx="2952750" cy="2072640"/>
        </p:xfrm>
        <a:graphic>
          <a:graphicData uri="http://schemas.openxmlformats.org/drawingml/2006/table">
            <a:tbl>
              <a:tblPr/>
              <a:tblGrid>
                <a:gridCol w="565150"/>
                <a:gridCol w="566738"/>
                <a:gridCol w="596900"/>
                <a:gridCol w="534987"/>
                <a:gridCol w="68897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7" name="Text Box 50"/>
          <p:cNvSpPr txBox="1">
            <a:spLocks noChangeArrowheads="1"/>
          </p:cNvSpPr>
          <p:nvPr/>
        </p:nvSpPr>
        <p:spPr bwMode="auto">
          <a:xfrm>
            <a:off x="3924300" y="1341438"/>
            <a:ext cx="345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маленький лес</a:t>
            </a:r>
          </a:p>
        </p:txBody>
      </p:sp>
      <p:sp>
        <p:nvSpPr>
          <p:cNvPr id="13348" name="Text Box 51"/>
          <p:cNvSpPr txBox="1">
            <a:spLocks noChangeArrowheads="1"/>
          </p:cNvSpPr>
          <p:nvPr/>
        </p:nvSpPr>
        <p:spPr bwMode="auto">
          <a:xfrm>
            <a:off x="3995738" y="1844675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часть чего-либо</a:t>
            </a:r>
            <a:r>
              <a:rPr lang="ru-RU" sz="2800"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3349" name="Text Box 52"/>
          <p:cNvSpPr txBox="1">
            <a:spLocks noChangeArrowheads="1"/>
          </p:cNvSpPr>
          <p:nvPr/>
        </p:nvSpPr>
        <p:spPr bwMode="auto">
          <a:xfrm>
            <a:off x="3276600" y="2276475"/>
            <a:ext cx="345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одежда</a:t>
            </a:r>
          </a:p>
        </p:txBody>
      </p:sp>
      <p:sp>
        <p:nvSpPr>
          <p:cNvPr id="13350" name="Text Box 53"/>
          <p:cNvSpPr txBox="1">
            <a:spLocks noChangeArrowheads="1"/>
          </p:cNvSpPr>
          <p:nvPr/>
        </p:nvSpPr>
        <p:spPr bwMode="auto">
          <a:xfrm>
            <a:off x="2700338" y="2781300"/>
            <a:ext cx="5256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часть лица</a:t>
            </a:r>
          </a:p>
        </p:txBody>
      </p:sp>
      <p:graphicFrame>
        <p:nvGraphicFramePr>
          <p:cNvPr id="13586" name="Group 274"/>
          <p:cNvGraphicFramePr>
            <a:graphicFrameLocks noGrp="1"/>
          </p:cNvGraphicFramePr>
          <p:nvPr/>
        </p:nvGraphicFramePr>
        <p:xfrm>
          <a:off x="684213" y="3789363"/>
          <a:ext cx="3887787" cy="2072640"/>
        </p:xfrm>
        <a:graphic>
          <a:graphicData uri="http://schemas.openxmlformats.org/drawingml/2006/table">
            <a:tbl>
              <a:tblPr/>
              <a:tblGrid>
                <a:gridCol w="555625"/>
                <a:gridCol w="555625"/>
                <a:gridCol w="555625"/>
                <a:gridCol w="554037"/>
                <a:gridCol w="555625"/>
                <a:gridCol w="555625"/>
                <a:gridCol w="5556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93" name="Text Box 126"/>
          <p:cNvSpPr txBox="1">
            <a:spLocks noChangeArrowheads="1"/>
          </p:cNvSpPr>
          <p:nvPr/>
        </p:nvSpPr>
        <p:spPr bwMode="auto">
          <a:xfrm>
            <a:off x="4356100" y="3716338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радостный</a:t>
            </a:r>
          </a:p>
        </p:txBody>
      </p:sp>
      <p:sp>
        <p:nvSpPr>
          <p:cNvPr id="13394" name="Text Box 127"/>
          <p:cNvSpPr txBox="1">
            <a:spLocks noChangeArrowheads="1"/>
          </p:cNvSpPr>
          <p:nvPr/>
        </p:nvSpPr>
        <p:spPr bwMode="auto">
          <a:xfrm>
            <a:off x="4356100" y="4221163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узкая лента</a:t>
            </a:r>
          </a:p>
        </p:txBody>
      </p:sp>
      <p:sp>
        <p:nvSpPr>
          <p:cNvPr id="13395" name="Text Box 128"/>
          <p:cNvSpPr txBox="1">
            <a:spLocks noChangeArrowheads="1"/>
          </p:cNvSpPr>
          <p:nvPr/>
        </p:nvSpPr>
        <p:spPr bwMode="auto">
          <a:xfrm>
            <a:off x="4140200" y="47244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маленькая сосна</a:t>
            </a:r>
          </a:p>
        </p:txBody>
      </p:sp>
      <p:sp>
        <p:nvSpPr>
          <p:cNvPr id="13396" name="Text Box 129"/>
          <p:cNvSpPr txBox="1">
            <a:spLocks noChangeArrowheads="1"/>
          </p:cNvSpPr>
          <p:nvPr/>
        </p:nvSpPr>
        <p:spPr bwMode="auto">
          <a:xfrm>
            <a:off x="4427538" y="5229225"/>
            <a:ext cx="439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/>
                <a:latin typeface="Arial" pitchFamily="34" charset="0"/>
              </a:rPr>
              <a:t>сельское поселение</a:t>
            </a:r>
          </a:p>
        </p:txBody>
      </p:sp>
      <p:sp>
        <p:nvSpPr>
          <p:cNvPr id="13590" name="WordArt 278"/>
          <p:cNvSpPr>
            <a:spLocks noChangeArrowheads="1" noChangeShapeType="1" noTextEdit="1"/>
          </p:cNvSpPr>
          <p:nvPr/>
        </p:nvSpPr>
        <p:spPr bwMode="auto">
          <a:xfrm>
            <a:off x="971550" y="1557338"/>
            <a:ext cx="185738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3591" name="WordArt 279"/>
          <p:cNvSpPr>
            <a:spLocks noChangeArrowheads="1" noChangeShapeType="1" noTextEdit="1"/>
          </p:cNvSpPr>
          <p:nvPr/>
        </p:nvSpPr>
        <p:spPr bwMode="auto">
          <a:xfrm>
            <a:off x="1547813" y="1557338"/>
            <a:ext cx="1444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3592" name="WordArt 280"/>
          <p:cNvSpPr>
            <a:spLocks noChangeArrowheads="1" noChangeShapeType="1" noTextEdit="1"/>
          </p:cNvSpPr>
          <p:nvPr/>
        </p:nvSpPr>
        <p:spPr bwMode="auto">
          <a:xfrm>
            <a:off x="3276600" y="1557338"/>
            <a:ext cx="180975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593" name="WordArt 281"/>
          <p:cNvSpPr>
            <a:spLocks noChangeArrowheads="1" noChangeShapeType="1" noTextEdit="1"/>
          </p:cNvSpPr>
          <p:nvPr/>
        </p:nvSpPr>
        <p:spPr bwMode="auto">
          <a:xfrm>
            <a:off x="3276600" y="3068638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594" name="WordArt 282"/>
          <p:cNvSpPr>
            <a:spLocks noChangeArrowheads="1" noChangeShapeType="1" noTextEdit="1"/>
          </p:cNvSpPr>
          <p:nvPr/>
        </p:nvSpPr>
        <p:spPr bwMode="auto">
          <a:xfrm>
            <a:off x="1476375" y="2060575"/>
            <a:ext cx="217488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13595" name="WordArt 283"/>
          <p:cNvSpPr>
            <a:spLocks noChangeArrowheads="1" noChangeShapeType="1" noTextEdit="1"/>
          </p:cNvSpPr>
          <p:nvPr/>
        </p:nvSpPr>
        <p:spPr bwMode="auto">
          <a:xfrm>
            <a:off x="971550" y="3068638"/>
            <a:ext cx="144463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13596" name="WordArt 284"/>
          <p:cNvSpPr>
            <a:spLocks noChangeArrowheads="1" noChangeShapeType="1" noTextEdit="1"/>
          </p:cNvSpPr>
          <p:nvPr/>
        </p:nvSpPr>
        <p:spPr bwMode="auto">
          <a:xfrm>
            <a:off x="1403350" y="5013325"/>
            <a:ext cx="2159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3598" name="WordArt 286"/>
          <p:cNvSpPr>
            <a:spLocks noChangeArrowheads="1" noChangeShapeType="1" noTextEdit="1"/>
          </p:cNvSpPr>
          <p:nvPr/>
        </p:nvSpPr>
        <p:spPr bwMode="auto">
          <a:xfrm>
            <a:off x="1476375" y="3068638"/>
            <a:ext cx="2159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3599" name="WordArt 287"/>
          <p:cNvSpPr>
            <a:spLocks noChangeArrowheads="1" noChangeShapeType="1" noTextEdit="1"/>
          </p:cNvSpPr>
          <p:nvPr/>
        </p:nvSpPr>
        <p:spPr bwMode="auto">
          <a:xfrm>
            <a:off x="1476375" y="2565400"/>
            <a:ext cx="2159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3600" name="WordArt 288"/>
          <p:cNvSpPr>
            <a:spLocks noChangeArrowheads="1" noChangeShapeType="1" noTextEdit="1"/>
          </p:cNvSpPr>
          <p:nvPr/>
        </p:nvSpPr>
        <p:spPr bwMode="auto">
          <a:xfrm>
            <a:off x="3276600" y="2565400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601" name="WordArt 289"/>
          <p:cNvSpPr>
            <a:spLocks noChangeArrowheads="1" noChangeShapeType="1" noTextEdit="1"/>
          </p:cNvSpPr>
          <p:nvPr/>
        </p:nvSpPr>
        <p:spPr bwMode="auto">
          <a:xfrm>
            <a:off x="3276600" y="2060575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602" name="WordArt 290"/>
          <p:cNvSpPr>
            <a:spLocks noChangeArrowheads="1" noChangeShapeType="1" noTextEdit="1"/>
          </p:cNvSpPr>
          <p:nvPr/>
        </p:nvSpPr>
        <p:spPr bwMode="auto">
          <a:xfrm>
            <a:off x="971550" y="2060575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603" name="WordArt 291"/>
          <p:cNvSpPr>
            <a:spLocks noChangeArrowheads="1" noChangeShapeType="1" noTextEdit="1"/>
          </p:cNvSpPr>
          <p:nvPr/>
        </p:nvSpPr>
        <p:spPr bwMode="auto">
          <a:xfrm>
            <a:off x="971550" y="2565400"/>
            <a:ext cx="144463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13604" name="WordArt 292"/>
          <p:cNvSpPr>
            <a:spLocks noChangeArrowheads="1" noChangeShapeType="1" noTextEdit="1"/>
          </p:cNvSpPr>
          <p:nvPr/>
        </p:nvSpPr>
        <p:spPr bwMode="auto">
          <a:xfrm>
            <a:off x="3635375" y="5516563"/>
            <a:ext cx="2159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3605" name="WordArt 293"/>
          <p:cNvSpPr>
            <a:spLocks noChangeArrowheads="1" noChangeShapeType="1" noTextEdit="1"/>
          </p:cNvSpPr>
          <p:nvPr/>
        </p:nvSpPr>
        <p:spPr bwMode="auto">
          <a:xfrm>
            <a:off x="1403350" y="5516563"/>
            <a:ext cx="2159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3607" name="WordArt 295"/>
          <p:cNvSpPr>
            <a:spLocks noChangeArrowheads="1" noChangeShapeType="1" noTextEdit="1"/>
          </p:cNvSpPr>
          <p:nvPr/>
        </p:nvSpPr>
        <p:spPr bwMode="auto">
          <a:xfrm>
            <a:off x="827088" y="4005263"/>
            <a:ext cx="18097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13608" name="WordArt 296"/>
          <p:cNvSpPr>
            <a:spLocks noChangeArrowheads="1" noChangeShapeType="1" noTextEdit="1"/>
          </p:cNvSpPr>
          <p:nvPr/>
        </p:nvSpPr>
        <p:spPr bwMode="auto">
          <a:xfrm>
            <a:off x="1403350" y="4508500"/>
            <a:ext cx="17145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3609" name="WordArt 297"/>
          <p:cNvSpPr>
            <a:spLocks noChangeArrowheads="1" noChangeShapeType="1" noTextEdit="1"/>
          </p:cNvSpPr>
          <p:nvPr/>
        </p:nvSpPr>
        <p:spPr bwMode="auto">
          <a:xfrm>
            <a:off x="1403350" y="4005263"/>
            <a:ext cx="17145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3610" name="WordArt 298"/>
          <p:cNvSpPr>
            <a:spLocks noChangeArrowheads="1" noChangeShapeType="1" noTextEdit="1"/>
          </p:cNvSpPr>
          <p:nvPr/>
        </p:nvSpPr>
        <p:spPr bwMode="auto">
          <a:xfrm>
            <a:off x="3059113" y="5516563"/>
            <a:ext cx="21590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3611" name="WordArt 299"/>
          <p:cNvSpPr>
            <a:spLocks noChangeArrowheads="1" noChangeShapeType="1" noTextEdit="1"/>
          </p:cNvSpPr>
          <p:nvPr/>
        </p:nvSpPr>
        <p:spPr bwMode="auto">
          <a:xfrm>
            <a:off x="3059113" y="4005263"/>
            <a:ext cx="21590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3612" name="WordArt 300"/>
          <p:cNvSpPr>
            <a:spLocks noChangeArrowheads="1" noChangeShapeType="1" noTextEdit="1"/>
          </p:cNvSpPr>
          <p:nvPr/>
        </p:nvSpPr>
        <p:spPr bwMode="auto">
          <a:xfrm>
            <a:off x="3563938" y="4005263"/>
            <a:ext cx="21590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ы</a:t>
            </a:r>
          </a:p>
        </p:txBody>
      </p:sp>
      <p:sp>
        <p:nvSpPr>
          <p:cNvPr id="13613" name="WordArt 301"/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180975" cy="27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й</a:t>
            </a:r>
          </a:p>
        </p:txBody>
      </p:sp>
      <p:sp>
        <p:nvSpPr>
          <p:cNvPr id="13614" name="WordArt 302"/>
          <p:cNvSpPr>
            <a:spLocks noChangeArrowheads="1" noChangeShapeType="1" noTextEdit="1"/>
          </p:cNvSpPr>
          <p:nvPr/>
        </p:nvSpPr>
        <p:spPr bwMode="auto">
          <a:xfrm>
            <a:off x="827088" y="4508500"/>
            <a:ext cx="15240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13615" name="WordArt 303"/>
          <p:cNvSpPr>
            <a:spLocks noChangeArrowheads="1" noChangeShapeType="1" noTextEdit="1"/>
          </p:cNvSpPr>
          <p:nvPr/>
        </p:nvSpPr>
        <p:spPr bwMode="auto">
          <a:xfrm>
            <a:off x="3059113" y="4508500"/>
            <a:ext cx="21590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13616" name="WordArt 304"/>
          <p:cNvSpPr>
            <a:spLocks noChangeArrowheads="1" noChangeShapeType="1" noTextEdit="1"/>
          </p:cNvSpPr>
          <p:nvPr/>
        </p:nvSpPr>
        <p:spPr bwMode="auto">
          <a:xfrm>
            <a:off x="3635375" y="5013325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617" name="WordArt 305"/>
          <p:cNvSpPr>
            <a:spLocks noChangeArrowheads="1" noChangeShapeType="1" noTextEdit="1"/>
          </p:cNvSpPr>
          <p:nvPr/>
        </p:nvSpPr>
        <p:spPr bwMode="auto">
          <a:xfrm>
            <a:off x="3635375" y="4508500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618" name="WordArt 306"/>
          <p:cNvSpPr>
            <a:spLocks noChangeArrowheads="1" noChangeShapeType="1" noTextEdit="1"/>
          </p:cNvSpPr>
          <p:nvPr/>
        </p:nvSpPr>
        <p:spPr bwMode="auto">
          <a:xfrm>
            <a:off x="4211638" y="5516563"/>
            <a:ext cx="1619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13619" name="WordArt 307"/>
          <p:cNvSpPr>
            <a:spLocks noChangeArrowheads="1" noChangeShapeType="1" noTextEdit="1"/>
          </p:cNvSpPr>
          <p:nvPr/>
        </p:nvSpPr>
        <p:spPr bwMode="auto">
          <a:xfrm>
            <a:off x="4211638" y="4508500"/>
            <a:ext cx="17145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3620" name="WordArt 308"/>
          <p:cNvSpPr>
            <a:spLocks noChangeArrowheads="1" noChangeShapeType="1" noTextEdit="1"/>
          </p:cNvSpPr>
          <p:nvPr/>
        </p:nvSpPr>
        <p:spPr bwMode="auto">
          <a:xfrm>
            <a:off x="4211638" y="5013325"/>
            <a:ext cx="17145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3621" name="WordArt 309"/>
          <p:cNvSpPr>
            <a:spLocks noChangeArrowheads="1" noChangeShapeType="1" noTextEdit="1"/>
          </p:cNvSpPr>
          <p:nvPr/>
        </p:nvSpPr>
        <p:spPr bwMode="auto">
          <a:xfrm>
            <a:off x="827088" y="5013325"/>
            <a:ext cx="17145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3622" name="WordArt 310"/>
          <p:cNvSpPr>
            <a:spLocks noChangeArrowheads="1" noChangeShapeType="1" noTextEdit="1"/>
          </p:cNvSpPr>
          <p:nvPr/>
        </p:nvSpPr>
        <p:spPr bwMode="auto">
          <a:xfrm>
            <a:off x="3059113" y="5013325"/>
            <a:ext cx="176212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13623" name="WordArt 311"/>
          <p:cNvSpPr>
            <a:spLocks noChangeArrowheads="1" noChangeShapeType="1" noTextEdit="1"/>
          </p:cNvSpPr>
          <p:nvPr/>
        </p:nvSpPr>
        <p:spPr bwMode="auto">
          <a:xfrm>
            <a:off x="827088" y="5516563"/>
            <a:ext cx="176212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13624" name="Line 312"/>
          <p:cNvSpPr>
            <a:spLocks noChangeShapeType="1"/>
          </p:cNvSpPr>
          <p:nvPr/>
        </p:nvSpPr>
        <p:spPr bwMode="auto">
          <a:xfrm>
            <a:off x="827088" y="5300663"/>
            <a:ext cx="2159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625" name="Line 313"/>
          <p:cNvSpPr>
            <a:spLocks noChangeShapeType="1"/>
          </p:cNvSpPr>
          <p:nvPr/>
        </p:nvSpPr>
        <p:spPr bwMode="auto">
          <a:xfrm>
            <a:off x="1403350" y="5300663"/>
            <a:ext cx="21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0" grpId="0" animBg="1"/>
      <p:bldP spid="13591" grpId="0" animBg="1"/>
      <p:bldP spid="13592" grpId="0" animBg="1"/>
      <p:bldP spid="13593" grpId="0" animBg="1"/>
      <p:bldP spid="13594" grpId="0" animBg="1"/>
      <p:bldP spid="13595" grpId="0" animBg="1"/>
      <p:bldP spid="13596" grpId="0" animBg="1"/>
      <p:bldP spid="13598" grpId="0" animBg="1"/>
      <p:bldP spid="13599" grpId="0" animBg="1"/>
      <p:bldP spid="13600" grpId="0" animBg="1"/>
      <p:bldP spid="13601" grpId="0" animBg="1"/>
      <p:bldP spid="13602" grpId="0" animBg="1"/>
      <p:bldP spid="13603" grpId="0" animBg="1"/>
      <p:bldP spid="13604" grpId="0" animBg="1"/>
      <p:bldP spid="13605" grpId="0" animBg="1"/>
      <p:bldP spid="13607" grpId="0" animBg="1"/>
      <p:bldP spid="13608" grpId="0" animBg="1"/>
      <p:bldP spid="13609" grpId="0" animBg="1"/>
      <p:bldP spid="13610" grpId="0" animBg="1"/>
      <p:bldP spid="13611" grpId="0" animBg="1"/>
      <p:bldP spid="13612" grpId="0" animBg="1"/>
      <p:bldP spid="13613" grpId="0" animBg="1"/>
      <p:bldP spid="13614" grpId="0" animBg="1"/>
      <p:bldP spid="13615" grpId="0" animBg="1"/>
      <p:bldP spid="13616" grpId="0" animBg="1"/>
      <p:bldP spid="13617" grpId="0" animBg="1"/>
      <p:bldP spid="13618" grpId="0" animBg="1"/>
      <p:bldP spid="13619" grpId="0" animBg="1"/>
      <p:bldP spid="13620" grpId="0" animBg="1"/>
      <p:bldP spid="13621" grpId="0" animBg="1"/>
      <p:bldP spid="13622" grpId="0" animBg="1"/>
      <p:bldP spid="136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«Составь слово!»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3200" b="1">
                <a:solidFill>
                  <a:srgbClr val="FF3300"/>
                </a:solidFill>
                <a:effectLst/>
                <a:latin typeface="Arial" pitchFamily="34" charset="0"/>
              </a:rPr>
              <a:t>а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859338" y="1196975"/>
            <a:ext cx="3529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CC33"/>
                </a:solidFill>
                <a:effectLst/>
                <a:latin typeface="Arial" pitchFamily="34" charset="0"/>
              </a:rPr>
              <a:t>с</a:t>
            </a:r>
            <a:r>
              <a:rPr lang="ru-RU" sz="3200" b="1">
                <a:solidFill>
                  <a:srgbClr val="FF3300"/>
                </a:solidFill>
                <a:effectLst/>
                <a:latin typeface="Arial" pitchFamily="34" charset="0"/>
              </a:rPr>
              <a:t>я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00113" y="3213100"/>
            <a:ext cx="6985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О… , ко…, ли… , ро… , А… , Ва…, Лю…, Му… , …д, …м, …ло, …жа, …ни, …хар, …дь, гу… та, ли …та</a:t>
            </a:r>
            <a:r>
              <a:rPr lang="ru-RU" sz="3200">
                <a:effectLst/>
                <a:latin typeface="Arial" pitchFamily="34" charset="0"/>
              </a:rPr>
              <a:t>, </a:t>
            </a:r>
            <a:r>
              <a:rPr lang="ru-RU" sz="3200" b="1">
                <a:effectLst/>
                <a:latin typeface="Arial" pitchFamily="34" charset="0"/>
              </a:rPr>
              <a:t>ви… т.</a:t>
            </a:r>
          </a:p>
        </p:txBody>
      </p:sp>
      <p:pic>
        <p:nvPicPr>
          <p:cNvPr id="14342" name="Picture 7" descr="19f3a03429faafd709aa501d2ffceef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412875"/>
            <a:ext cx="13525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6588125" y="3860800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284663" y="4868863"/>
            <a:ext cx="433387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5435600" y="3860800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971550" y="4292600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2124075" y="4292600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3708400" y="3357563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4500563" y="3860800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3563938" y="3860800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4932363" y="3357563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2555875" y="3357563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1403350" y="3357563"/>
            <a:ext cx="431800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</a:t>
            </a:r>
          </a:p>
        </p:txBody>
      </p:sp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>
            <a:off x="6732588" y="4365625"/>
            <a:ext cx="433387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59" name="WordArt 23"/>
          <p:cNvSpPr>
            <a:spLocks noChangeArrowheads="1" noChangeShapeType="1" noTextEdit="1"/>
          </p:cNvSpPr>
          <p:nvPr/>
        </p:nvSpPr>
        <p:spPr bwMode="auto">
          <a:xfrm>
            <a:off x="5076825" y="4365625"/>
            <a:ext cx="433388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60" name="WordArt 24"/>
          <p:cNvSpPr>
            <a:spLocks noChangeArrowheads="1" noChangeShapeType="1" noTextEdit="1"/>
          </p:cNvSpPr>
          <p:nvPr/>
        </p:nvSpPr>
        <p:spPr bwMode="auto">
          <a:xfrm>
            <a:off x="3419475" y="4365625"/>
            <a:ext cx="433388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61" name="WordArt 25"/>
          <p:cNvSpPr>
            <a:spLocks noChangeArrowheads="1" noChangeShapeType="1" noTextEdit="1"/>
          </p:cNvSpPr>
          <p:nvPr/>
        </p:nvSpPr>
        <p:spPr bwMode="auto">
          <a:xfrm>
            <a:off x="2987675" y="3860800"/>
            <a:ext cx="433388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62" name="WordArt 26"/>
          <p:cNvSpPr>
            <a:spLocks noChangeArrowheads="1" noChangeShapeType="1" noTextEdit="1"/>
          </p:cNvSpPr>
          <p:nvPr/>
        </p:nvSpPr>
        <p:spPr bwMode="auto">
          <a:xfrm>
            <a:off x="1763713" y="3860800"/>
            <a:ext cx="433387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63" name="WordArt 27"/>
          <p:cNvSpPr>
            <a:spLocks noChangeArrowheads="1" noChangeShapeType="1" noTextEdit="1"/>
          </p:cNvSpPr>
          <p:nvPr/>
        </p:nvSpPr>
        <p:spPr bwMode="auto">
          <a:xfrm>
            <a:off x="7235825" y="3357563"/>
            <a:ext cx="433388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  <p:sp>
        <p:nvSpPr>
          <p:cNvPr id="14364" name="WordArt 28"/>
          <p:cNvSpPr>
            <a:spLocks noChangeArrowheads="1" noChangeShapeType="1" noTextEdit="1"/>
          </p:cNvSpPr>
          <p:nvPr/>
        </p:nvSpPr>
        <p:spPr bwMode="auto">
          <a:xfrm>
            <a:off x="6011863" y="3357563"/>
            <a:ext cx="433387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76" t="5991" r="7637" b="14098"/>
          <a:stretch>
            <a:fillRect/>
          </a:stretch>
        </p:blipFill>
        <p:spPr bwMode="auto">
          <a:xfrm>
            <a:off x="4932363" y="1916113"/>
            <a:ext cx="3384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9" t="8807" b="18346"/>
          <a:stretch>
            <a:fillRect/>
          </a:stretch>
        </p:blipFill>
        <p:spPr bwMode="auto">
          <a:xfrm>
            <a:off x="611188" y="1700213"/>
            <a:ext cx="37449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56165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пал </a:t>
            </a: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покойно</a:t>
            </a: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 с</a:t>
            </a:r>
            <a:r>
              <a:rPr lang="ru-RU" sz="2400" b="1">
                <a:effectLst/>
                <a:latin typeface="Arial" pitchFamily="34" charset="0"/>
              </a:rPr>
              <a:t>ытый </a:t>
            </a: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ом,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Видел </a:t>
            </a: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ладкий-</a:t>
            </a: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ладкий </a:t>
            </a:r>
            <a:r>
              <a:rPr lang="ru-RU" sz="2400" b="1">
                <a:solidFill>
                  <a:srgbClr val="0033CC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он.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859338" y="5084763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effectLst/>
              <a:latin typeface="Arial" pitchFamily="34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859338" y="4868863"/>
            <a:ext cx="42846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33CC33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ева </a:t>
            </a:r>
            <a:r>
              <a:rPr lang="ru-RU" sz="2400" b="1">
                <a:solidFill>
                  <a:srgbClr val="33CC33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ел на ле</a:t>
            </a:r>
            <a:r>
              <a:rPr lang="ru-RU" sz="2400" b="1">
                <a:solidFill>
                  <a:srgbClr val="33CC33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енку</a:t>
            </a:r>
          </a:p>
          <a:p>
            <a:pPr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И запел он пе</a:t>
            </a:r>
            <a:r>
              <a:rPr lang="ru-RU" sz="2400" b="1">
                <a:solidFill>
                  <a:srgbClr val="33CC33"/>
                </a:solidFill>
                <a:effectLst/>
                <a:latin typeface="Arial" pitchFamily="34" charset="0"/>
              </a:rPr>
              <a:t>с</a:t>
            </a:r>
            <a:r>
              <a:rPr lang="ru-RU" sz="2400" b="1">
                <a:effectLst/>
                <a:latin typeface="Arial" pitchFamily="34" charset="0"/>
              </a:rPr>
              <a:t>енку.</a:t>
            </a:r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95"/>
          <a:stretch>
            <a:fillRect/>
          </a:stretch>
        </p:blipFill>
        <p:spPr bwMode="auto">
          <a:xfrm>
            <a:off x="7667625" y="836613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19" b="19214"/>
          <a:stretch>
            <a:fillRect/>
          </a:stretch>
        </p:blipFill>
        <p:spPr bwMode="auto">
          <a:xfrm>
            <a:off x="6516688" y="692150"/>
            <a:ext cx="1079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09" t="67358" b="2374"/>
          <a:stretch>
            <a:fillRect/>
          </a:stretch>
        </p:blipFill>
        <p:spPr bwMode="auto">
          <a:xfrm>
            <a:off x="6659563" y="1484313"/>
            <a:ext cx="10080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-180975" y="195263"/>
            <a:ext cx="8675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33CC"/>
                </a:solidFill>
                <a:effectLst/>
              </a:rPr>
              <a:t>Игра «Произнеси, выделяя звуки с-сь»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Сеня возит сено на                     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 rot="10800000" flipV="1">
            <a:off x="2482850" y="3284538"/>
            <a:ext cx="6878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схватила лиса.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4868863"/>
            <a:ext cx="8604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У нас в лесу осины и                      .</a:t>
            </a:r>
          </a:p>
        </p:txBody>
      </p:sp>
      <p:pic>
        <p:nvPicPr>
          <p:cNvPr id="35848" name="Picture 8" descr="сани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268413"/>
            <a:ext cx="21209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420938"/>
            <a:ext cx="1484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2159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3132138" y="3357563"/>
            <a:ext cx="1038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Гуся</a:t>
            </a:r>
          </a:p>
        </p:txBody>
      </p:sp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5219700" y="1844675"/>
            <a:ext cx="116205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санях</a:t>
            </a:r>
          </a:p>
        </p:txBody>
      </p:sp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5580063" y="4941888"/>
            <a:ext cx="1304925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сосны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827088" y="476250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effectLst/>
              <a:latin typeface="Arial" pitchFamily="34" charset="0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68313" y="333375"/>
            <a:ext cx="828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«Дополни предложения»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219700" y="2349500"/>
            <a:ext cx="2873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427538" y="3789363"/>
            <a:ext cx="287337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877050" y="3789363"/>
            <a:ext cx="2873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692275" y="5373688"/>
            <a:ext cx="2873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916238" y="5373688"/>
            <a:ext cx="287337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5508625" y="5445125"/>
            <a:ext cx="2873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6084888" y="5445125"/>
            <a:ext cx="287337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900113" y="2276475"/>
            <a:ext cx="28733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3276600" y="2276475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3635375" y="3860800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3708400" y="5373688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1187450" y="2276475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3492500" y="2276475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5435600" y="2349500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3924300" y="3860800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7164388" y="3789363"/>
            <a:ext cx="2873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203575" y="5373688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3924300" y="5373688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5795963" y="5445125"/>
            <a:ext cx="2873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2" grpId="0" animBg="1"/>
      <p:bldP spid="358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400" b="1" i="1">
                <a:solidFill>
                  <a:schemeClr val="tx2"/>
                </a:solidFill>
                <a:effectLst/>
              </a:rPr>
              <a:t>Дифференциация твердых и мягких согласных в предложениях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1557338"/>
            <a:ext cx="6084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Косари наточили</a:t>
            </a:r>
            <a:r>
              <a:rPr lang="ru-RU" sz="2000">
                <a:effectLst/>
                <a:latin typeface="Arial" pitchFamily="34" charset="0"/>
              </a:rPr>
              <a:t>        </a:t>
            </a:r>
            <a:r>
              <a:rPr lang="ru-RU" sz="3200" b="1">
                <a:effectLst/>
                <a:latin typeface="Arial" pitchFamily="34" charset="0"/>
              </a:rPr>
              <a:t>…  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2276475"/>
            <a:ext cx="6300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…, коса, пока роса.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403350" y="2276475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effectLst/>
              <a:latin typeface="Arial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11188" y="3068638"/>
            <a:ext cx="482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… больно жалят.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-541338" y="3644900"/>
            <a:ext cx="590550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На колёсах     …  .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227763" y="1557338"/>
            <a:ext cx="0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27763" y="2997200"/>
            <a:ext cx="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7164388" y="1484313"/>
            <a:ext cx="115252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коси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7235825" y="2205038"/>
            <a:ext cx="1152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косы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7451725" y="3644900"/>
            <a:ext cx="7921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оси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7380288" y="2997200"/>
            <a:ext cx="9350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осы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1008062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Коси</a:t>
            </a: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4284663" y="1700213"/>
            <a:ext cx="10080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косы</a:t>
            </a: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755650" y="3068638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Осы</a:t>
            </a: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3203575" y="3716338"/>
            <a:ext cx="7921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оси</a:t>
            </a: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1116013" y="2133600"/>
            <a:ext cx="215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1331913" y="2133600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787900" y="2060575"/>
            <a:ext cx="215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5003800" y="2060575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1187450" y="2852738"/>
            <a:ext cx="215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1403350" y="2852738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2339975" y="2781300"/>
            <a:ext cx="215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2555875" y="2781300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4500563" y="2781300"/>
            <a:ext cx="215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716463" y="2781300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1116013" y="3573463"/>
            <a:ext cx="215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2195513" y="4149725"/>
            <a:ext cx="2159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2411413" y="4149725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1331913" y="3573463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3779838" y="4149725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3563938" y="4149725"/>
            <a:ext cx="215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418" name="Picture 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5"/>
          <a:stretch>
            <a:fillRect/>
          </a:stretch>
        </p:blipFill>
        <p:spPr bwMode="auto">
          <a:xfrm>
            <a:off x="7812088" y="188913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9" name="Text Box 43"/>
          <p:cNvSpPr txBox="1">
            <a:spLocks noChangeArrowheads="1"/>
          </p:cNvSpPr>
          <p:nvPr/>
        </p:nvSpPr>
        <p:spPr bwMode="auto">
          <a:xfrm>
            <a:off x="-541338" y="4437063"/>
            <a:ext cx="662622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Люда, подойди …       .</a:t>
            </a:r>
          </a:p>
        </p:txBody>
      </p:sp>
      <p:sp>
        <p:nvSpPr>
          <p:cNvPr id="16420" name="Text Box 44"/>
          <p:cNvSpPr txBox="1">
            <a:spLocks noChangeArrowheads="1"/>
          </p:cNvSpPr>
          <p:nvPr/>
        </p:nvSpPr>
        <p:spPr bwMode="auto">
          <a:xfrm>
            <a:off x="250825" y="5084763"/>
            <a:ext cx="576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В порт вернулись …       .</a:t>
            </a: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6227763" y="4437063"/>
            <a:ext cx="0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09" name="WordArt 49"/>
          <p:cNvSpPr>
            <a:spLocks noChangeArrowheads="1" noChangeShapeType="1" noTextEdit="1"/>
          </p:cNvSpPr>
          <p:nvPr/>
        </p:nvSpPr>
        <p:spPr bwMode="auto">
          <a:xfrm>
            <a:off x="7164388" y="4292600"/>
            <a:ext cx="1152525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суда</a:t>
            </a:r>
          </a:p>
        </p:txBody>
      </p:sp>
      <p:sp>
        <p:nvSpPr>
          <p:cNvPr id="15411" name="WordArt 51"/>
          <p:cNvSpPr>
            <a:spLocks noChangeArrowheads="1" noChangeShapeType="1" noTextEdit="1"/>
          </p:cNvSpPr>
          <p:nvPr/>
        </p:nvSpPr>
        <p:spPr bwMode="auto">
          <a:xfrm>
            <a:off x="7092950" y="5013325"/>
            <a:ext cx="1190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сюда</a:t>
            </a:r>
          </a:p>
        </p:txBody>
      </p:sp>
      <p:sp>
        <p:nvSpPr>
          <p:cNvPr id="15412" name="WordArt 52"/>
          <p:cNvSpPr>
            <a:spLocks noChangeArrowheads="1" noChangeShapeType="1" noTextEdit="1"/>
          </p:cNvSpPr>
          <p:nvPr/>
        </p:nvSpPr>
        <p:spPr bwMode="auto">
          <a:xfrm>
            <a:off x="4356100" y="5229225"/>
            <a:ext cx="10080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суда</a:t>
            </a:r>
          </a:p>
        </p:txBody>
      </p:sp>
      <p:sp>
        <p:nvSpPr>
          <p:cNvPr id="15413" name="WordArt 53"/>
          <p:cNvSpPr>
            <a:spLocks noChangeArrowheads="1" noChangeShapeType="1" noTextEdit="1"/>
          </p:cNvSpPr>
          <p:nvPr/>
        </p:nvSpPr>
        <p:spPr bwMode="auto">
          <a:xfrm>
            <a:off x="3779838" y="4581525"/>
            <a:ext cx="936625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сюда</a:t>
            </a:r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4427538" y="5734050"/>
            <a:ext cx="217487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3995738" y="4941888"/>
            <a:ext cx="2174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>
            <a:off x="4643438" y="5734050"/>
            <a:ext cx="2174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>
            <a:off x="3779838" y="4941888"/>
            <a:ext cx="21748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30" name="Text Box 58"/>
          <p:cNvSpPr txBox="1">
            <a:spLocks noChangeArrowheads="1"/>
          </p:cNvSpPr>
          <p:nvPr/>
        </p:nvSpPr>
        <p:spPr bwMode="auto">
          <a:xfrm>
            <a:off x="-900113" y="6278563"/>
            <a:ext cx="10044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33CC"/>
                </a:solidFill>
                <a:effectLst/>
              </a:rPr>
              <a:t>Игра «Вставь нужное слово»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1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6" grpId="0" animBg="1"/>
      <p:bldP spid="15376" grpId="1" animBg="1"/>
      <p:bldP spid="15379" grpId="0" animBg="1"/>
      <p:bldP spid="15380" grpId="0" animBg="1"/>
      <p:bldP spid="15381" grpId="0" animBg="1"/>
      <p:bldP spid="15383" grpId="0" animBg="1"/>
      <p:bldP spid="15409" grpId="0" animBg="1"/>
      <p:bldP spid="15409" grpId="1" animBg="1"/>
      <p:bldP spid="15411" grpId="0" animBg="1"/>
      <p:bldP spid="15411" grpId="1" animBg="1"/>
      <p:bldP spid="15412" grpId="0" animBg="1"/>
      <p:bldP spid="154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i="1">
                <a:solidFill>
                  <a:schemeClr val="tx2"/>
                </a:solidFill>
                <a:effectLst/>
              </a:rPr>
              <a:t>Дифференциация твердых и мягких согласных в текстах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051050" y="1196975"/>
            <a:ext cx="684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effectLst/>
                <a:latin typeface="Arial" pitchFamily="34" charset="0"/>
              </a:rPr>
              <a:t>Вас…лёк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851275" y="1844675"/>
            <a:ext cx="655161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Вырос возле нивы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С…ний Вас…лёк.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Вот какой крас…вый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Маленький с…нок!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С…няя с…рочка,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С…ний пояс...к –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Станет мой с…нок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effectLst/>
                <a:latin typeface="Arial" pitchFamily="34" charset="0"/>
              </a:rPr>
              <a:t>С…ним как цветок.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 l="15343"/>
          <a:stretch>
            <a:fillRect/>
          </a:stretch>
        </p:blipFill>
        <p:spPr bwMode="auto">
          <a:xfrm>
            <a:off x="468313" y="1773238"/>
            <a:ext cx="2978150" cy="3249612"/>
          </a:xfrm>
          <a:prstGeom prst="rect">
            <a:avLst/>
          </a:prstGeom>
          <a:noFill/>
          <a:ln w="57150" cmpd="thinThick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 cstate="print"/>
          <a:srcRect b="10020"/>
          <a:stretch>
            <a:fillRect/>
          </a:stretch>
        </p:blipFill>
        <p:spPr bwMode="auto">
          <a:xfrm>
            <a:off x="7308850" y="3284538"/>
            <a:ext cx="1609725" cy="2879725"/>
          </a:xfrm>
          <a:prstGeom prst="rect">
            <a:avLst/>
          </a:prstGeom>
          <a:noFill/>
          <a:ln w="57150" cmpd="thickThin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5364163" y="134143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07" name="WordArt 23"/>
          <p:cNvSpPr>
            <a:spLocks noChangeArrowheads="1" noChangeShapeType="1" noTextEdit="1"/>
          </p:cNvSpPr>
          <p:nvPr/>
        </p:nvSpPr>
        <p:spPr bwMode="auto">
          <a:xfrm>
            <a:off x="4211638" y="58054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4211638" y="47244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4211638" y="4149725"/>
            <a:ext cx="215900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10" name="WordArt 26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11" name="WordArt 27"/>
          <p:cNvSpPr>
            <a:spLocks noChangeArrowheads="1" noChangeShapeType="1" noTextEdit="1"/>
          </p:cNvSpPr>
          <p:nvPr/>
        </p:nvSpPr>
        <p:spPr bwMode="auto">
          <a:xfrm>
            <a:off x="6227763" y="306863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12" name="WordArt 28"/>
          <p:cNvSpPr>
            <a:spLocks noChangeArrowheads="1" noChangeShapeType="1" noTextEdit="1"/>
          </p:cNvSpPr>
          <p:nvPr/>
        </p:nvSpPr>
        <p:spPr bwMode="auto">
          <a:xfrm>
            <a:off x="4211638" y="249237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6413" name="WordArt 29"/>
          <p:cNvSpPr>
            <a:spLocks noChangeArrowheads="1" noChangeShapeType="1" noTextEdit="1"/>
          </p:cNvSpPr>
          <p:nvPr/>
        </p:nvSpPr>
        <p:spPr bwMode="auto">
          <a:xfrm>
            <a:off x="5940425" y="3644900"/>
            <a:ext cx="215900" cy="19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ы</a:t>
            </a:r>
          </a:p>
        </p:txBody>
      </p:sp>
      <p:sp>
        <p:nvSpPr>
          <p:cNvPr id="16414" name="WordArt 30"/>
          <p:cNvSpPr>
            <a:spLocks noChangeArrowheads="1" noChangeShapeType="1" noTextEdit="1"/>
          </p:cNvSpPr>
          <p:nvPr/>
        </p:nvSpPr>
        <p:spPr bwMode="auto">
          <a:xfrm>
            <a:off x="5940425" y="5300663"/>
            <a:ext cx="215900" cy="198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ы</a:t>
            </a:r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5867400" y="4724400"/>
            <a:ext cx="217488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5292725" y="41497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5076825" y="1700213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435600" y="2852738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924300" y="2852738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6011863" y="3357563"/>
            <a:ext cx="28733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3924300" y="4437063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924300" y="5013325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3924300" y="6092825"/>
            <a:ext cx="2873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724525" y="3933825"/>
            <a:ext cx="28733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076825" y="4437063"/>
            <a:ext cx="28733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5651500" y="5013325"/>
            <a:ext cx="28733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5724525" y="5589588"/>
            <a:ext cx="28733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116013" y="25654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800" b="1" i="1">
                <a:solidFill>
                  <a:schemeClr val="tx2"/>
                </a:solidFill>
                <a:effectLst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1042988" y="1844675"/>
            <a:ext cx="6408737" cy="4826000"/>
          </a:xfrm>
          <a:prstGeom prst="rect">
            <a:avLst/>
          </a:prstGeom>
          <a:solidFill>
            <a:srgbClr val="A828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sp>
        <p:nvSpPr>
          <p:cNvPr id="5123" name="AutoShape 36"/>
          <p:cNvSpPr>
            <a:spLocks noChangeArrowheads="1"/>
          </p:cNvSpPr>
          <p:nvPr/>
        </p:nvSpPr>
        <p:spPr bwMode="auto">
          <a:xfrm>
            <a:off x="323850" y="906463"/>
            <a:ext cx="7993063" cy="936625"/>
          </a:xfrm>
          <a:prstGeom prst="triangle">
            <a:avLst>
              <a:gd name="adj" fmla="val 50000"/>
            </a:avLst>
          </a:prstGeom>
          <a:solidFill>
            <a:srgbClr val="D9A64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sp>
        <p:nvSpPr>
          <p:cNvPr id="4100" name="Line 40"/>
          <p:cNvSpPr>
            <a:spLocks noChangeShapeType="1"/>
          </p:cNvSpPr>
          <p:nvPr/>
        </p:nvSpPr>
        <p:spPr bwMode="auto">
          <a:xfrm>
            <a:off x="2987675" y="1843088"/>
            <a:ext cx="0" cy="482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1" name="Line 41"/>
          <p:cNvSpPr>
            <a:spLocks noChangeShapeType="1"/>
          </p:cNvSpPr>
          <p:nvPr/>
        </p:nvSpPr>
        <p:spPr bwMode="auto">
          <a:xfrm>
            <a:off x="5292725" y="1843088"/>
            <a:ext cx="0" cy="482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6" name="Rectangle 45"/>
          <p:cNvSpPr>
            <a:spLocks noChangeArrowheads="1"/>
          </p:cNvSpPr>
          <p:nvPr/>
        </p:nvSpPr>
        <p:spPr bwMode="auto">
          <a:xfrm>
            <a:off x="1258888" y="2274888"/>
            <a:ext cx="1223962" cy="15113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sp>
        <p:nvSpPr>
          <p:cNvPr id="5127" name="Rectangle 49"/>
          <p:cNvSpPr>
            <a:spLocks noChangeArrowheads="1"/>
          </p:cNvSpPr>
          <p:nvPr/>
        </p:nvSpPr>
        <p:spPr bwMode="auto">
          <a:xfrm>
            <a:off x="5867400" y="4146550"/>
            <a:ext cx="1223963" cy="15113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sp>
        <p:nvSpPr>
          <p:cNvPr id="5128" name="Rectangle 50"/>
          <p:cNvSpPr>
            <a:spLocks noChangeArrowheads="1"/>
          </p:cNvSpPr>
          <p:nvPr/>
        </p:nvSpPr>
        <p:spPr bwMode="auto">
          <a:xfrm>
            <a:off x="5867400" y="2274888"/>
            <a:ext cx="1223963" cy="15113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sp>
        <p:nvSpPr>
          <p:cNvPr id="5129" name="WordArt 57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5626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Звуко-буквенный домик</a:t>
            </a:r>
          </a:p>
        </p:txBody>
      </p:sp>
      <p:sp>
        <p:nvSpPr>
          <p:cNvPr id="5130" name="Rectangle 47"/>
          <p:cNvSpPr>
            <a:spLocks noChangeArrowheads="1"/>
          </p:cNvSpPr>
          <p:nvPr/>
        </p:nvSpPr>
        <p:spPr bwMode="auto">
          <a:xfrm>
            <a:off x="3492500" y="5157788"/>
            <a:ext cx="1439863" cy="72072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pic>
        <p:nvPicPr>
          <p:cNvPr id="4126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159375"/>
            <a:ext cx="636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54"/>
          <p:cNvSpPr>
            <a:spLocks noChangeArrowheads="1"/>
          </p:cNvSpPr>
          <p:nvPr/>
        </p:nvSpPr>
        <p:spPr bwMode="auto">
          <a:xfrm>
            <a:off x="3492500" y="1989138"/>
            <a:ext cx="1439863" cy="72072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pic>
        <p:nvPicPr>
          <p:cNvPr id="4120" name="Picture 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206625"/>
            <a:ext cx="1008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53"/>
          <p:cNvSpPr>
            <a:spLocks noChangeArrowheads="1"/>
          </p:cNvSpPr>
          <p:nvPr/>
        </p:nvSpPr>
        <p:spPr bwMode="auto">
          <a:xfrm>
            <a:off x="3492500" y="2781300"/>
            <a:ext cx="1439863" cy="72072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pic>
        <p:nvPicPr>
          <p:cNvPr id="4118" name="Picture 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928938"/>
            <a:ext cx="12239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WordArt 80"/>
          <p:cNvSpPr>
            <a:spLocks noChangeArrowheads="1" noChangeShapeType="1" noTextEdit="1"/>
          </p:cNvSpPr>
          <p:nvPr/>
        </p:nvSpPr>
        <p:spPr bwMode="auto">
          <a:xfrm>
            <a:off x="3995738" y="1052513"/>
            <a:ext cx="64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5137" name="Rectangle 48"/>
          <p:cNvSpPr>
            <a:spLocks noChangeArrowheads="1"/>
          </p:cNvSpPr>
          <p:nvPr/>
        </p:nvSpPr>
        <p:spPr bwMode="auto">
          <a:xfrm>
            <a:off x="1331913" y="4149725"/>
            <a:ext cx="1223962" cy="15113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pic>
        <p:nvPicPr>
          <p:cNvPr id="4114" name="Picture 8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70" t="5605" r="45470" b="62575"/>
          <a:stretch>
            <a:fillRect/>
          </a:stretch>
        </p:blipFill>
        <p:spPr bwMode="auto">
          <a:xfrm>
            <a:off x="1331913" y="4224338"/>
            <a:ext cx="9302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28" t="12047" r="56248" b="11603"/>
          <a:stretch>
            <a:fillRect/>
          </a:stretch>
        </p:blipFill>
        <p:spPr bwMode="auto">
          <a:xfrm>
            <a:off x="1331913" y="2420938"/>
            <a:ext cx="10239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8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37" t="12045" r="8879" b="15590"/>
          <a:stretch>
            <a:fillRect/>
          </a:stretch>
        </p:blipFill>
        <p:spPr bwMode="auto">
          <a:xfrm>
            <a:off x="5940425" y="2420938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221163"/>
            <a:ext cx="10080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Рисунок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5949950"/>
            <a:ext cx="1223963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42" name="Рисунок 1"/>
          <p:cNvPicPr>
            <a:picLocks noChangeAspect="1" noChangeArrowheads="1"/>
          </p:cNvPicPr>
          <p:nvPr/>
        </p:nvPicPr>
        <p:blipFill>
          <a:blip r:embed="rId9" cstate="print"/>
          <a:srcRect r="13364" b="51880"/>
          <a:stretch>
            <a:fillRect/>
          </a:stretch>
        </p:blipFill>
        <p:spPr bwMode="auto">
          <a:xfrm>
            <a:off x="5940425" y="5949950"/>
            <a:ext cx="1223963" cy="612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43" name="Рисунок 1"/>
          <p:cNvPicPr>
            <a:picLocks noChangeAspect="1" noChangeArrowheads="1"/>
          </p:cNvPicPr>
          <p:nvPr/>
        </p:nvPicPr>
        <p:blipFill>
          <a:blip r:embed="rId10" cstate="print"/>
          <a:srcRect l="4182" t="48022" r="8273"/>
          <a:stretch>
            <a:fillRect/>
          </a:stretch>
        </p:blipFill>
        <p:spPr bwMode="auto">
          <a:xfrm>
            <a:off x="4572000" y="5949950"/>
            <a:ext cx="1223963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45" name="Рисунок 1"/>
          <p:cNvPicPr>
            <a:picLocks noChangeAspect="1" noChangeArrowheads="1"/>
          </p:cNvPicPr>
          <p:nvPr/>
        </p:nvPicPr>
        <p:blipFill>
          <a:blip r:embed="rId11" cstate="print"/>
          <a:srcRect l="8470" t="5034" r="6891" b="20135"/>
          <a:stretch>
            <a:fillRect/>
          </a:stretch>
        </p:blipFill>
        <p:spPr bwMode="auto">
          <a:xfrm>
            <a:off x="1403350" y="5949950"/>
            <a:ext cx="1223963" cy="60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46" name="Rectangle 51"/>
          <p:cNvSpPr>
            <a:spLocks noChangeArrowheads="1"/>
          </p:cNvSpPr>
          <p:nvPr/>
        </p:nvSpPr>
        <p:spPr bwMode="auto">
          <a:xfrm>
            <a:off x="3492500" y="3573463"/>
            <a:ext cx="1439863" cy="72072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pic>
        <p:nvPicPr>
          <p:cNvPr id="4144" name="Рисунок 1"/>
          <p:cNvPicPr>
            <a:picLocks noChangeAspect="1" noChangeArrowheads="1"/>
          </p:cNvPicPr>
          <p:nvPr/>
        </p:nvPicPr>
        <p:blipFill>
          <a:blip r:embed="rId12" cstate="print"/>
          <a:srcRect t="19708" b="11870"/>
          <a:stretch>
            <a:fillRect/>
          </a:stretch>
        </p:blipFill>
        <p:spPr bwMode="auto">
          <a:xfrm>
            <a:off x="3492500" y="3573463"/>
            <a:ext cx="1439863" cy="73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48" name="Rectangle 47"/>
          <p:cNvSpPr>
            <a:spLocks noChangeArrowheads="1"/>
          </p:cNvSpPr>
          <p:nvPr/>
        </p:nvSpPr>
        <p:spPr bwMode="auto">
          <a:xfrm>
            <a:off x="3492500" y="4365625"/>
            <a:ext cx="1439863" cy="72072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effectLst/>
              <a:latin typeface="Arial" pitchFamily="34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492500" y="4365625"/>
            <a:ext cx="1439863" cy="720725"/>
            <a:chOff x="2200" y="3020"/>
            <a:chExt cx="907" cy="454"/>
          </a:xfrm>
        </p:grpSpPr>
        <p:sp>
          <p:nvSpPr>
            <p:cNvPr id="5150" name="Rectangle 51"/>
            <p:cNvSpPr>
              <a:spLocks noChangeArrowheads="1"/>
            </p:cNvSpPr>
            <p:nvPr/>
          </p:nvSpPr>
          <p:spPr bwMode="auto">
            <a:xfrm>
              <a:off x="2200" y="3020"/>
              <a:ext cx="907" cy="454"/>
            </a:xfrm>
            <a:prstGeom prst="rect">
              <a:avLst/>
            </a:prstGeom>
            <a:solidFill>
              <a:srgbClr val="FFFF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effectLst/>
                <a:latin typeface="Arial" pitchFamily="34" charset="0"/>
              </a:endParaRPr>
            </a:p>
          </p:txBody>
        </p:sp>
        <p:pic>
          <p:nvPicPr>
            <p:cNvPr id="5151" name="Picture 70" descr="indexiuy"/>
            <p:cNvPicPr>
              <a:picLocks noChangeAspect="1" noChangeArrowheads="1"/>
            </p:cNvPicPr>
            <p:nvPr/>
          </p:nvPicPr>
          <p:blipFill>
            <a:blip r:embed="rId13" cstate="print"/>
            <a:srcRect t="1508" r="51402" b="53629"/>
            <a:stretch>
              <a:fillRect/>
            </a:stretch>
          </p:blipFill>
          <p:spPr bwMode="auto">
            <a:xfrm>
              <a:off x="2472" y="3067"/>
              <a:ext cx="28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3" name="Line 71"/>
            <p:cNvSpPr>
              <a:spLocks noChangeShapeType="1"/>
            </p:cNvSpPr>
            <p:nvPr/>
          </p:nvSpPr>
          <p:spPr bwMode="auto">
            <a:xfrm>
              <a:off x="2385" y="3105"/>
              <a:ext cx="495" cy="279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72"/>
            <p:cNvSpPr>
              <a:spLocks noChangeShapeType="1"/>
            </p:cNvSpPr>
            <p:nvPr/>
          </p:nvSpPr>
          <p:spPr bwMode="auto">
            <a:xfrm flipH="1">
              <a:off x="2385" y="3105"/>
              <a:ext cx="495" cy="27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/>
        </p:nvGraphicFramePr>
        <p:xfrm>
          <a:off x="827088" y="1700213"/>
          <a:ext cx="6096000" cy="411003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78" name="Picture 116" descr="66c70f057fe491d19d75dbc727e81cf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133600"/>
            <a:ext cx="1439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117" descr="a96eaf2107f0dea9624acc8a37c2bcc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221163"/>
            <a:ext cx="17272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8" name="Picture 118" descr="66c70f057fe491d19d75dbc727e81cf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060575"/>
            <a:ext cx="6477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0" name="Picture 120" descr="a96eaf2107f0dea9624acc8a37c2bcc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060575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1" name="Picture 121" descr="66c70f057fe491d19d75dbc727e81cf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6477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2" name="Picture 122" descr="a96eaf2107f0dea9624acc8a37c2bcc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060575"/>
            <a:ext cx="7905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 i="1">
                <a:solidFill>
                  <a:schemeClr val="tx2"/>
                </a:solidFill>
                <a:effectLst/>
              </a:rPr>
              <a:t>Дифференциация твердых и мягких согласных на уровне слога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2124075" y="1700213"/>
          <a:ext cx="6096000" cy="411003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02" name="Picture 41" descr="20e4cf761ad2cc9ecf9a3c7cf44b0fd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05038"/>
            <a:ext cx="781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42" descr="f2bfd72aac1eddf359a196f33b6e750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292600"/>
            <a:ext cx="1000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Picture 43" descr="20e4cf761ad2cc9ecf9a3c7cf44b0fd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060575"/>
            <a:ext cx="363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Picture 44" descr="20e4cf761ad2cc9ecf9a3c7cf44b0fd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852738"/>
            <a:ext cx="363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3" name="Picture 45" descr="20e4cf761ad2cc9ecf9a3c7cf44b0fd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644900"/>
            <a:ext cx="365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46" descr="20e4cf761ad2cc9ecf9a3c7cf44b0fd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508500"/>
            <a:ext cx="365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5" name="Picture 47" descr="20e4cf761ad2cc9ecf9a3c7cf44b0fd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300663"/>
            <a:ext cx="363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48" descr="f2bfd72aac1eddf359a196f33b6e750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060575"/>
            <a:ext cx="411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7" name="Picture 49" descr="f2bfd72aac1eddf359a196f33b6e750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924175"/>
            <a:ext cx="411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8" name="Picture 50" descr="f2bfd72aac1eddf359a196f33b6e750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716338"/>
            <a:ext cx="41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9" name="Picture 51" descr="f2bfd72aac1eddf359a196f33b6e750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508500"/>
            <a:ext cx="41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1" name="Picture 63" descr="f2bfd72aac1eddf359a196f33b6e750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5373688"/>
            <a:ext cx="41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4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62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«Прочитай слоги!»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3" name="Group 67"/>
          <p:cNvGraphicFramePr>
            <a:graphicFrameLocks noGrp="1"/>
          </p:cNvGraphicFramePr>
          <p:nvPr/>
        </p:nvGraphicFramePr>
        <p:xfrm>
          <a:off x="755650" y="1341438"/>
          <a:ext cx="6264275" cy="4119564"/>
        </p:xfrm>
        <a:graphic>
          <a:graphicData uri="http://schemas.openxmlformats.org/drawingml/2006/table">
            <a:tbl>
              <a:tblPr/>
              <a:tblGrid>
                <a:gridCol w="2087563"/>
                <a:gridCol w="2089150"/>
                <a:gridCol w="2087562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6" name="Text Box 68"/>
          <p:cNvSpPr txBox="1">
            <a:spLocks noChangeArrowheads="1"/>
          </p:cNvSpPr>
          <p:nvPr/>
        </p:nvSpPr>
        <p:spPr bwMode="auto">
          <a:xfrm>
            <a:off x="323850" y="333375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«Запомни, повтори!»</a:t>
            </a:r>
          </a:p>
        </p:txBody>
      </p:sp>
      <p:pic>
        <p:nvPicPr>
          <p:cNvPr id="30753" name="Picture 33" descr="Картинка 16 из 20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EDEB"/>
              </a:clrFrom>
              <a:clrTo>
                <a:srgbClr val="F5EDEB">
                  <a:alpha val="0"/>
                </a:srgbClr>
              </a:clrTo>
            </a:clrChange>
          </a:blip>
          <a:srcRect l="72591" t="32614" r="9637" b="30098"/>
          <a:stretch>
            <a:fillRect/>
          </a:stretch>
        </p:blipFill>
        <p:spPr bwMode="auto">
          <a:xfrm>
            <a:off x="1547813" y="1125538"/>
            <a:ext cx="9715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5" descr="19f3a03429faafd709aa501d2ffceef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04813"/>
            <a:ext cx="13525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 0.06297 L 0.23836 -4.81481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37 3.33333E-6 L 0.41944 0.15741 " pathEditMode="relative" ptsTypes="AA">
                                      <p:cBhvr>
                                        <p:cTn id="31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44 0.15741 L 0.22256 0.29399 " pathEditMode="relative" ptsTypes="AA">
                                      <p:cBhvr>
                                        <p:cTn id="34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3" name="Group 67"/>
          <p:cNvGraphicFramePr>
            <a:graphicFrameLocks noGrp="1"/>
          </p:cNvGraphicFramePr>
          <p:nvPr/>
        </p:nvGraphicFramePr>
        <p:xfrm>
          <a:off x="755650" y="1341438"/>
          <a:ext cx="6264275" cy="4119564"/>
        </p:xfrm>
        <a:graphic>
          <a:graphicData uri="http://schemas.openxmlformats.org/drawingml/2006/table">
            <a:tbl>
              <a:tblPr/>
              <a:tblGrid>
                <a:gridCol w="2087563"/>
                <a:gridCol w="2089150"/>
                <a:gridCol w="2087562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кс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82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0" name="Picture 69" descr="19f3a03429faafd709aa501d2ffceef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04813"/>
            <a:ext cx="13525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268538" y="1916113"/>
            <a:ext cx="863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4572000" y="2205038"/>
            <a:ext cx="0" cy="17287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2555875" y="3933825"/>
            <a:ext cx="8651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042988" y="4005263"/>
            <a:ext cx="0" cy="7921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2268538" y="5300663"/>
            <a:ext cx="3455987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6" name="Text Box 68"/>
          <p:cNvSpPr txBox="1">
            <a:spLocks noChangeArrowheads="1"/>
          </p:cNvSpPr>
          <p:nvPr/>
        </p:nvSpPr>
        <p:spPr bwMode="auto">
          <a:xfrm>
            <a:off x="323850" y="333375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«Будь внимателен!»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  <a:effectLst/>
              </a:rPr>
              <a:t>Игра «Выбери нужную букву!»</a:t>
            </a:r>
          </a:p>
        </p:txBody>
      </p:sp>
      <p:pic>
        <p:nvPicPr>
          <p:cNvPr id="10243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70" t="5605" r="45470" b="62575"/>
          <a:stretch>
            <a:fillRect/>
          </a:stretch>
        </p:blipFill>
        <p:spPr bwMode="auto">
          <a:xfrm>
            <a:off x="900113" y="1125538"/>
            <a:ext cx="129698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 flipH="1">
            <a:off x="1403350" y="4437063"/>
            <a:ext cx="70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effectLst/>
              <a:latin typeface="Arial" pitchFamily="34" charset="0"/>
            </a:endParaRPr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6300788" y="2781300"/>
            <a:ext cx="15113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effectLst/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sz="2800">
              <a:effectLst/>
              <a:latin typeface="Arial" pitchFamily="34" charset="0"/>
            </a:endParaRPr>
          </a:p>
        </p:txBody>
      </p:sp>
      <p:pic>
        <p:nvPicPr>
          <p:cNvPr id="1024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268413"/>
            <a:ext cx="116681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WordArt 20"/>
          <p:cNvSpPr>
            <a:spLocks noChangeArrowheads="1" noChangeShapeType="1" noTextEdit="1"/>
          </p:cNvSpPr>
          <p:nvPr/>
        </p:nvSpPr>
        <p:spPr bwMode="auto">
          <a:xfrm>
            <a:off x="1403350" y="2781300"/>
            <a:ext cx="628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48" name="WordArt 21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701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49" name="WordArt 22"/>
          <p:cNvSpPr>
            <a:spLocks noChangeArrowheads="1" noChangeShapeType="1" noTextEdit="1"/>
          </p:cNvSpPr>
          <p:nvPr/>
        </p:nvSpPr>
        <p:spPr bwMode="auto">
          <a:xfrm>
            <a:off x="1403350" y="4076700"/>
            <a:ext cx="7731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50" name="WordArt 23"/>
          <p:cNvSpPr>
            <a:spLocks noChangeArrowheads="1" noChangeShapeType="1" noTextEdit="1"/>
          </p:cNvSpPr>
          <p:nvPr/>
        </p:nvSpPr>
        <p:spPr bwMode="auto">
          <a:xfrm>
            <a:off x="1403350" y="4724400"/>
            <a:ext cx="7000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51" name="WordArt 24"/>
          <p:cNvSpPr>
            <a:spLocks noChangeArrowheads="1" noChangeShapeType="1" noTextEdit="1"/>
          </p:cNvSpPr>
          <p:nvPr/>
        </p:nvSpPr>
        <p:spPr bwMode="auto">
          <a:xfrm>
            <a:off x="1403350" y="5373688"/>
            <a:ext cx="7000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8218" name="WordArt 26"/>
          <p:cNvSpPr>
            <a:spLocks noChangeArrowheads="1" noChangeShapeType="1" noTextEdit="1"/>
          </p:cNvSpPr>
          <p:nvPr/>
        </p:nvSpPr>
        <p:spPr bwMode="auto">
          <a:xfrm>
            <a:off x="3132138" y="263683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4140200" y="263683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8221" name="WordArt 29"/>
          <p:cNvSpPr>
            <a:spLocks noChangeArrowheads="1" noChangeShapeType="1" noTextEdit="1"/>
          </p:cNvSpPr>
          <p:nvPr/>
        </p:nvSpPr>
        <p:spPr bwMode="auto">
          <a:xfrm>
            <a:off x="4572000" y="2636838"/>
            <a:ext cx="39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ы</a:t>
            </a:r>
          </a:p>
        </p:txBody>
      </p:sp>
      <p:sp>
        <p:nvSpPr>
          <p:cNvPr id="8222" name="WordArt 30"/>
          <p:cNvSpPr>
            <a:spLocks noChangeArrowheads="1" noChangeShapeType="1" noTextEdit="1"/>
          </p:cNvSpPr>
          <p:nvPr/>
        </p:nvSpPr>
        <p:spPr bwMode="auto">
          <a:xfrm>
            <a:off x="5148263" y="263683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э</a:t>
            </a:r>
          </a:p>
        </p:txBody>
      </p:sp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>
            <a:off x="3132138" y="33575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3635375" y="33575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ё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4067175" y="3357563"/>
            <a:ext cx="39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ю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4643438" y="3357563"/>
            <a:ext cx="2857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5148263" y="33575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0261" name="WordArt 38"/>
          <p:cNvSpPr>
            <a:spLocks noChangeArrowheads="1" noChangeShapeType="1" noTextEdit="1"/>
          </p:cNvSpPr>
          <p:nvPr/>
        </p:nvSpPr>
        <p:spPr bwMode="auto">
          <a:xfrm>
            <a:off x="6443663" y="2852738"/>
            <a:ext cx="628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62" name="WordArt 39"/>
          <p:cNvSpPr>
            <a:spLocks noChangeArrowheads="1" noChangeShapeType="1" noTextEdit="1"/>
          </p:cNvSpPr>
          <p:nvPr/>
        </p:nvSpPr>
        <p:spPr bwMode="auto">
          <a:xfrm>
            <a:off x="6443663" y="3500438"/>
            <a:ext cx="628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63" name="WordArt 40"/>
          <p:cNvSpPr>
            <a:spLocks noChangeArrowheads="1" noChangeShapeType="1" noTextEdit="1"/>
          </p:cNvSpPr>
          <p:nvPr/>
        </p:nvSpPr>
        <p:spPr bwMode="auto">
          <a:xfrm>
            <a:off x="6443663" y="4149725"/>
            <a:ext cx="628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64" name="WordArt 41"/>
          <p:cNvSpPr>
            <a:spLocks noChangeArrowheads="1" noChangeShapeType="1" noTextEdit="1"/>
          </p:cNvSpPr>
          <p:nvPr/>
        </p:nvSpPr>
        <p:spPr bwMode="auto">
          <a:xfrm>
            <a:off x="6516688" y="4797425"/>
            <a:ext cx="628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10265" name="WordArt 42"/>
          <p:cNvSpPr>
            <a:spLocks noChangeArrowheads="1" noChangeShapeType="1" noTextEdit="1"/>
          </p:cNvSpPr>
          <p:nvPr/>
        </p:nvSpPr>
        <p:spPr bwMode="auto">
          <a:xfrm>
            <a:off x="6516688" y="5445125"/>
            <a:ext cx="628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с...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3635375" y="2636838"/>
            <a:ext cx="276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1763713" y="3429000"/>
            <a:ext cx="276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8240" name="WordArt 48"/>
          <p:cNvSpPr>
            <a:spLocks noChangeArrowheads="1" noChangeShapeType="1" noTextEdit="1"/>
          </p:cNvSpPr>
          <p:nvPr/>
        </p:nvSpPr>
        <p:spPr bwMode="auto">
          <a:xfrm>
            <a:off x="1763713" y="40767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8241" name="WordArt 49"/>
          <p:cNvSpPr>
            <a:spLocks noChangeArrowheads="1" noChangeShapeType="1" noTextEdit="1"/>
          </p:cNvSpPr>
          <p:nvPr/>
        </p:nvSpPr>
        <p:spPr bwMode="auto">
          <a:xfrm>
            <a:off x="1763713" y="4724400"/>
            <a:ext cx="39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ы</a:t>
            </a:r>
          </a:p>
        </p:txBody>
      </p:sp>
      <p:sp>
        <p:nvSpPr>
          <p:cNvPr id="8242" name="WordArt 50"/>
          <p:cNvSpPr>
            <a:spLocks noChangeArrowheads="1" noChangeShapeType="1" noTextEdit="1"/>
          </p:cNvSpPr>
          <p:nvPr/>
        </p:nvSpPr>
        <p:spPr bwMode="auto">
          <a:xfrm>
            <a:off x="1835150" y="537368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э</a:t>
            </a:r>
          </a:p>
        </p:txBody>
      </p:sp>
      <p:sp>
        <p:nvSpPr>
          <p:cNvPr id="8243" name="WordArt 51"/>
          <p:cNvSpPr>
            <a:spLocks noChangeArrowheads="1" noChangeShapeType="1" noTextEdit="1"/>
          </p:cNvSpPr>
          <p:nvPr/>
        </p:nvSpPr>
        <p:spPr bwMode="auto">
          <a:xfrm>
            <a:off x="6732588" y="2852738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sp>
        <p:nvSpPr>
          <p:cNvPr id="8244" name="WordArt 52"/>
          <p:cNvSpPr>
            <a:spLocks noChangeArrowheads="1" noChangeShapeType="1" noTextEdit="1"/>
          </p:cNvSpPr>
          <p:nvPr/>
        </p:nvSpPr>
        <p:spPr bwMode="auto">
          <a:xfrm>
            <a:off x="6804025" y="350043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ё</a:t>
            </a:r>
          </a:p>
        </p:txBody>
      </p:sp>
      <p:sp>
        <p:nvSpPr>
          <p:cNvPr id="8245" name="WordArt 53"/>
          <p:cNvSpPr>
            <a:spLocks noChangeArrowheads="1" noChangeShapeType="1" noTextEdit="1"/>
          </p:cNvSpPr>
          <p:nvPr/>
        </p:nvSpPr>
        <p:spPr bwMode="auto">
          <a:xfrm>
            <a:off x="6732588" y="4149725"/>
            <a:ext cx="39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ю</a:t>
            </a:r>
          </a:p>
        </p:txBody>
      </p:sp>
      <p:sp>
        <p:nvSpPr>
          <p:cNvPr id="8246" name="WordArt 54"/>
          <p:cNvSpPr>
            <a:spLocks noChangeArrowheads="1" noChangeShapeType="1" noTextEdit="1"/>
          </p:cNvSpPr>
          <p:nvPr/>
        </p:nvSpPr>
        <p:spPr bwMode="auto">
          <a:xfrm>
            <a:off x="6877050" y="4797425"/>
            <a:ext cx="2857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8247" name="WordArt 55"/>
          <p:cNvSpPr>
            <a:spLocks noChangeArrowheads="1" noChangeShapeType="1" noTextEdit="1"/>
          </p:cNvSpPr>
          <p:nvPr/>
        </p:nvSpPr>
        <p:spPr bwMode="auto">
          <a:xfrm>
            <a:off x="6804025" y="54451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28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20" grpId="0" animBg="1"/>
      <p:bldP spid="8221" grpId="0" animBg="1"/>
      <p:bldP spid="8222" grpId="0" animBg="1"/>
      <p:bldP spid="8223" grpId="0" animBg="1"/>
      <p:bldP spid="8225" grpId="0" animBg="1"/>
      <p:bldP spid="8226" grpId="0" animBg="1"/>
      <p:bldP spid="8227" grpId="0" animBg="1"/>
      <p:bldP spid="8228" grpId="0" animBg="1"/>
      <p:bldP spid="8236" grpId="0" animBg="1"/>
      <p:bldP spid="8237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5651500" y="5300663"/>
            <a:ext cx="647700" cy="188912"/>
            <a:chOff x="385" y="1253"/>
            <a:chExt cx="408" cy="119"/>
          </a:xfrm>
        </p:grpSpPr>
        <p:sp>
          <p:nvSpPr>
            <p:cNvPr id="2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29" name="Group 65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3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88" name="Group 124"/>
          <p:cNvGrpSpPr>
            <a:grpSpLocks/>
          </p:cNvGrpSpPr>
          <p:nvPr/>
        </p:nvGrpSpPr>
        <p:grpSpPr bwMode="auto">
          <a:xfrm>
            <a:off x="3276600" y="3573463"/>
            <a:ext cx="647700" cy="188912"/>
            <a:chOff x="385" y="1253"/>
            <a:chExt cx="408" cy="119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90" name="Group 126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1042988" y="3573463"/>
            <a:ext cx="647700" cy="188912"/>
            <a:chOff x="385" y="1253"/>
            <a:chExt cx="408" cy="119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14313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i="1">
                <a:solidFill>
                  <a:schemeClr val="tx2"/>
                </a:solidFill>
                <a:effectLst/>
              </a:rPr>
              <a:t>Дифференциация твердых и мягких согласных на уровне слова</a:t>
            </a:r>
          </a:p>
        </p:txBody>
      </p:sp>
      <p:grpSp>
        <p:nvGrpSpPr>
          <p:cNvPr id="11283" name="Group 32"/>
          <p:cNvGrpSpPr>
            <a:grpSpLocks/>
          </p:cNvGrpSpPr>
          <p:nvPr/>
        </p:nvGrpSpPr>
        <p:grpSpPr bwMode="auto">
          <a:xfrm>
            <a:off x="7277100" y="928688"/>
            <a:ext cx="576263" cy="935037"/>
            <a:chOff x="612" y="1207"/>
            <a:chExt cx="984" cy="1814"/>
          </a:xfrm>
        </p:grpSpPr>
        <p:pic>
          <p:nvPicPr>
            <p:cNvPr id="11287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 l="3893" t="15340" r="5264" b="6236"/>
            <a:stretch>
              <a:fillRect/>
            </a:stretch>
          </p:blipFill>
          <p:spPr bwMode="auto">
            <a:xfrm rot="5400000">
              <a:off x="197" y="1622"/>
              <a:ext cx="1814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883" y="1752"/>
              <a:ext cx="455" cy="591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284" name="Group 35"/>
          <p:cNvGrpSpPr>
            <a:grpSpLocks/>
          </p:cNvGrpSpPr>
          <p:nvPr/>
        </p:nvGrpSpPr>
        <p:grpSpPr bwMode="auto">
          <a:xfrm>
            <a:off x="7853363" y="928688"/>
            <a:ext cx="576262" cy="936625"/>
            <a:chOff x="1837" y="1253"/>
            <a:chExt cx="984" cy="1814"/>
          </a:xfrm>
        </p:grpSpPr>
        <p:pic>
          <p:nvPicPr>
            <p:cNvPr id="11285" name="Picture 3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 l="3893" t="15340" r="5264" b="6236"/>
            <a:stretch>
              <a:fillRect/>
            </a:stretch>
          </p:blipFill>
          <p:spPr bwMode="auto">
            <a:xfrm rot="5400000">
              <a:off x="1422" y="1668"/>
              <a:ext cx="1814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2108" y="1797"/>
              <a:ext cx="453" cy="59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042988" y="3573463"/>
            <a:ext cx="215900" cy="18891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4572000" y="3573463"/>
            <a:ext cx="647700" cy="188912"/>
            <a:chOff x="385" y="1253"/>
            <a:chExt cx="408" cy="119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99" name="Group 35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4140200" y="5300663"/>
            <a:ext cx="647700" cy="188912"/>
            <a:chOff x="385" y="1253"/>
            <a:chExt cx="408" cy="119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04" name="Group 40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1130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02" t="16125" r="68362" b="57664"/>
          <a:stretch>
            <a:fillRect/>
          </a:stretch>
        </p:blipFill>
        <p:spPr bwMode="auto">
          <a:xfrm>
            <a:off x="2124075" y="2492375"/>
            <a:ext cx="720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33" t="16125" r="56378" b="58418"/>
          <a:stretch>
            <a:fillRect/>
          </a:stretch>
        </p:blipFill>
        <p:spPr bwMode="auto">
          <a:xfrm>
            <a:off x="3276600" y="2565400"/>
            <a:ext cx="6477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61" t="10040" r="37573" b="60461"/>
          <a:stretch>
            <a:fillRect/>
          </a:stretch>
        </p:blipFill>
        <p:spPr bwMode="auto">
          <a:xfrm>
            <a:off x="4356100" y="2420938"/>
            <a:ext cx="1008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45" r="1695" b="60461"/>
          <a:stretch>
            <a:fillRect/>
          </a:stretch>
        </p:blipFill>
        <p:spPr bwMode="auto">
          <a:xfrm>
            <a:off x="7235825" y="2420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34" t="8086" r="18787" b="60461"/>
          <a:stretch>
            <a:fillRect/>
          </a:stretch>
        </p:blipFill>
        <p:spPr bwMode="auto">
          <a:xfrm>
            <a:off x="5724525" y="2420938"/>
            <a:ext cx="11525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58" t="55664" r="67514" b="16125"/>
          <a:stretch>
            <a:fillRect/>
          </a:stretch>
        </p:blipFill>
        <p:spPr bwMode="auto">
          <a:xfrm>
            <a:off x="2484438" y="4221163"/>
            <a:ext cx="1223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7" t="57663" r="88016" b="14127"/>
          <a:stretch>
            <a:fillRect/>
          </a:stretch>
        </p:blipFill>
        <p:spPr bwMode="auto">
          <a:xfrm>
            <a:off x="1331913" y="4365625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40" t="51665" r="44432" b="18126"/>
          <a:stretch>
            <a:fillRect/>
          </a:stretch>
        </p:blipFill>
        <p:spPr bwMode="auto">
          <a:xfrm>
            <a:off x="3924300" y="4149725"/>
            <a:ext cx="1223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50" t="51665" r="28171" b="18126"/>
          <a:stretch>
            <a:fillRect/>
          </a:stretch>
        </p:blipFill>
        <p:spPr bwMode="auto">
          <a:xfrm>
            <a:off x="6732588" y="4076700"/>
            <a:ext cx="1152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98" t="51099" r="15915" b="20169"/>
          <a:stretch>
            <a:fillRect/>
          </a:stretch>
        </p:blipFill>
        <p:spPr bwMode="auto">
          <a:xfrm>
            <a:off x="5508625" y="4221163"/>
            <a:ext cx="9350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867400" y="5300663"/>
            <a:ext cx="215900" cy="18891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307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7" t="6042" r="86301" b="55664"/>
          <a:stretch>
            <a:fillRect/>
          </a:stretch>
        </p:blipFill>
        <p:spPr bwMode="auto">
          <a:xfrm>
            <a:off x="900113" y="2420938"/>
            <a:ext cx="8540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87900" y="3573463"/>
            <a:ext cx="215900" cy="18891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1322" name="Group 58"/>
          <p:cNvGrpSpPr>
            <a:grpSpLocks/>
          </p:cNvGrpSpPr>
          <p:nvPr/>
        </p:nvGrpSpPr>
        <p:grpSpPr bwMode="auto">
          <a:xfrm>
            <a:off x="2843213" y="5300663"/>
            <a:ext cx="647700" cy="188912"/>
            <a:chOff x="385" y="1253"/>
            <a:chExt cx="408" cy="119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24" name="Group 60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32" name="Group 68"/>
          <p:cNvGrpSpPr>
            <a:grpSpLocks/>
          </p:cNvGrpSpPr>
          <p:nvPr/>
        </p:nvGrpSpPr>
        <p:grpSpPr bwMode="auto">
          <a:xfrm>
            <a:off x="6948488" y="5300663"/>
            <a:ext cx="647700" cy="188912"/>
            <a:chOff x="385" y="1253"/>
            <a:chExt cx="408" cy="119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34" name="Group 70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42" name="Group 78"/>
          <p:cNvGrpSpPr>
            <a:grpSpLocks/>
          </p:cNvGrpSpPr>
          <p:nvPr/>
        </p:nvGrpSpPr>
        <p:grpSpPr bwMode="auto">
          <a:xfrm>
            <a:off x="1547813" y="5300663"/>
            <a:ext cx="647700" cy="188912"/>
            <a:chOff x="385" y="1253"/>
            <a:chExt cx="408" cy="119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44" name="Group 80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47" name="Group 83"/>
          <p:cNvGrpSpPr>
            <a:grpSpLocks/>
          </p:cNvGrpSpPr>
          <p:nvPr/>
        </p:nvGrpSpPr>
        <p:grpSpPr bwMode="auto">
          <a:xfrm>
            <a:off x="7524750" y="3573463"/>
            <a:ext cx="647700" cy="188912"/>
            <a:chOff x="385" y="1253"/>
            <a:chExt cx="408" cy="119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49" name="Group 85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52" name="Group 88"/>
          <p:cNvGrpSpPr>
            <a:grpSpLocks/>
          </p:cNvGrpSpPr>
          <p:nvPr/>
        </p:nvGrpSpPr>
        <p:grpSpPr bwMode="auto">
          <a:xfrm>
            <a:off x="2124075" y="3573463"/>
            <a:ext cx="647700" cy="188912"/>
            <a:chOff x="385" y="1253"/>
            <a:chExt cx="408" cy="119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54" name="Group 90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11264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1362" name="Group 98"/>
          <p:cNvGrpSpPr>
            <a:grpSpLocks/>
          </p:cNvGrpSpPr>
          <p:nvPr/>
        </p:nvGrpSpPr>
        <p:grpSpPr bwMode="auto">
          <a:xfrm>
            <a:off x="6084888" y="3573463"/>
            <a:ext cx="647700" cy="188912"/>
            <a:chOff x="385" y="1253"/>
            <a:chExt cx="408" cy="119"/>
          </a:xfrm>
        </p:grpSpPr>
        <p:sp>
          <p:nvSpPr>
            <p:cNvPr id="11267" name="Rectangle 15"/>
            <p:cNvSpPr>
              <a:spLocks noChangeArrowheads="1"/>
            </p:cNvSpPr>
            <p:nvPr/>
          </p:nvSpPr>
          <p:spPr bwMode="auto">
            <a:xfrm>
              <a:off x="385" y="1253"/>
              <a:ext cx="136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364" name="Group 100"/>
            <p:cNvGrpSpPr>
              <a:grpSpLocks/>
            </p:cNvGrpSpPr>
            <p:nvPr/>
          </p:nvGrpSpPr>
          <p:grpSpPr bwMode="auto">
            <a:xfrm>
              <a:off x="521" y="1253"/>
              <a:ext cx="272" cy="119"/>
              <a:chOff x="521" y="1253"/>
              <a:chExt cx="272" cy="119"/>
            </a:xfrm>
          </p:grpSpPr>
          <p:sp>
            <p:nvSpPr>
              <p:cNvPr id="11268" name="Rectangle 15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" name="Rectangle 15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136" cy="1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6948488" y="5300663"/>
            <a:ext cx="215900" cy="18891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6084888" y="3573463"/>
            <a:ext cx="215900" cy="18891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7164388" y="5300663"/>
            <a:ext cx="215900" cy="18891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7956550" y="3573463"/>
            <a:ext cx="215900" cy="1889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4572000" y="5300663"/>
            <a:ext cx="215900" cy="1889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1763713" y="5300663"/>
            <a:ext cx="215900" cy="1889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2843213" y="5300663"/>
            <a:ext cx="215900" cy="1889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3492500" y="3573463"/>
            <a:ext cx="215900" cy="1889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2124075" y="3573463"/>
            <a:ext cx="215900" cy="1889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7" grpId="0" animBg="1"/>
      <p:bldP spid="18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i="1">
                <a:solidFill>
                  <a:schemeClr val="tx2"/>
                </a:solidFill>
                <a:effectLst/>
              </a:rPr>
              <a:t>Дифференциация твердых и мягких согласных на уровне слова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827088" y="2395538"/>
            <a:ext cx="2087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лис…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68313" y="3403600"/>
            <a:ext cx="158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348038" y="1963738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лис…ца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516688" y="426878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</a:t>
            </a:r>
            <a:r>
              <a:rPr lang="ru-RU" sz="3600" b="1">
                <a:effectLst/>
                <a:latin typeface="Arial" pitchFamily="34" charset="0"/>
              </a:rPr>
              <a:t>…</a:t>
            </a:r>
            <a:r>
              <a:rPr lang="ru-RU" sz="3200" b="1">
                <a:effectLst/>
                <a:latin typeface="Arial" pitchFamily="34" charset="0"/>
              </a:rPr>
              <a:t>нок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987675" y="5492750"/>
            <a:ext cx="287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лис…та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250825" y="4627563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лис…й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5364163" y="2684463"/>
            <a:ext cx="3527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/>
                <a:latin typeface="Arial" pitchFamily="34" charset="0"/>
              </a:rPr>
              <a:t>лис…чка</a:t>
            </a:r>
          </a:p>
        </p:txBody>
      </p:sp>
      <p:sp>
        <p:nvSpPr>
          <p:cNvPr id="31754" name="WordArt 16"/>
          <p:cNvSpPr>
            <a:spLocks noChangeArrowheads="1" noChangeShapeType="1" noTextEdit="1"/>
          </p:cNvSpPr>
          <p:nvPr/>
        </p:nvSpPr>
        <p:spPr bwMode="auto">
          <a:xfrm>
            <a:off x="7380288" y="4268788"/>
            <a:ext cx="3603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ё</a:t>
            </a:r>
          </a:p>
        </p:txBody>
      </p:sp>
      <p:sp>
        <p:nvSpPr>
          <p:cNvPr id="31756" name="WordArt 18"/>
          <p:cNvSpPr>
            <a:spLocks noChangeArrowheads="1" noChangeShapeType="1" noTextEdit="1"/>
          </p:cNvSpPr>
          <p:nvPr/>
        </p:nvSpPr>
        <p:spPr bwMode="auto">
          <a:xfrm>
            <a:off x="4356100" y="5589588"/>
            <a:ext cx="3587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sp>
        <p:nvSpPr>
          <p:cNvPr id="31757" name="WordArt 17"/>
          <p:cNvSpPr>
            <a:spLocks noChangeArrowheads="1" noChangeShapeType="1" noTextEdit="1"/>
          </p:cNvSpPr>
          <p:nvPr/>
        </p:nvSpPr>
        <p:spPr bwMode="auto">
          <a:xfrm>
            <a:off x="1692275" y="47244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31758" name="WordArt 17"/>
          <p:cNvSpPr>
            <a:spLocks noChangeArrowheads="1" noChangeShapeType="1" noTextEdit="1"/>
          </p:cNvSpPr>
          <p:nvPr/>
        </p:nvSpPr>
        <p:spPr bwMode="auto">
          <a:xfrm>
            <a:off x="7019925" y="27813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31759" name="WordArt 17"/>
          <p:cNvSpPr>
            <a:spLocks noChangeArrowheads="1" noChangeShapeType="1" noTextEdit="1"/>
          </p:cNvSpPr>
          <p:nvPr/>
        </p:nvSpPr>
        <p:spPr bwMode="auto">
          <a:xfrm>
            <a:off x="1692275" y="2420938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grpSp>
        <p:nvGrpSpPr>
          <p:cNvPr id="12303" name="Group 16"/>
          <p:cNvGrpSpPr>
            <a:grpSpLocks/>
          </p:cNvGrpSpPr>
          <p:nvPr/>
        </p:nvGrpSpPr>
        <p:grpSpPr bwMode="auto">
          <a:xfrm>
            <a:off x="2051050" y="2611438"/>
            <a:ext cx="4502150" cy="2979737"/>
            <a:chOff x="1701" y="663"/>
            <a:chExt cx="3607" cy="2376"/>
          </a:xfrm>
        </p:grpSpPr>
        <p:pic>
          <p:nvPicPr>
            <p:cNvPr id="1230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7" t="1532" r="22545" b="62599"/>
            <a:stretch>
              <a:fillRect/>
            </a:stretch>
          </p:blipFill>
          <p:spPr bwMode="auto">
            <a:xfrm>
              <a:off x="1701" y="663"/>
              <a:ext cx="2042" cy="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1026"/>
              <a:ext cx="2700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4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27" t="45618" r="18155" b="13222"/>
          <a:stretch>
            <a:fillRect/>
          </a:stretch>
        </p:blipFill>
        <p:spPr bwMode="auto">
          <a:xfrm>
            <a:off x="7429500" y="1117600"/>
            <a:ext cx="1223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WordArt 17"/>
          <p:cNvSpPr>
            <a:spLocks noChangeArrowheads="1" noChangeShapeType="1" noTextEdit="1"/>
          </p:cNvSpPr>
          <p:nvPr/>
        </p:nvSpPr>
        <p:spPr bwMode="auto">
          <a:xfrm>
            <a:off x="4211638" y="2060575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 animBg="1"/>
      <p:bldP spid="31756" grpId="0" animBg="1"/>
      <p:bldP spid="31757" grpId="0" animBg="1"/>
      <p:bldP spid="31758" grpId="0" animBg="1"/>
      <p:bldP spid="31759" grpId="0" animBg="1"/>
      <p:bldP spid="31764" grpId="0" animBg="1"/>
    </p:bld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1493</TotalTime>
  <Words>478</Words>
  <Application>Microsoft Office PowerPoint</Application>
  <PresentationFormat>Экран (4:3)</PresentationFormat>
  <Paragraphs>251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Garamond</vt:lpstr>
      <vt:lpstr>Arial</vt:lpstr>
      <vt:lpstr>Wingdings</vt:lpstr>
      <vt:lpstr>Calibri</vt:lpstr>
      <vt:lpstr>French Script MT</vt:lpstr>
      <vt:lpstr>Times New Roman</vt:lpstr>
      <vt:lpstr>Край</vt:lpstr>
      <vt:lpstr>Дифференциация  твердых и мягких согласных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твердых и мягких согласных</dc:title>
  <dc:creator>Панина</dc:creator>
  <cp:lastModifiedBy>Дарёна</cp:lastModifiedBy>
  <cp:revision>35</cp:revision>
  <dcterms:created xsi:type="dcterms:W3CDTF">2009-12-23T04:32:15Z</dcterms:created>
  <dcterms:modified xsi:type="dcterms:W3CDTF">2012-03-29T12:40:12Z</dcterms:modified>
</cp:coreProperties>
</file>