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3"/>
  </p:notesMasterIdLst>
  <p:sldIdLst>
    <p:sldId id="256" r:id="rId2"/>
    <p:sldId id="257" r:id="rId3"/>
    <p:sldId id="267" r:id="rId4"/>
    <p:sldId id="258" r:id="rId5"/>
    <p:sldId id="259" r:id="rId6"/>
    <p:sldId id="274" r:id="rId7"/>
    <p:sldId id="260" r:id="rId8"/>
    <p:sldId id="261" r:id="rId9"/>
    <p:sldId id="263" r:id="rId10"/>
    <p:sldId id="262" r:id="rId11"/>
    <p:sldId id="271" r:id="rId12"/>
    <p:sldId id="264" r:id="rId13"/>
    <p:sldId id="276" r:id="rId14"/>
    <p:sldId id="270" r:id="rId15"/>
    <p:sldId id="265" r:id="rId16"/>
    <p:sldId id="269" r:id="rId17"/>
    <p:sldId id="266" r:id="rId18"/>
    <p:sldId id="272" r:id="rId19"/>
    <p:sldId id="277" r:id="rId20"/>
    <p:sldId id="278" r:id="rId21"/>
    <p:sldId id="26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097677-2814-46D6-9AB1-8B70F25647AD}" type="datetimeFigureOut">
              <a:rPr lang="ru-RU" smtClean="0"/>
              <a:pPr/>
              <a:t>20.05.2012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1202F3-FAA9-4D6C-A15F-3603ED66B1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962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202F3-FAA9-4D6C-A15F-3603ED66B15E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C7220-8128-4A96-8C3F-B96B9E9BA0DE}" type="datetimeFigureOut">
              <a:rPr lang="ru-RU" smtClean="0"/>
              <a:pPr/>
              <a:t>20.05.2012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5AD7E-6168-4969-8FED-2CAFCDB890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C7220-8128-4A96-8C3F-B96B9E9BA0DE}" type="datetimeFigureOut">
              <a:rPr lang="ru-RU" smtClean="0"/>
              <a:pPr/>
              <a:t>20.05.2012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5AD7E-6168-4969-8FED-2CAFCDB89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C7220-8128-4A96-8C3F-B96B9E9BA0DE}" type="datetimeFigureOut">
              <a:rPr lang="ru-RU" smtClean="0"/>
              <a:pPr/>
              <a:t>20.05.2012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5AD7E-6168-4969-8FED-2CAFCDB89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69DEA-3221-4614-97AD-945AC49C0D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C7220-8128-4A96-8C3F-B96B9E9BA0DE}" type="datetimeFigureOut">
              <a:rPr lang="ru-RU" smtClean="0"/>
              <a:pPr/>
              <a:t>20.05.2012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5AD7E-6168-4969-8FED-2CAFCDB890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C7220-8128-4A96-8C3F-B96B9E9BA0DE}" type="datetimeFigureOut">
              <a:rPr lang="ru-RU" smtClean="0"/>
              <a:pPr/>
              <a:t>20.05.2012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5AD7E-6168-4969-8FED-2CAFCDB89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C7220-8128-4A96-8C3F-B96B9E9BA0DE}" type="datetimeFigureOut">
              <a:rPr lang="ru-RU" smtClean="0"/>
              <a:pPr/>
              <a:t>20.05.2012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5AD7E-6168-4969-8FED-2CAFCDB89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C7220-8128-4A96-8C3F-B96B9E9BA0DE}" type="datetimeFigureOut">
              <a:rPr lang="ru-RU" smtClean="0"/>
              <a:pPr/>
              <a:t>20.05.2012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5AD7E-6168-4969-8FED-2CAFCDB89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C7220-8128-4A96-8C3F-B96B9E9BA0DE}" type="datetimeFigureOut">
              <a:rPr lang="ru-RU" smtClean="0"/>
              <a:pPr/>
              <a:t>20.05.2012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5AD7E-6168-4969-8FED-2CAFCDB89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C7220-8128-4A96-8C3F-B96B9E9BA0DE}" type="datetimeFigureOut">
              <a:rPr lang="ru-RU" smtClean="0"/>
              <a:pPr/>
              <a:t>20.05.2012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5AD7E-6168-4969-8FED-2CAFCDB89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C7220-8128-4A96-8C3F-B96B9E9BA0DE}" type="datetimeFigureOut">
              <a:rPr lang="ru-RU" smtClean="0"/>
              <a:pPr/>
              <a:t>20.05.2012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5AD7E-6168-4969-8FED-2CAFCDB89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C7220-8128-4A96-8C3F-B96B9E9BA0DE}" type="datetimeFigureOut">
              <a:rPr lang="ru-RU" smtClean="0"/>
              <a:pPr/>
              <a:t>20.05.2012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5AD7E-6168-4969-8FED-2CAFCDB89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FECC7220-8128-4A96-8C3F-B96B9E9BA0DE}" type="datetimeFigureOut">
              <a:rPr lang="ru-RU" smtClean="0"/>
              <a:pPr/>
              <a:t>20.05.2012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6AA5AD7E-6168-4969-8FED-2CAFCDB89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4531"/>
            <a:ext cx="6552728" cy="65527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b="1" dirty="0"/>
              <a:t>ВИЧ-инфекция и </a:t>
            </a:r>
            <a:r>
              <a:rPr lang="ru-RU" b="1" dirty="0" smtClean="0"/>
              <a:t>СПИД</a:t>
            </a:r>
            <a:endParaRPr lang="ru-RU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9260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7924800" cy="857256"/>
          </a:xfrm>
        </p:spPr>
        <p:txBody>
          <a:bodyPr/>
          <a:lstStyle/>
          <a:p>
            <a:pPr algn="ctr"/>
            <a:r>
              <a:rPr lang="ru-RU" sz="4000" b="1" dirty="0">
                <a:solidFill>
                  <a:srgbClr val="FFFF00"/>
                </a:solidFill>
              </a:rPr>
              <a:t>Гипотезы возникновения ВИЧ: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1285860"/>
            <a:ext cx="7924800" cy="5214974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sz="3300" i="1" dirty="0" smtClean="0"/>
              <a:t> </a:t>
            </a:r>
            <a:r>
              <a:rPr lang="ru-RU" sz="4000" i="1" dirty="0"/>
              <a:t>Африканская гипотеза </a:t>
            </a:r>
            <a:r>
              <a:rPr lang="ru-RU" sz="4000" dirty="0"/>
              <a:t>(близкородственные вирусы приматов</a:t>
            </a:r>
            <a:r>
              <a:rPr lang="ru-RU" sz="4000" dirty="0" smtClean="0"/>
              <a:t>)</a:t>
            </a:r>
            <a:endParaRPr lang="en-US" sz="4000" dirty="0" smtClean="0"/>
          </a:p>
          <a:p>
            <a:pPr>
              <a:buNone/>
            </a:pPr>
            <a:endParaRPr lang="ru-RU" sz="4000" i="1" dirty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4000" i="1" dirty="0" smtClean="0"/>
              <a:t>Широкое </a:t>
            </a:r>
            <a:r>
              <a:rPr lang="ru-RU" sz="4000" i="1" dirty="0"/>
              <a:t>использование научных достижений ХХ века</a:t>
            </a:r>
          </a:p>
          <a:p>
            <a:pPr>
              <a:lnSpc>
                <a:spcPct val="80000"/>
              </a:lnSpc>
              <a:buNone/>
            </a:pPr>
            <a:r>
              <a:rPr lang="en-US" sz="4000" dirty="0" smtClean="0"/>
              <a:t>     </a:t>
            </a:r>
            <a:r>
              <a:rPr lang="ru-RU" sz="4000" dirty="0" smtClean="0"/>
              <a:t>(</a:t>
            </a:r>
            <a:r>
              <a:rPr lang="ru-RU" sz="4000" dirty="0"/>
              <a:t>переливание крови, пересадка органов и другие открытия</a:t>
            </a:r>
            <a:r>
              <a:rPr lang="ru-RU" sz="4000" dirty="0" smtClean="0"/>
              <a:t>)</a:t>
            </a:r>
            <a:endParaRPr lang="en-US" sz="4000" dirty="0" smtClean="0"/>
          </a:p>
          <a:p>
            <a:pPr>
              <a:lnSpc>
                <a:spcPct val="80000"/>
              </a:lnSpc>
              <a:buNone/>
            </a:pPr>
            <a:endParaRPr lang="ru-RU" sz="4000" dirty="0"/>
          </a:p>
          <a:p>
            <a:pPr>
              <a:buFont typeface="Wingdings" pitchFamily="2" charset="2"/>
              <a:buChar char="Ø"/>
            </a:pPr>
            <a:r>
              <a:rPr lang="en-US" sz="4000" i="1" dirty="0" smtClean="0"/>
              <a:t> </a:t>
            </a:r>
            <a:r>
              <a:rPr lang="ru-RU" sz="4000" i="1" dirty="0" smtClean="0"/>
              <a:t>Искусственное </a:t>
            </a:r>
            <a:r>
              <a:rPr lang="ru-RU" sz="4000" i="1" dirty="0"/>
              <a:t>возникновение вируса</a:t>
            </a:r>
          </a:p>
          <a:p>
            <a:pPr>
              <a:buNone/>
            </a:pPr>
            <a:r>
              <a:rPr lang="en-US" sz="4000" dirty="0" smtClean="0"/>
              <a:t>     </a:t>
            </a:r>
            <a:r>
              <a:rPr lang="ru-RU" sz="4000" dirty="0" smtClean="0"/>
              <a:t>(</a:t>
            </a:r>
            <a:r>
              <a:rPr lang="ru-RU" sz="4000" dirty="0"/>
              <a:t>бактериологическое оружие</a:t>
            </a:r>
            <a:r>
              <a:rPr lang="ru-RU" sz="4000" dirty="0" smtClean="0"/>
              <a:t>)</a:t>
            </a:r>
            <a:endParaRPr lang="en-US" sz="4000" dirty="0" smtClean="0"/>
          </a:p>
          <a:p>
            <a:pPr>
              <a:buNone/>
            </a:pPr>
            <a:endParaRPr lang="ru-RU" sz="4000" dirty="0"/>
          </a:p>
          <a:p>
            <a:pPr>
              <a:buFont typeface="Wingdings" pitchFamily="2" charset="2"/>
              <a:buChar char="Ø"/>
            </a:pPr>
            <a:r>
              <a:rPr lang="ru-RU" sz="4000" i="1" dirty="0" smtClean="0"/>
              <a:t> </a:t>
            </a:r>
            <a:r>
              <a:rPr lang="ru-RU" sz="4000" i="1" dirty="0"/>
              <a:t>Модификация вируса</a:t>
            </a:r>
          </a:p>
          <a:p>
            <a:pPr>
              <a:buNone/>
            </a:pPr>
            <a:r>
              <a:rPr lang="en-US" sz="4000" dirty="0" smtClean="0"/>
              <a:t>      </a:t>
            </a:r>
            <a:r>
              <a:rPr lang="ru-RU" sz="4000" dirty="0" smtClean="0"/>
              <a:t>(</a:t>
            </a:r>
            <a:r>
              <a:rPr lang="ru-RU" sz="4000" dirty="0"/>
              <a:t>существование вируса с древних времен)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52761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403" y="404665"/>
            <a:ext cx="9065193" cy="604867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73415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FF00"/>
                </a:solidFill>
              </a:rPr>
              <a:t>Фазы эпидемического процесса при </a:t>
            </a:r>
            <a:br>
              <a:rPr lang="ru-RU" b="1" dirty="0">
                <a:solidFill>
                  <a:srgbClr val="FFFF00"/>
                </a:solidFill>
              </a:rPr>
            </a:br>
            <a:r>
              <a:rPr lang="ru-RU" b="1" dirty="0">
                <a:solidFill>
                  <a:srgbClr val="FFFF00"/>
                </a:solidFill>
              </a:rPr>
              <a:t>ВИЧ-инфекции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/>
              <a:t>Начальная фаза – распространение ВИЧ идет  в основном в среде лиц </a:t>
            </a:r>
            <a:r>
              <a:rPr lang="ru-RU" sz="2800" dirty="0" smtClean="0"/>
              <a:t>нетрадиционной ориентации </a:t>
            </a:r>
            <a:r>
              <a:rPr lang="ru-RU" sz="2800" dirty="0"/>
              <a:t>ориентации;</a:t>
            </a:r>
          </a:p>
          <a:p>
            <a:r>
              <a:rPr lang="ru-RU" sz="2800" dirty="0"/>
              <a:t>Вторая фаза – вирус попадает в среду лиц, использующих наркотики внутривенно и распространяется кровяным путем;</a:t>
            </a:r>
          </a:p>
          <a:p>
            <a:r>
              <a:rPr lang="ru-RU" sz="2800" dirty="0"/>
              <a:t>Третья фаза – когда в процесс вовлекается все население и распространение ВИЧ осуществляется преимущественно половым путем.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69724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9330" name="Group 2"/>
          <p:cNvGraphicFramePr>
            <a:graphicFrameLocks noGrp="1"/>
          </p:cNvGraphicFramePr>
          <p:nvPr>
            <p:ph/>
          </p:nvPr>
        </p:nvGraphicFramePr>
        <p:xfrm>
          <a:off x="457200" y="277813"/>
          <a:ext cx="8229600" cy="6451918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836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3C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Безопасно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8D8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Опасно!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Очень опасно!!!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Укус комара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Прокалывание ушей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Множественные половые связи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6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Пользование общественным туалетом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Нанесение татуировки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Переливание крови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6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Поцелуй в щеку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Пользование чужой зубной щеткой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5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Уход за больным СПИДом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Укус постельного клопа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6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Плавание в бассейне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6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Объятия с больным СПИДом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85"/>
            <a:ext cx="3744416" cy="6857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70994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42918"/>
            <a:ext cx="7924800" cy="1143008"/>
          </a:xfrm>
        </p:spPr>
        <p:txBody>
          <a:bodyPr/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/>
            </a:r>
            <a:br>
              <a:rPr lang="en-US" sz="4400" b="1" dirty="0" smtClean="0">
                <a:solidFill>
                  <a:srgbClr val="FFFF00"/>
                </a:solidFill>
              </a:rPr>
            </a:br>
            <a:r>
              <a:rPr lang="en-US" sz="4400" b="1" dirty="0" smtClean="0">
                <a:solidFill>
                  <a:srgbClr val="FFFF00"/>
                </a:solidFill>
              </a:rPr>
              <a:t/>
            </a:r>
            <a:br>
              <a:rPr lang="en-US" sz="4400" b="1" dirty="0" smtClean="0">
                <a:solidFill>
                  <a:srgbClr val="FFFF00"/>
                </a:solidFill>
              </a:rPr>
            </a:br>
            <a:r>
              <a:rPr lang="ru-RU" sz="4400" b="1" dirty="0" smtClean="0">
                <a:solidFill>
                  <a:srgbClr val="FFFF00"/>
                </a:solidFill>
              </a:rPr>
              <a:t>Стадии </a:t>
            </a:r>
            <a:r>
              <a:rPr lang="ru-RU" sz="4400" b="1" dirty="0">
                <a:solidFill>
                  <a:srgbClr val="FFFF00"/>
                </a:solidFill>
              </a:rPr>
              <a:t>болезни СПИДа</a:t>
            </a:r>
            <a:r>
              <a:rPr lang="ru-RU" sz="4400" dirty="0">
                <a:solidFill>
                  <a:srgbClr val="FFFF00"/>
                </a:solidFill>
              </a:rPr>
              <a:t/>
            </a:r>
            <a:br>
              <a:rPr lang="ru-RU" sz="4400" dirty="0">
                <a:solidFill>
                  <a:srgbClr val="FFFF00"/>
                </a:solidFill>
              </a:rPr>
            </a:b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sz="2800" b="1" i="1" dirty="0" smtClean="0">
                <a:solidFill>
                  <a:srgbClr val="FF0000"/>
                </a:solidFill>
              </a:rPr>
              <a:t>Заражение </a:t>
            </a:r>
            <a:r>
              <a:rPr lang="ru-RU" sz="2800" b="1" i="1" dirty="0">
                <a:solidFill>
                  <a:srgbClr val="FF0000"/>
                </a:solidFill>
              </a:rPr>
              <a:t>инфекцией ВИЧ:</a:t>
            </a:r>
            <a:r>
              <a:rPr lang="ru-RU" sz="2800" dirty="0">
                <a:solidFill>
                  <a:srgbClr val="FF0000"/>
                </a:solidFill>
              </a:rPr>
              <a:t> недельная лихорадка, увеличение лимфатических узлов, сыпь. Через месяц в крови обнаруживаются антитела к ВИЧ.</a:t>
            </a:r>
          </a:p>
          <a:p>
            <a:pPr lvl="0"/>
            <a:r>
              <a:rPr lang="ru-RU" sz="2800" b="1" i="1" dirty="0">
                <a:solidFill>
                  <a:srgbClr val="FF0000"/>
                </a:solidFill>
              </a:rPr>
              <a:t>Скрытый период: </a:t>
            </a:r>
            <a:r>
              <a:rPr lang="ru-RU" sz="2800" dirty="0">
                <a:solidFill>
                  <a:srgbClr val="FF0000"/>
                </a:solidFill>
              </a:rPr>
              <a:t>от нескольких недель до нескольких лет. Изъязвления слизистой, грибковые поражения кожи, похудание, понос, повышенная температура тела.</a:t>
            </a:r>
          </a:p>
          <a:p>
            <a:pPr lvl="0"/>
            <a:r>
              <a:rPr lang="ru-RU" sz="2800" b="1" i="1" dirty="0">
                <a:solidFill>
                  <a:srgbClr val="FF0000"/>
                </a:solidFill>
              </a:rPr>
              <a:t>СПИД:</a:t>
            </a:r>
            <a:r>
              <a:rPr lang="ru-RU" sz="2800" dirty="0">
                <a:solidFill>
                  <a:srgbClr val="FF0000"/>
                </a:solidFill>
              </a:rPr>
              <a:t> воспаление легких, опухоли (саркома </a:t>
            </a:r>
            <a:r>
              <a:rPr lang="ru-RU" sz="2800" dirty="0" smtClean="0">
                <a:solidFill>
                  <a:srgbClr val="FF0000"/>
                </a:solidFill>
              </a:rPr>
              <a:t>), </a:t>
            </a:r>
            <a:r>
              <a:rPr lang="ru-RU" sz="2800" dirty="0">
                <a:solidFill>
                  <a:srgbClr val="FF0000"/>
                </a:solidFill>
              </a:rPr>
              <a:t>сепсис и другие инфекционные заболевания.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86478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066" y="476672"/>
            <a:ext cx="9041491" cy="58326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0286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dirty="0">
                <a:solidFill>
                  <a:srgbClr val="FF0000"/>
                </a:solidFill>
              </a:rPr>
              <a:t>ПОМНИТЕ!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ru-RU" sz="4400" dirty="0">
                <a:solidFill>
                  <a:srgbClr val="FF0000"/>
                </a:solidFill>
              </a:rPr>
              <a:t>СПИД</a:t>
            </a:r>
            <a:r>
              <a:rPr lang="ru-RU" sz="4400" dirty="0"/>
              <a:t> – опасное и коварное заболевание, которое вызывается вирусом иммунодефицита человека.</a:t>
            </a:r>
          </a:p>
          <a:p>
            <a:r>
              <a:rPr lang="ru-RU" sz="4400" dirty="0">
                <a:solidFill>
                  <a:srgbClr val="FF0000"/>
                </a:solidFill>
              </a:rPr>
              <a:t>СПИД</a:t>
            </a:r>
            <a:r>
              <a:rPr lang="ru-RU" sz="4400" dirty="0"/>
              <a:t> распространяется из-за нежелания изменить нормы своего поведения.</a:t>
            </a:r>
          </a:p>
          <a:p>
            <a:endParaRPr lang="ru-RU" sz="4400" dirty="0"/>
          </a:p>
        </p:txBody>
      </p:sp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2071670" y="214290"/>
          <a:ext cx="719138" cy="1296988"/>
        </p:xfrm>
        <a:graphic>
          <a:graphicData uri="http://schemas.openxmlformats.org/presentationml/2006/ole">
            <p:oleObj spid="_x0000_s1026" name="Фотография Photo Editor" r:id="rId3" imgW="495369" imgH="971686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870151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2675" y="100013"/>
            <a:ext cx="4438650" cy="66579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17723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1227100714_nari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4282" y="1357298"/>
            <a:ext cx="85011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Передача  зараженными  шприцами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1613"/>
            <a:ext cx="6552728" cy="64085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</a:rPr>
              <a:t>Что такое СПИД</a:t>
            </a:r>
            <a:r>
              <a:rPr lang="en-US" sz="5400" b="1" dirty="0" smtClean="0">
                <a:solidFill>
                  <a:srgbClr val="FFFF00"/>
                </a:solidFill>
              </a:rPr>
              <a:t> </a:t>
            </a:r>
            <a:r>
              <a:rPr lang="ru-RU" sz="5400" b="1" dirty="0" smtClean="0">
                <a:solidFill>
                  <a:srgbClr val="FFFF00"/>
                </a:solidFill>
              </a:rPr>
              <a:t>?</a:t>
            </a:r>
            <a:endParaRPr lang="ru-RU" sz="5400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5434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800" b="1" dirty="0" smtClean="0">
                <a:solidFill>
                  <a:srgbClr val="FF0000"/>
                </a:solidFill>
              </a:rPr>
              <a:t>  </a:t>
            </a:r>
            <a:r>
              <a:rPr lang="ru-RU" sz="4800" b="1" dirty="0" smtClean="0">
                <a:solidFill>
                  <a:srgbClr val="FF0000"/>
                </a:solidFill>
              </a:rPr>
              <a:t>В </a:t>
            </a:r>
            <a:r>
              <a:rPr lang="ru-RU" sz="4800" b="1" dirty="0">
                <a:solidFill>
                  <a:srgbClr val="FF0000"/>
                </a:solidFill>
              </a:rPr>
              <a:t>1981 году появилось новое, ранее </a:t>
            </a:r>
            <a:r>
              <a:rPr lang="ru-RU" sz="4800" b="1" dirty="0" smtClean="0">
                <a:solidFill>
                  <a:srgbClr val="FF0000"/>
                </a:solidFill>
              </a:rPr>
              <a:t>неизвестное </a:t>
            </a:r>
            <a:r>
              <a:rPr lang="ru-RU" sz="4800" b="1" dirty="0">
                <a:solidFill>
                  <a:srgbClr val="FF0000"/>
                </a:solidFill>
              </a:rPr>
              <a:t>науке, вирусное заболевание, получившее название СПИД.</a:t>
            </a:r>
          </a:p>
        </p:txBody>
      </p:sp>
    </p:spTree>
    <p:extLst>
      <p:ext uri="{BB962C8B-B14F-4D97-AF65-F5344CB8AC3E}">
        <p14:creationId xmlns:p14="http://schemas.microsoft.com/office/powerpoint/2010/main" xmlns="" val="4179861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31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01156" cy="671514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14348" y="357166"/>
            <a:ext cx="73581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Внутриутробное  заражение  ВИЧ  от инфицированной  матери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5" y="476672"/>
            <a:ext cx="9063407" cy="5910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8997" y="2085565"/>
            <a:ext cx="3810000" cy="466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165957"/>
            <a:ext cx="3587675" cy="2689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69488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37009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654032"/>
          </a:xfrm>
        </p:spPr>
        <p:txBody>
          <a:bodyPr/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СПИД: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1142984"/>
            <a:ext cx="7924800" cy="45720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    </a:t>
            </a:r>
            <a:r>
              <a:rPr lang="ru-RU" sz="4000" dirty="0" smtClean="0">
                <a:solidFill>
                  <a:srgbClr val="FFFF00"/>
                </a:solidFill>
              </a:rPr>
              <a:t>Аббревиатура </a:t>
            </a:r>
            <a:r>
              <a:rPr lang="ru-RU" sz="4000" dirty="0">
                <a:solidFill>
                  <a:srgbClr val="FFFF00"/>
                </a:solidFill>
              </a:rPr>
              <a:t>СПИД означает: </a:t>
            </a:r>
            <a:endParaRPr lang="en-US" sz="40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sz="2800" i="1" dirty="0" smtClean="0">
                <a:solidFill>
                  <a:srgbClr val="0070C0"/>
                </a:solidFill>
              </a:rPr>
              <a:t>     </a:t>
            </a:r>
            <a:r>
              <a:rPr lang="ru-RU" sz="2800" i="1" dirty="0" smtClean="0">
                <a:solidFill>
                  <a:srgbClr val="FF0000"/>
                </a:solidFill>
              </a:rPr>
              <a:t>Синдром </a:t>
            </a:r>
            <a:r>
              <a:rPr lang="ru-RU" sz="2800" i="1" dirty="0">
                <a:solidFill>
                  <a:srgbClr val="FF0000"/>
                </a:solidFill>
              </a:rPr>
              <a:t>Приобретенного Иммунодефицита. Синдром </a:t>
            </a:r>
            <a:r>
              <a:rPr lang="ru-RU" sz="2800" dirty="0">
                <a:solidFill>
                  <a:srgbClr val="0070C0"/>
                </a:solidFill>
              </a:rPr>
              <a:t>– потому что существует большое количество признаков, симптомов, осложнений, связанных с заболеванием. </a:t>
            </a:r>
            <a:endParaRPr lang="en-US" sz="28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sz="2800" i="1" dirty="0" smtClean="0">
                <a:solidFill>
                  <a:srgbClr val="0070C0"/>
                </a:solidFill>
              </a:rPr>
              <a:t>   </a:t>
            </a:r>
            <a:r>
              <a:rPr lang="ru-RU" sz="2800" i="1" dirty="0" smtClean="0">
                <a:solidFill>
                  <a:srgbClr val="FF0000"/>
                </a:solidFill>
              </a:rPr>
              <a:t>Приобретенный</a:t>
            </a:r>
            <a:r>
              <a:rPr lang="ru-RU" sz="2800" i="1" dirty="0" smtClean="0">
                <a:solidFill>
                  <a:srgbClr val="0070C0"/>
                </a:solidFill>
              </a:rPr>
              <a:t> </a:t>
            </a:r>
            <a:r>
              <a:rPr lang="ru-RU" sz="2800" i="1" dirty="0">
                <a:solidFill>
                  <a:srgbClr val="0070C0"/>
                </a:solidFill>
              </a:rPr>
              <a:t>– </a:t>
            </a:r>
            <a:r>
              <a:rPr lang="ru-RU" sz="2800" dirty="0">
                <a:solidFill>
                  <a:srgbClr val="0070C0"/>
                </a:solidFill>
              </a:rPr>
              <a:t>заболевание не обусловлено генетической предрасположенностью, а приобретается специфическим образом.</a:t>
            </a:r>
            <a:r>
              <a:rPr lang="ru-RU" sz="2800" i="1" dirty="0">
                <a:solidFill>
                  <a:srgbClr val="0070C0"/>
                </a:solidFill>
              </a:rPr>
              <a:t> </a:t>
            </a:r>
            <a:r>
              <a:rPr lang="ru-RU" sz="2800" i="1" dirty="0">
                <a:solidFill>
                  <a:srgbClr val="FF0000"/>
                </a:solidFill>
              </a:rPr>
              <a:t>Иммунодефицит</a:t>
            </a:r>
            <a:r>
              <a:rPr lang="ru-RU" sz="2800" dirty="0">
                <a:solidFill>
                  <a:srgbClr val="0070C0"/>
                </a:solidFill>
              </a:rPr>
              <a:t> – иммунная система подавляется и теряет способность сопротивляться различным инфекциям.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877688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022"/>
            <a:ext cx="7920880" cy="68119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46586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6500858" cy="2286016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ВИЧ - </a:t>
            </a:r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вирус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иммунодефицита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человека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3071810"/>
            <a:ext cx="9144000" cy="378619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вызывает заболевание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СПИД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- синдром приобретенного иммунодефицита (повреждение системы клеточного иммунитета, организм становится совершенно беззащитным перед микробами)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содержит 2 молекулы РНК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связывается с лейкоцитами, снижая их функциональную активность.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 descr="http://im6-tub.yandex.net/i?id=101769326-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285728"/>
            <a:ext cx="2788676" cy="2714643"/>
          </a:xfrm>
          <a:prstGeom prst="rect">
            <a:avLst/>
          </a:prstGeom>
          <a:noFill/>
          <a:ln w="38100" cmpd="sng">
            <a:solidFill>
              <a:srgbClr val="C00000"/>
            </a:solidFill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04664"/>
            <a:ext cx="8429684" cy="809758"/>
          </a:xfrm>
        </p:spPr>
        <p:txBody>
          <a:bodyPr/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>
                <a:solidFill>
                  <a:srgbClr val="FFFF00"/>
                </a:solidFill>
              </a:rPr>
              <a:t>Природа </a:t>
            </a:r>
            <a:r>
              <a:rPr lang="ru-RU" b="1" dirty="0">
                <a:solidFill>
                  <a:srgbClr val="FFFF00"/>
                </a:solidFill>
              </a:rPr>
              <a:t>вируса и механизм его действия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1214422"/>
            <a:ext cx="7924800" cy="5143536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ВИЧ - это РНК-содержащий вирус 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>
                <a:solidFill>
                  <a:srgbClr val="FF0000"/>
                </a:solidFill>
              </a:rPr>
              <a:t>В отличие от </a:t>
            </a:r>
            <a:r>
              <a:rPr lang="ru-RU" sz="2800" dirty="0" err="1">
                <a:solidFill>
                  <a:srgbClr val="FF0000"/>
                </a:solidFill>
              </a:rPr>
              <a:t>онковирусов</a:t>
            </a:r>
            <a:r>
              <a:rPr lang="ru-RU" sz="2800" dirty="0">
                <a:solidFill>
                  <a:srgbClr val="FF0000"/>
                </a:solidFill>
              </a:rPr>
              <a:t> он вызывает не рост инфицированных клеток, а их гибель. Вирус, попадая в кровь человека, поражает специфические лимфатические клетки, 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>
                <a:solidFill>
                  <a:srgbClr val="FF0000"/>
                </a:solidFill>
              </a:rPr>
              <a:t>Белок вируса, оставшийся на поверхности клетки, изменяет её так, что она становится мишенью для </a:t>
            </a:r>
            <a:r>
              <a:rPr lang="ru-RU" sz="2800" dirty="0" smtClean="0">
                <a:solidFill>
                  <a:srgbClr val="FF0000"/>
                </a:solidFill>
              </a:rPr>
              <a:t>клеток-убийц. </a:t>
            </a:r>
            <a:r>
              <a:rPr lang="ru-RU" sz="2800" dirty="0">
                <a:solidFill>
                  <a:srgbClr val="FF0000"/>
                </a:solidFill>
              </a:rPr>
              <a:t>Клетка погибает, а размножившиеся внутри неё вирусы попадают в кровоток, а оттуда в другие </a:t>
            </a:r>
            <a:r>
              <a:rPr lang="ru-RU" sz="2800" dirty="0" smtClean="0">
                <a:solidFill>
                  <a:srgbClr val="FF0000"/>
                </a:solidFill>
              </a:rPr>
              <a:t>лимфоциты, </a:t>
            </a:r>
            <a:r>
              <a:rPr lang="ru-RU" sz="2800" dirty="0">
                <a:solidFill>
                  <a:srgbClr val="FF0000"/>
                </a:solidFill>
              </a:rPr>
              <a:t>и процесс повторяется снова. Макрофаги, зараженные ВИЧ, не погибают, а становятся местом размножения вируса, его резервуаром. </a:t>
            </a:r>
          </a:p>
        </p:txBody>
      </p:sp>
    </p:spTree>
    <p:extLst>
      <p:ext uri="{BB962C8B-B14F-4D97-AF65-F5344CB8AC3E}">
        <p14:creationId xmlns:p14="http://schemas.microsoft.com/office/powerpoint/2010/main" xmlns="" val="424828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Схема действия вируса </a:t>
            </a:r>
            <a:r>
              <a:rPr lang="ru-RU" sz="4000" b="1" dirty="0" err="1" smtClean="0">
                <a:solidFill>
                  <a:srgbClr val="FFFF00"/>
                </a:solidFill>
              </a:rPr>
              <a:t>имунодефицита</a:t>
            </a:r>
            <a:r>
              <a:rPr lang="ru-RU" sz="4000" b="1" dirty="0" smtClean="0">
                <a:solidFill>
                  <a:srgbClr val="FFFF00"/>
                </a:solidFill>
              </a:rPr>
              <a:t> человека</a:t>
            </a:r>
            <a:endParaRPr lang="ru-RU" sz="4000" b="1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348880"/>
            <a:ext cx="9144000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67716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</a:rPr>
              <a:t>Зараженная клетка человека</a:t>
            </a:r>
            <a:endParaRPr lang="ru-RU" sz="4400" b="1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00200"/>
            <a:ext cx="6192687" cy="5226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5946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581</TotalTime>
  <Words>452</Words>
  <Application>Microsoft Office PowerPoint</Application>
  <PresentationFormat>Экран (4:3)</PresentationFormat>
  <Paragraphs>55</Paragraphs>
  <Slides>21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Горизонт</vt:lpstr>
      <vt:lpstr>Фотография Photo Editor</vt:lpstr>
      <vt:lpstr>ВИЧ-инфекция и СПИД</vt:lpstr>
      <vt:lpstr>Что такое СПИД ?</vt:lpstr>
      <vt:lpstr>Слайд 3</vt:lpstr>
      <vt:lpstr>СПИД:</vt:lpstr>
      <vt:lpstr>Слайд 5</vt:lpstr>
      <vt:lpstr>    ВИЧ - вирус иммунодефицита человека</vt:lpstr>
      <vt:lpstr>      Природа вируса и механизм его действия </vt:lpstr>
      <vt:lpstr>Схема действия вируса имунодефицита человека</vt:lpstr>
      <vt:lpstr>Зараженная клетка человека</vt:lpstr>
      <vt:lpstr>Гипотезы возникновения ВИЧ:</vt:lpstr>
      <vt:lpstr>Слайд 11</vt:lpstr>
      <vt:lpstr>Фазы эпидемического процесса при  ВИЧ-инфекции</vt:lpstr>
      <vt:lpstr>Слайд 13</vt:lpstr>
      <vt:lpstr>Слайд 14</vt:lpstr>
      <vt:lpstr>  Стадии болезни СПИДа </vt:lpstr>
      <vt:lpstr>Слайд 16</vt:lpstr>
      <vt:lpstr>ПОМНИТЕ!</vt:lpstr>
      <vt:lpstr>Слайд 18</vt:lpstr>
      <vt:lpstr>Слайд 19</vt:lpstr>
      <vt:lpstr>Слайд 20</vt:lpstr>
      <vt:lpstr>Слайд 21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FuckYouBill</dc:creator>
  <cp:lastModifiedBy>Дарёна</cp:lastModifiedBy>
  <cp:revision>65</cp:revision>
  <dcterms:created xsi:type="dcterms:W3CDTF">2009-11-11T18:28:33Z</dcterms:created>
  <dcterms:modified xsi:type="dcterms:W3CDTF">2012-05-20T07:35:50Z</dcterms:modified>
</cp:coreProperties>
</file>