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70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9" r:id="rId21"/>
    <p:sldId id="274" r:id="rId22"/>
    <p:sldId id="275" r:id="rId23"/>
    <p:sldId id="276" r:id="rId24"/>
    <p:sldId id="277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40" y="-8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22A7-1770-4248-8787-90EF13004948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AACCD-CBF0-427D-B69E-66B70E8FF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4E7C-230D-487A-9C12-DA2649052264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B082-7028-410C-B3A4-2C086E301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5FE0-5DCC-4565-B4CB-F74A7ECD2FE0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E8E2-38FE-4BC8-9803-B98FF3D67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13159-2B09-474D-980D-A02A1F0E9849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02D49-627E-4D9E-9E87-A8EE9970C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335F-6E06-4BFC-B455-4BDEDF6A3233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1428-6544-4714-A85A-545128BBF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B324-88FF-4334-BEDB-03A80AE7CDCC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2F1E-61E7-48D8-92DB-51FD3B33C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1F0BB-CA3B-4898-B4D0-29C84E420479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89E39-EFB8-462D-8A57-7ECED7884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EED3C-BD2B-4D34-9E37-1F70C456FBBF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5F41C-0A87-4C39-86B7-D224B5361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6E26-8116-4A30-AA7B-5B179AAF2144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085E0-559E-4145-9E8F-9DE7505F4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1E63-40DF-48BA-900C-0A2EB1B1231C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DFF1-65D3-4408-AF5C-046D98187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B475-92F8-4D17-A073-67E98CC907C6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35CB0-C169-44B1-A99A-8596051E1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76276E-56F6-451B-8787-C16901983688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763A6B-5E69-49E6-91C5-976CB49DE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88" r:id="rId9"/>
    <p:sldLayoutId id="2147483679" r:id="rId10"/>
    <p:sldLayoutId id="2147483678" r:id="rId11"/>
  </p:sldLayoutIdLst>
  <p:transition>
    <p:wheel spokes="8"/>
  </p:transition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FF6566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F9B639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3219450"/>
            <a:ext cx="7620000" cy="2443163"/>
          </a:xfrm>
        </p:spPr>
      </p:pic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1643063"/>
            <a:ext cx="6480175" cy="1752600"/>
          </a:xfrm>
        </p:spPr>
        <p:txBody>
          <a:bodyPr/>
          <a:lstStyle/>
          <a:p>
            <a:r>
              <a:rPr lang="ru-RU" smtClean="0"/>
              <a:t>Урок технологии в 5 классе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071938" y="4786313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/>
              <a:t>Учитель: Чижова А.В.</a:t>
            </a:r>
          </a:p>
          <a:p>
            <a:pPr algn="r"/>
            <a:r>
              <a:rPr lang="ru-RU"/>
              <a:t>МБОУ Зиняковская сош</a:t>
            </a:r>
          </a:p>
          <a:p>
            <a:pPr algn="r"/>
            <a:r>
              <a:rPr lang="ru-RU"/>
              <a:t>Нижегородская обл.</a:t>
            </a:r>
          </a:p>
          <a:p>
            <a:pPr algn="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85813"/>
            <a:ext cx="3208338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71688" y="4572000"/>
            <a:ext cx="4643437" cy="923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По примеру городской знати стали расшивать и всячески украшать свои передники крестьянские </a:t>
            </a:r>
            <a:r>
              <a:rPr lang="ru-RU" dirty="0">
                <a:latin typeface="+mn-lt"/>
                <a:cs typeface="+mn-cs"/>
              </a:rPr>
              <a:t>девушки.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285750" y="428625"/>
            <a:ext cx="5429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/>
              <a:t>Хитрая на выдумку европейская мода изобрела несколько видов передников для разных случаев жизни. Так, например, уважающая себя европейская женщина, когда выходила к столу, обязана была прикрывать платье большой салфеткой. Так появился специальный передник - таблье (от французского слова "стол"). </a:t>
            </a:r>
          </a:p>
        </p:txBody>
      </p:sp>
      <p:pic>
        <p:nvPicPr>
          <p:cNvPr id="2355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57188"/>
            <a:ext cx="32448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286000"/>
            <a:ext cx="33575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86188" y="4406900"/>
            <a:ext cx="50006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Таблион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- другой тип передника с похожим названием, но совершенно иной по назначению. Это передник для особо торжественных случаев. Он был заимствован из церемониальной византийской одежды и для императора делался из шелковой парчи с узором, а для придворных - из гладкой, одноцветной материи, но затем освоился с новой для себя ролью модного аксессуара.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357188" y="500063"/>
            <a:ext cx="4572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Со временем передник стал частью праздничного народного костюма. В некоторых областях Германии широкий передник надевался лишь по особо торжественным случаям. В Молдавии отличительной чертой народной одежды были два передника, охватывающие корпус спереди и сзади, не сходящиеся на боках, с богатым цветным узором. Традиционный русский передник изготавливали из домотканой ткани в клетку, с отделкой по краям и красными завязками. </a:t>
            </a:r>
          </a:p>
        </p:txBody>
      </p:sp>
      <p:pic>
        <p:nvPicPr>
          <p:cNvPr id="24578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95619">
            <a:off x="6113463" y="501650"/>
            <a:ext cx="249872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3575" y="3852863"/>
            <a:ext cx="161448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3571875"/>
            <a:ext cx="1592262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435768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/>
              <a:t>На Севере передник был вышитым и мог иметь рукава. Интересен передник конца XIX в. из г. Каргополя Олонецкой губернии. Вышитые на нем затейливые узоры представляют собой не что иное, как древние земледельческие календари. Шесть лепестков и шесть ростков круга обозначают 12 месяцев, а условные значки снаружи - важнейшие вехи годичного круга полевых работ. Например, 2 мая - "Борис-Глеб - сею хлеб", 31 мая - "Придет Федот - земля примется за свой род". Подобные месяцесловы вышивали еще и на подолах рубах и полотенцах. Можно понять, как дорожили этими вещами, бережно передавая по наследству. Характерно, что в некоторых областях России (например, в Забайкалье) традиционный передник сохранялся в качестве части праздничного одеяния вплоть до середины прошлого века. </a:t>
            </a:r>
          </a:p>
        </p:txBody>
      </p:sp>
      <p:pic>
        <p:nvPicPr>
          <p:cNvPr id="25602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143250"/>
            <a:ext cx="4194175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214313" y="5929313"/>
            <a:ext cx="642937" cy="785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3200400"/>
            <a:ext cx="6961187" cy="2444750"/>
          </a:xfrm>
        </p:spPr>
      </p:pic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500063" y="428625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Фартуки очень давно получили широкое распространение и сохраняются в обиходе до нашего времени. </a:t>
            </a:r>
          </a:p>
          <a:p>
            <a:pPr algn="just"/>
            <a:r>
              <a:rPr lang="ru-RU"/>
              <a:t>Фартук становится принадлежностью бытовой одежды для работы в домашних условиях, а так же является производственной одеждой.</a:t>
            </a:r>
          </a:p>
        </p:txBody>
      </p:sp>
      <p:pic>
        <p:nvPicPr>
          <p:cNvPr id="2765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92964">
            <a:off x="5329238" y="557213"/>
            <a:ext cx="3214687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80590">
            <a:off x="571500" y="2579688"/>
            <a:ext cx="38576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3438" y="5214938"/>
            <a:ext cx="42862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Но даже домашний фартук для работы на кухне хочется украсить, сделать его более привлекательным.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85750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ea typeface="Calibri" pitchFamily="34" charset="0"/>
                <a:cs typeface="Times New Roman" pitchFamily="18" charset="0"/>
              </a:rPr>
              <a:t>Отделка служит дополнением и украшением внешнего вида изделия.</a:t>
            </a:r>
          </a:p>
          <a:p>
            <a:pPr algn="just" eaLnBrk="0" hangingPunct="0"/>
            <a:r>
              <a:rPr lang="ru-RU">
                <a:ea typeface="Calibri" pitchFamily="34" charset="0"/>
                <a:cs typeface="Times New Roman" pitchFamily="18" charset="0"/>
              </a:rPr>
              <a:t>Для отделки фартука используют различную технику и различные отделочные материалы: оборки, воланы, вышивка, гипюр, шитье, кружева, ленты, тесьму, сутаж, аппликация, батик.</a:t>
            </a:r>
          </a:p>
        </p:txBody>
      </p:sp>
      <p:pic>
        <p:nvPicPr>
          <p:cNvPr id="2867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357313"/>
            <a:ext cx="3143250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286000"/>
            <a:ext cx="288766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2613" y="1814513"/>
            <a:ext cx="2663825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785813" y="571500"/>
            <a:ext cx="2786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Вышивка</a:t>
            </a:r>
            <a:r>
              <a:rPr lang="ru-RU"/>
              <a:t>  </a:t>
            </a:r>
          </a:p>
        </p:txBody>
      </p:sp>
      <p:pic>
        <p:nvPicPr>
          <p:cNvPr id="29698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214438"/>
            <a:ext cx="2428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8127">
            <a:off x="3071813" y="642938"/>
            <a:ext cx="447040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4027488"/>
            <a:ext cx="3024188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620719">
            <a:off x="5649913" y="4097338"/>
            <a:ext cx="3398837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2428875"/>
            <a:ext cx="3714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785813" y="571500"/>
            <a:ext cx="2786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Вышивка</a:t>
            </a:r>
            <a:r>
              <a:rPr lang="ru-RU"/>
              <a:t>  </a:t>
            </a:r>
          </a:p>
        </p:txBody>
      </p:sp>
      <p:pic>
        <p:nvPicPr>
          <p:cNvPr id="30723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88393">
            <a:off x="-93663" y="2511425"/>
            <a:ext cx="3830638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4328">
            <a:off x="2932113" y="122238"/>
            <a:ext cx="3781425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8929">
            <a:off x="2244725" y="1601788"/>
            <a:ext cx="33274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428625" y="428625"/>
            <a:ext cx="1928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Гипюр</a:t>
            </a:r>
            <a:r>
              <a:rPr lang="ru-RU"/>
              <a:t> </a:t>
            </a:r>
          </a:p>
        </p:txBody>
      </p:sp>
      <p:pic>
        <p:nvPicPr>
          <p:cNvPr id="3174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357188"/>
            <a:ext cx="3725862" cy="61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20591">
            <a:off x="357188" y="1406525"/>
            <a:ext cx="198437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557338"/>
            <a:ext cx="41513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28625" y="500063"/>
            <a:ext cx="4071938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ea typeface="Calibri" pitchFamily="34" charset="0"/>
                <a:cs typeface="Times New Roman" pitchFamily="18" charset="0"/>
              </a:rPr>
              <a:t>На севере носили сарафаны</a:t>
            </a:r>
          </a:p>
          <a:p>
            <a:pPr eaLnBrk="0" hangingPunct="0"/>
            <a:r>
              <a:rPr lang="ru-RU" sz="1600">
                <a:ea typeface="Calibri" pitchFamily="34" charset="0"/>
                <a:cs typeface="Times New Roman" pitchFamily="18" charset="0"/>
              </a:rPr>
              <a:t>Из шелка, крашенины и холста, </a:t>
            </a:r>
            <a:endParaRPr lang="ru-RU" sz="1600">
              <a:cs typeface="Calibri" pitchFamily="34" charset="0"/>
            </a:endParaRPr>
          </a:p>
          <a:p>
            <a:pPr eaLnBrk="0" hangingPunct="0"/>
            <a:r>
              <a:rPr lang="ru-RU" sz="1600">
                <a:cs typeface="Calibri" pitchFamily="34" charset="0"/>
              </a:rPr>
              <a:t>Парчи и ткани, шерсти домотканой.</a:t>
            </a:r>
            <a:endParaRPr lang="ru-RU" sz="1600"/>
          </a:p>
          <a:p>
            <a:pPr eaLnBrk="0" hangingPunct="0"/>
            <a:r>
              <a:rPr lang="ru-RU" sz="1600">
                <a:cs typeface="Calibri" pitchFamily="34" charset="0"/>
              </a:rPr>
              <a:t>Отделки разной яркой красота</a:t>
            </a:r>
            <a:endParaRPr lang="ru-RU" sz="1600"/>
          </a:p>
          <a:p>
            <a:pPr eaLnBrk="0" hangingPunct="0"/>
            <a:r>
              <a:rPr lang="ru-RU" sz="1600">
                <a:cs typeface="Calibri" pitchFamily="34" charset="0"/>
              </a:rPr>
              <a:t>Нарядный вид костюму придавала…</a:t>
            </a:r>
            <a:endParaRPr lang="ru-RU" sz="1600"/>
          </a:p>
          <a:p>
            <a:pPr eaLnBrk="0" hangingPunct="0"/>
            <a:r>
              <a:rPr lang="ru-RU" sz="1600">
                <a:cs typeface="Calibri" pitchFamily="34" charset="0"/>
              </a:rPr>
              <a:t>Рубаха была вышита всегда,</a:t>
            </a:r>
            <a:endParaRPr lang="ru-RU" sz="1600"/>
          </a:p>
          <a:p>
            <a:pPr eaLnBrk="0" hangingPunct="0"/>
            <a:r>
              <a:rPr lang="ru-RU" sz="1600">
                <a:cs typeface="Calibri" pitchFamily="34" charset="0"/>
              </a:rPr>
              <a:t>Событиям особым отвечала:</a:t>
            </a:r>
            <a:endParaRPr lang="ru-RU" sz="1600"/>
          </a:p>
          <a:p>
            <a:pPr eaLnBrk="0" hangingPunct="0"/>
            <a:r>
              <a:rPr lang="ru-RU" sz="1600">
                <a:cs typeface="Calibri" pitchFamily="34" charset="0"/>
              </a:rPr>
              <a:t>Для свадьбы, сенокоса и труда... </a:t>
            </a:r>
            <a:endParaRPr lang="ru-RU" sz="1600"/>
          </a:p>
          <a:p>
            <a:r>
              <a:rPr lang="ru-RU" sz="1600">
                <a:cs typeface="Calibri" pitchFamily="34" charset="0"/>
              </a:rPr>
              <a:t>Крестьянки юга правилом считали </a:t>
            </a:r>
            <a:r>
              <a:rPr lang="ru-RU" sz="1600">
                <a:solidFill>
                  <a:srgbClr val="996633"/>
                </a:solidFill>
                <a:cs typeface="Calibri" pitchFamily="34" charset="0"/>
              </a:rPr>
              <a:t>Поверх рубах поневы надевать,</a:t>
            </a:r>
            <a:endParaRPr lang="ru-RU" sz="1600">
              <a:solidFill>
                <a:srgbClr val="996633"/>
              </a:solidFill>
            </a:endParaRPr>
          </a:p>
          <a:p>
            <a:pPr eaLnBrk="0" hangingPunct="0"/>
            <a:r>
              <a:rPr lang="ru-RU" sz="1600">
                <a:solidFill>
                  <a:srgbClr val="996633"/>
                </a:solidFill>
                <a:cs typeface="Calibri" pitchFamily="34" charset="0"/>
              </a:rPr>
              <a:t>Затем передником поневу украшали… Навершник сверху сразу надевали. </a:t>
            </a:r>
            <a:endParaRPr lang="ru-RU" sz="1600">
              <a:solidFill>
                <a:srgbClr val="996633"/>
              </a:solidFill>
            </a:endParaRPr>
          </a:p>
          <a:p>
            <a:pPr eaLnBrk="0" hangingPunct="0"/>
            <a:r>
              <a:rPr lang="ru-RU" sz="1600">
                <a:solidFill>
                  <a:srgbClr val="996633"/>
                </a:solidFill>
                <a:cs typeface="Calibri" pitchFamily="34" charset="0"/>
              </a:rPr>
              <a:t>Все надо было поясочком подвязать. </a:t>
            </a:r>
            <a:endParaRPr lang="ru-RU" sz="1600">
              <a:solidFill>
                <a:srgbClr val="996633"/>
              </a:solidFill>
            </a:endParaRPr>
          </a:p>
          <a:p>
            <a:pPr eaLnBrk="0" hangingPunct="0"/>
            <a:r>
              <a:rPr lang="ru-RU" sz="1600">
                <a:solidFill>
                  <a:srgbClr val="996633"/>
                </a:solidFill>
                <a:cs typeface="Calibri" pitchFamily="34" charset="0"/>
              </a:rPr>
              <a:t>На севере кокошник надевали,</a:t>
            </a:r>
            <a:endParaRPr lang="ru-RU" sz="1600">
              <a:solidFill>
                <a:srgbClr val="996633"/>
              </a:solidFill>
            </a:endParaRPr>
          </a:p>
          <a:p>
            <a:pPr eaLnBrk="0" hangingPunct="0"/>
            <a:r>
              <a:rPr lang="ru-RU" sz="1600">
                <a:solidFill>
                  <a:srgbClr val="996633"/>
                </a:solidFill>
                <a:cs typeface="Calibri" pitchFamily="34" charset="0"/>
              </a:rPr>
              <a:t>Расшитые узорами венцы, </a:t>
            </a:r>
            <a:endParaRPr lang="ru-RU" sz="1600">
              <a:solidFill>
                <a:srgbClr val="996633"/>
              </a:solidFill>
            </a:endParaRPr>
          </a:p>
          <a:p>
            <a:pPr eaLnBrk="0" hangingPunct="0"/>
            <a:r>
              <a:rPr lang="ru-RU" sz="1600">
                <a:solidFill>
                  <a:srgbClr val="996633"/>
                </a:solidFill>
                <a:cs typeface="Calibri" pitchFamily="34" charset="0"/>
              </a:rPr>
              <a:t>На юге кики им предпочитали,</a:t>
            </a:r>
            <a:endParaRPr lang="ru-RU" sz="1600">
              <a:solidFill>
                <a:srgbClr val="996633"/>
              </a:solidFill>
            </a:endParaRPr>
          </a:p>
          <a:p>
            <a:r>
              <a:rPr lang="ru-RU" sz="1600">
                <a:solidFill>
                  <a:srgbClr val="996633"/>
                </a:solidFill>
                <a:cs typeface="Calibri" pitchFamily="34" charset="0"/>
              </a:rPr>
              <a:t>А к юбкам пришивали бубенцы. </a:t>
            </a:r>
          </a:p>
          <a:p>
            <a:r>
              <a:rPr lang="ru-RU" sz="1600"/>
              <a:t>Но фартук иль передник повсеместно</a:t>
            </a:r>
          </a:p>
          <a:p>
            <a:r>
              <a:rPr lang="ru-RU" sz="1600"/>
              <a:t>Стремились для нарядности носить,</a:t>
            </a:r>
          </a:p>
          <a:p>
            <a:r>
              <a:rPr lang="ru-RU" sz="1600"/>
              <a:t>Узором украшали интересным,</a:t>
            </a:r>
          </a:p>
          <a:p>
            <a:r>
              <a:rPr lang="ru-RU" sz="1600"/>
              <a:t>Умели шелком, бисером расшить. </a:t>
            </a:r>
            <a:endParaRPr lang="ru-RU" sz="1600">
              <a:solidFill>
                <a:srgbClr val="996633"/>
              </a:solidFill>
            </a:endParaRPr>
          </a:p>
          <a:p>
            <a:pPr eaLnBrk="0" hangingPunct="0"/>
            <a:endParaRPr lang="ru-RU" sz="1600"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lang="ru-RU" sz="1600"/>
          </a:p>
          <a:p>
            <a:pPr eaLnBrk="0" hangingPunct="0"/>
            <a:endParaRPr lang="ru-RU" sz="16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428625" y="428625"/>
            <a:ext cx="1928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Гипюр</a:t>
            </a:r>
            <a:r>
              <a:rPr lang="ru-RU"/>
              <a:t> </a:t>
            </a:r>
          </a:p>
        </p:txBody>
      </p:sp>
      <p:pic>
        <p:nvPicPr>
          <p:cNvPr id="32770" name="Picture 2" descr="C:\Users\Чижовы\Pictures\2011-09-16 1 СЕНТЯБРЯ 2011\1 СЕНТЯБРЯ 2011 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5750"/>
            <a:ext cx="41338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714375" y="1285875"/>
            <a:ext cx="35004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Свадебное платье начала</a:t>
            </a:r>
            <a:r>
              <a:rPr lang="en-US"/>
              <a:t> XVIII</a:t>
            </a:r>
            <a:r>
              <a:rPr lang="ru-RU"/>
              <a:t> века выставлено в музее г.Городца (дом графини Паниной). </a:t>
            </a:r>
          </a:p>
          <a:p>
            <a:pPr algn="just"/>
            <a:r>
              <a:rPr lang="ru-RU"/>
              <a:t>Платье передано в музей из Германии потомками городчанки. Оно хранилось как семейная реликвия и передавалось по наследству по женской линии.</a:t>
            </a:r>
          </a:p>
          <a:p>
            <a:pPr algn="just"/>
            <a:r>
              <a:rPr lang="ru-RU"/>
              <a:t>Платье украшено гипюровым передником.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642938" y="428625"/>
            <a:ext cx="242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Шитьё </a:t>
            </a:r>
          </a:p>
        </p:txBody>
      </p:sp>
      <p:pic>
        <p:nvPicPr>
          <p:cNvPr id="3379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9280">
            <a:off x="5324475" y="450850"/>
            <a:ext cx="3240088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39295">
            <a:off x="357188" y="1571625"/>
            <a:ext cx="4572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571500" y="571500"/>
            <a:ext cx="2500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Кружево </a:t>
            </a:r>
          </a:p>
        </p:txBody>
      </p:sp>
      <p:pic>
        <p:nvPicPr>
          <p:cNvPr id="34818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68085">
            <a:off x="4575175" y="2724150"/>
            <a:ext cx="38227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43779">
            <a:off x="496888" y="1336675"/>
            <a:ext cx="35782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714375" y="571500"/>
            <a:ext cx="2500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Аппликация</a:t>
            </a:r>
          </a:p>
        </p:txBody>
      </p:sp>
      <p:pic>
        <p:nvPicPr>
          <p:cNvPr id="35842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357313"/>
            <a:ext cx="392906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79418">
            <a:off x="160338" y="3082925"/>
            <a:ext cx="3617912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4333">
            <a:off x="5632450" y="2590800"/>
            <a:ext cx="3116263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3478">
            <a:off x="3433763" y="982663"/>
            <a:ext cx="3386137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4357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Воланы, оборки, драпировка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857250" y="785813"/>
            <a:ext cx="471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Отделка фартука Городецкой вышивкой</a:t>
            </a:r>
          </a:p>
        </p:txBody>
      </p:sp>
      <p:pic>
        <p:nvPicPr>
          <p:cNvPr id="37890" name="Picture 2" descr="D:\DCIM\100SSCAM\SDC11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142529">
            <a:off x="4021931" y="1893094"/>
            <a:ext cx="559276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Users\Чижовы\Desktop\2011_10_15\IMG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42875" y="1714500"/>
            <a:ext cx="45720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D:\DCIM\100SSCAM\SDC11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122739">
            <a:off x="4458494" y="2783682"/>
            <a:ext cx="4476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 descr="D:\DCIM\100SSCAM\SDC11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17670">
            <a:off x="1338263" y="2381250"/>
            <a:ext cx="3386137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857250" y="500063"/>
            <a:ext cx="471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Работы учащихся школы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857250" y="500063"/>
            <a:ext cx="471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Работы учащихся школы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625" y="5929313"/>
            <a:ext cx="714375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39" name="Picture 2" descr="D:\DCIM\100SSCAM\SDC115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071563"/>
            <a:ext cx="71437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65125" y="3408363"/>
            <a:ext cx="7997825" cy="2011362"/>
          </a:xfrm>
        </p:spPr>
      </p:pic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685800" y="2486025"/>
            <a:ext cx="6629400" cy="10668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3200400"/>
            <a:ext cx="6838950" cy="2444750"/>
          </a:xfrm>
        </p:spPr>
      </p:pic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571500" y="928688"/>
            <a:ext cx="33575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Фартук (или передник) - это широко распространенная и почти не меняющаяся часть одежды с древних времен до наших дней. История его начинается с Древнего Египта. Уже в ранний период существования этой страны мужчины, состоящие на государственной службе, пользовались примитивной драпировкой. Она прикреплялась спереди к поясу, который представлял собой узкую полоску кожи или связанные (сплетенные) тростниковые стебли. </a:t>
            </a:r>
          </a:p>
        </p:txBody>
      </p:sp>
      <p:pic>
        <p:nvPicPr>
          <p:cNvPr id="1741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85750"/>
            <a:ext cx="34290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285750" y="357188"/>
            <a:ext cx="67151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/>
              <a:t>С течением времени передник становится повсеместно распространенным видом одежды. Это был кусок ткани, средняя часть которой, собранная в складки, прикладывалась к корпусу спереди, остальная обертывалась вокруг тела и крепилась свободным концом, заправляемым за среднюю часть. Держался передник с помощью пояса. Средняя часть его имела трапециевидную, треугольную или веерообразную форму. Эта часть одежды играла очень важную роль в церемониальном облачении правителей, о чем свидетельствуют многочисленные памятники. Передник являлся также частью одежды других древневосточных народов. Так, например, он был широко распространен в Западной Азии. С Востока передник «перекочевал» в Европу. На Крите и в Микенах в эпоху бронзы (XIX-XVIII вв. до н.э.) мужчины носили широкий кожаный пояс, которым вокруг бедер крепился передник. Он надевался таким образом, что спереди ниспадал углом, а его вертикальная кромка шла наискось от бедра к колену другой ноги. Ткань передника была украшена вытканным цветным узором. А так же известно, что в Древней Греции мужчины сначала тоже носили передник, повязанный вокруг бедер, а поверх его надевали хлену (большой шерстяной платок). Позже передник стали повязывать поверх хитона. Передник был характерной принадлежностью мужской одежды и у этрусков. По виду он напоминал критский, однако его надевали поверх блузы с рукавами. А у римлян передник известен только как часть одежды у жрецов, солдат некоторых вспомогательных видов войск и гладиаторов.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7143750" y="1857375"/>
            <a:ext cx="1643063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pic>
        <p:nvPicPr>
          <p:cNvPr id="18435" name="Picture 2" descr="C:\Users\Чижовы\Desktop\1281718602_933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857375"/>
            <a:ext cx="19288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85750" y="214313"/>
            <a:ext cx="48577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Начиная с эпохи средневековья, передник становится практически постоянной принадлежностью рабочей одежды. Повседневное платье во время работы следовало чем-то прикрывать. Передник носили кузнецы, сапожники, повара… Цеховые мастера считали передник неотъемлемой частью своей профессиональной одежды. </a:t>
            </a: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5500688" y="1143000"/>
            <a:ext cx="3000375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Вставить фото кузнеца, сапожника</a:t>
            </a:r>
          </a:p>
        </p:txBody>
      </p:sp>
      <p:pic>
        <p:nvPicPr>
          <p:cNvPr id="19459" name="Picture 2" descr="C:\Users\Чижовы\Desktop\1295112559_1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500063"/>
            <a:ext cx="34909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2"/>
          <p:cNvSpPr>
            <a:spLocks noChangeArrowheads="1"/>
          </p:cNvSpPr>
          <p:nvPr/>
        </p:nvSpPr>
        <p:spPr bwMode="auto">
          <a:xfrm>
            <a:off x="642938" y="714375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Женский передник со временем стал принадлежностью туалета замужней женщины. В XVI в. два передника составляли юбку. Он так же украшал жен именитых горожан. </a:t>
            </a:r>
          </a:p>
        </p:txBody>
      </p:sp>
      <p:pic>
        <p:nvPicPr>
          <p:cNvPr id="2048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286000"/>
            <a:ext cx="3719513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81768">
            <a:off x="603250" y="2578100"/>
            <a:ext cx="3500438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928688" y="50006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Передник периодически входит в моду среди высших слоев населения. Француженки во времена правления Людовика XIV (1660-1710) дома и на прогулке повязывали маленький передник с богатой отделкой по краю. </a:t>
            </a:r>
          </a:p>
        </p:txBody>
      </p:sp>
      <p:pic>
        <p:nvPicPr>
          <p:cNvPr id="21506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58478">
            <a:off x="6264275" y="369888"/>
            <a:ext cx="22018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9990">
            <a:off x="214313" y="2643188"/>
            <a:ext cx="3425825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9513" y="3770313"/>
            <a:ext cx="33528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8">
      <a:dk1>
        <a:sysClr val="windowText" lastClr="000000"/>
      </a:dk1>
      <a:lt1>
        <a:srgbClr val="996633"/>
      </a:lt1>
      <a:dk2>
        <a:srgbClr val="FCE1AF"/>
      </a:dk2>
      <a:lt2>
        <a:srgbClr val="F4E7ED"/>
      </a:lt2>
      <a:accent1>
        <a:srgbClr val="FF0000"/>
      </a:accent1>
      <a:accent2>
        <a:srgbClr val="AC66BB"/>
      </a:accent2>
      <a:accent3>
        <a:srgbClr val="FF656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349</TotalTime>
  <Words>847</Words>
  <Application>Microsoft Office PowerPoint</Application>
  <PresentationFormat>Экран (4:3)</PresentationFormat>
  <Paragraphs>54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Franklin Gothic Book</vt:lpstr>
      <vt:lpstr>Wingdings 2</vt:lpstr>
      <vt:lpstr>Calibri</vt:lpstr>
      <vt:lpstr>Times New Roman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Варианты отделки фартука</dc:title>
  <dc:creator>Чижовы</dc:creator>
  <cp:lastModifiedBy>User</cp:lastModifiedBy>
  <cp:revision>44</cp:revision>
  <dcterms:created xsi:type="dcterms:W3CDTF">2011-09-25T05:23:36Z</dcterms:created>
  <dcterms:modified xsi:type="dcterms:W3CDTF">2012-02-17T00:18:54Z</dcterms:modified>
</cp:coreProperties>
</file>