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7DAC3FB-E210-4638-BF6F-883BCF467D6C}">
          <p14:sldIdLst>
            <p14:sldId id="256"/>
            <p14:sldId id="257"/>
            <p14:sldId id="269"/>
            <p14:sldId id="258"/>
            <p14:sldId id="259"/>
            <p14:sldId id="260"/>
            <p14:sldId id="261"/>
            <p14:sldId id="262"/>
            <p14:sldId id="270"/>
          </p14:sldIdLst>
        </p14:section>
        <p14:section name="Раздел без заголовка" id="{214078BC-C82A-44FC-9D28-1FD15DC2003C}">
          <p14:sldIdLst>
            <p14:sldId id="263"/>
            <p14:sldId id="264"/>
            <p14:sldId id="265"/>
            <p14:sldId id="266"/>
            <p14:sldId id="267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Учим 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создавать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текст-повествование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Умения, необходимые для создания текста-повествования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941168"/>
            <a:ext cx="5472608" cy="108012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 подготовлена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ГМО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учителем начальных классов ГБОУ СОШ № 1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Ореховской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Н.Н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3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552728" cy="55446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ТЕОРЕТИКО-ПРАКТИЧЕСКИЙ ЭТАП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04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488322"/>
              </p:ext>
            </p:extLst>
          </p:nvPr>
        </p:nvGraphicFramePr>
        <p:xfrm>
          <a:off x="539552" y="836712"/>
          <a:ext cx="8208912" cy="2839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2033"/>
                <a:gridCol w="2587087"/>
                <a:gridCol w="2629792"/>
              </a:tblGrid>
              <a:tr h="266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85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lang="ru-RU" sz="1800" spc="-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отправился на про­</a:t>
                      </a:r>
                      <a:r>
                        <a:rPr lang="ru-RU" sz="1800" spc="-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гулку в осенний парк?</a:t>
                      </a:r>
                      <a:r>
                        <a:rPr lang="ru-RU" sz="1800" spc="-55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spc="-55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3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 </a:t>
                      </a:r>
                      <a:r>
                        <a:rPr lang="ru-RU" sz="18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Миша и Нина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отправились на про­</a:t>
                      </a:r>
                      <a:r>
                        <a:rPr lang="ru-RU" sz="1800" spc="-7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гулку?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они там делали?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-5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</a:t>
                      </a:r>
                      <a:r>
                        <a:rPr lang="ru-RU" sz="1800" spc="-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они взяли листья </a:t>
                      </a:r>
                      <a:r>
                        <a:rPr lang="ru-RU" sz="1800" spc="-4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букета?</a:t>
                      </a: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55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КАКАЯ</a:t>
                      </a:r>
                      <a:r>
                        <a:rPr lang="ru-RU" sz="1800" spc="-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была по­</a:t>
                      </a:r>
                      <a:r>
                        <a:rPr lang="ru-RU" sz="1800" spc="-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в тот день? </a:t>
                      </a:r>
                      <a:endParaRPr lang="ru-RU" sz="1800" spc="-5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КАКИМ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spc="1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было </a:t>
                      </a:r>
                      <a:r>
                        <a:rPr lang="ru-RU" sz="1800" spc="-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небо, солнце, воз­</a:t>
                      </a:r>
                      <a:r>
                        <a:rPr lang="ru-RU" sz="18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дух?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КАКИМИ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были </a:t>
                      </a:r>
                      <a:r>
                        <a:rPr lang="ru-RU" sz="1800" spc="-4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деревья в парке?</a:t>
                      </a: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вы думаете, </a:t>
                      </a:r>
                      <a:r>
                        <a:rPr lang="ru-RU" sz="1800" spc="-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понравилась детям </a:t>
                      </a:r>
                      <a:r>
                        <a:rPr lang="ru-RU" sz="1800" spc="-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прогулка в осеннем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парке.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3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856353"/>
              </p:ext>
            </p:extLst>
          </p:nvPr>
        </p:nvGraphicFramePr>
        <p:xfrm>
          <a:off x="395536" y="1556792"/>
          <a:ext cx="8280919" cy="4782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0350"/>
                <a:gridCol w="2246574"/>
                <a:gridCol w="2773995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7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ПОВЕСТВОВАНИЕ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5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РАССУЖДЕНИЕ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565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-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КТО?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-7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КАКАЯ?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-8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ПОЧЕМУ?</a:t>
                      </a: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565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-8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ЧТО?</a:t>
                      </a: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565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ГДЕ?</a:t>
                      </a: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565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-8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КОГДА?</a:t>
                      </a: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565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-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КАК?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8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 последующих уроках русского языка дети продолжают знако­миться с особенностями текста-повествования.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Знакомство с особенностями текста-повествования.</a:t>
            </a:r>
          </a:p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Знакомство с типами связи предложений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средствами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свя­зи.</a:t>
            </a:r>
          </a:p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Знакомство с единым временным планом текста.</a:t>
            </a:r>
          </a:p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Знакомство с временной соотнесённостью глаголов в повествовательных текстах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5. Знакомство с последовательностью частей текста (абзацев) в тексте-повествовании. </a:t>
            </a:r>
          </a:p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6. Работа над планом текста-повествования.</a:t>
            </a:r>
          </a:p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7. Работа над композицией текста-повествования.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4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ТЕОРЕТИКО-ПРАКТИЧЕСКОЕ ИЗУЧЕНИЕ УСТРОЙСТВА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ТЕКСТОВ-ПОВЕСТВОВАНИЙ РАЗЛИЧНЫХ ЖАНРОВ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(В РАЗНЫХ СТИЛЯХ)</a:t>
            </a:r>
            <a:endParaRPr lang="ru-RU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52596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разговорный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дружеское письмо, дневниковые записи, за­метки в записной книжке, анекдот;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деловой стиль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деловое письмо, инструкция, отчёт, докладная, биография, протокол, меморандум, программа;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научный стиль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научный отчёт, описание опыта, эксперимента, технология, хроника;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публицистический стиль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заметка, очерк, репортаж;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художественный стиль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рассказ, повесть, басня, поэма, быль, летопись, жизнеописание, мемуары, сказка.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80920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• каждое упражнение может быть нацелено на формирование кон­кретного текстового умения или носить комплексный характер (быть направлено на формирование сразу нескольких умений);</a:t>
            </a:r>
          </a:p>
          <a:p>
            <a:r>
              <a:rPr lang="ru-RU" dirty="0"/>
              <a:t>• упражнения в системе должны быть разнообразными по степени самостоятельности и творческой активности: упражнения по образцу должны чередоваться с конструктивными и творческими;</a:t>
            </a:r>
          </a:p>
          <a:p>
            <a:r>
              <a:rPr lang="ru-RU" dirty="0"/>
              <a:t>• большинство текстовых упражнений необходимо нацеливать на предупреждение и исправление наиболее типичных ошибок;</a:t>
            </a:r>
          </a:p>
          <a:p>
            <a:r>
              <a:rPr lang="ru-RU" dirty="0"/>
              <a:t>• языковой материал упражнений желательно связывать с грам­матическим и орфографическим материалом, изучаемым на уроках русского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1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998984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Тематика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сочинений в начальной школе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731396"/>
              </p:ext>
            </p:extLst>
          </p:nvPr>
        </p:nvGraphicFramePr>
        <p:xfrm>
          <a:off x="323528" y="2060848"/>
          <a:ext cx="8568952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  <a:gridCol w="2808312"/>
                <a:gridCol w="2952328"/>
              </a:tblGrid>
              <a:tr h="595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 сочинений-</a:t>
                      </a:r>
                      <a:r>
                        <a:rPr lang="ru-RU" sz="2000" b="1" spc="-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повествований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7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 сочинений-описаний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 сочинений-</a:t>
                      </a:r>
                      <a:r>
                        <a:rPr lang="ru-RU" sz="2000" b="1" spc="-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рассуждений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3190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«Прогулка в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осенний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spc="-8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парк</a:t>
                      </a:r>
                      <a:r>
                        <a:rPr lang="ru-RU" sz="1800" spc="-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«Моя 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любимая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spc="-6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игрушка</a:t>
                      </a:r>
                      <a:r>
                        <a:rPr lang="ru-RU" sz="1800" spc="-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«Зачем нужны в </a:t>
                      </a:r>
                      <a:r>
                        <a:rPr lang="ru-RU" sz="1800" spc="-7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классе</a:t>
                      </a:r>
                      <a:r>
                        <a:rPr lang="ru-RU" sz="1800" spc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spc="-7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цветы</a:t>
                      </a:r>
                      <a:r>
                        <a:rPr lang="ru-RU" sz="1800" spc="-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?»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483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«Как мы делали </a:t>
                      </a:r>
                      <a:r>
                        <a:rPr lang="ru-RU" sz="1800" spc="-5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r>
                        <a:rPr lang="ru-RU" sz="1800" spc="-6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вогодние </a:t>
                      </a:r>
                      <a:r>
                        <a:rPr lang="ru-RU" sz="1800" spc="-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игрушки»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«Моя улица в </a:t>
                      </a:r>
                      <a:r>
                        <a:rPr lang="ru-RU" sz="1800" spc="-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</a:t>
                      </a:r>
                      <a:r>
                        <a:rPr lang="ru-RU" sz="1800" spc="-7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мурную </a:t>
                      </a:r>
                      <a:r>
                        <a:rPr lang="ru-RU" sz="1800" spc="-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800" spc="-7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дождли</a:t>
                      </a:r>
                      <a:r>
                        <a:rPr lang="ru-RU" sz="1800" spc="-5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вую </a:t>
                      </a:r>
                      <a:r>
                        <a:rPr lang="ru-RU" sz="1800" spc="-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погоду»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«Почему синиц мы </a:t>
                      </a:r>
                      <a:r>
                        <a:rPr lang="ru-RU" sz="1800" spc="-8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</a:t>
                      </a:r>
                      <a:r>
                        <a:rPr lang="ru-RU" sz="1800" spc="-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дим </a:t>
                      </a:r>
                      <a:r>
                        <a:rPr lang="ru-RU" sz="1800" spc="-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осенью и зимой, </a:t>
                      </a:r>
                      <a:r>
                        <a:rPr lang="ru-RU" sz="1800" spc="-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800" spc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spc="-6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1800" spc="-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летом?»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9778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«Как я провёл </a:t>
                      </a:r>
                      <a:r>
                        <a:rPr lang="ru-RU" sz="1800" spc="-6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новогодние </a:t>
                      </a:r>
                      <a:r>
                        <a:rPr lang="ru-RU" sz="1800" spc="-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каникулы</a:t>
                      </a:r>
                      <a:r>
                        <a:rPr lang="ru-RU" sz="1800" spc="-6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«Наша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классная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комната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«Почему нужно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</a:t>
                      </a:r>
                      <a:r>
                        <a:rPr lang="ru-RU" sz="1800" spc="-3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блюдать </a:t>
                      </a:r>
                      <a:r>
                        <a:rPr lang="ru-RU" sz="18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</a:t>
                      </a:r>
                      <a:r>
                        <a:rPr lang="ru-RU" sz="1800" spc="-3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ru-RU" sz="1800" spc="-6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рожного </a:t>
                      </a:r>
                      <a:r>
                        <a:rPr lang="ru-RU" sz="1800" spc="-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движения?»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5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емь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групп умений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352928" cy="55446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связанные с темой сочинения, с её пониманием, опре­делением её границ, субординацией тем, раскрытием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темы.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подчинить своё сочинение определённому замыслу, вы­разить в нём свою мысль, свою позицию, свои эмоции, отношение к лицам, их поступкам и т.д.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собирать, накапливать материал, отбирать важное, главное и второстепенное в соответствии с темой и замыслом, вы­бранным типом речи (текста) и жанром текста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систематизировать материал, располагать его, обду­мывать и составлять план, работать над композицией - началом, основной частью, завершением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области языковой подготовки текста: подготавливать словарь в соответствии с темой, выбирать слова, словосочетания, фразеологию, образы; подготавливать фрагменты будущего текста.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составлять текст, записывать без ошибок, располагать текст на листах, делить его на абзацы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совершенствовать написанное, редактировать, проверять орфографию, пунктуацию.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71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обучения созданию письменных текстов (сочинений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525963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индуктивный;</a:t>
            </a:r>
            <a:endParaRPr lang="ru-RU" dirty="0"/>
          </a:p>
          <a:p>
            <a:r>
              <a:rPr lang="ru-RU" b="1" dirty="0" smtClean="0"/>
              <a:t>дедуктивный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14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800200"/>
          </a:xfrm>
          <a:solidFill>
            <a:schemeClr val="tx2">
              <a:lumMod val="1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6000000" lon="600000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Обучение младших школьников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текстов-повествований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носит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системный характер и включает три этапа.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08223"/>
            <a:ext cx="8229600" cy="4289129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этап.</a:t>
            </a:r>
            <a:r>
              <a:rPr lang="ru-RU" sz="3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Знакомство с понятием «текст», «при­знаки текста», «тема текста», «заголовок», «основная мысль», «план текста», «опорные» и «ключевые слова».</a:t>
            </a:r>
          </a:p>
          <a:p>
            <a:r>
              <a:rPr lang="ru-RU" sz="3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Теоретико-практический этап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Знакомство с типом текста - по­вествованием, его особенностями, механизмами создания текстов-повествований разных жанров.</a:t>
            </a:r>
          </a:p>
          <a:p>
            <a:r>
              <a:rPr lang="ru-RU" sz="3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Практический этап.</a:t>
            </a:r>
            <a:r>
              <a:rPr lang="ru-RU" sz="3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Создание учащимися текстов-повествований на основе взаимосвязи его содержания, структуры и речевого оформления.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2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25819"/>
              </p:ext>
            </p:extLst>
          </p:nvPr>
        </p:nvGraphicFramePr>
        <p:xfrm>
          <a:off x="467544" y="1052737"/>
          <a:ext cx="8208912" cy="489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062"/>
                <a:gridCol w="4104850"/>
              </a:tblGrid>
              <a:tr h="48965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дома росла маленькая яблонь­ка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Около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 росла маленькая яблонь­ка.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Под-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нялся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сильный ветер. Он стал крутить и ломать деревце. Саша при­нёс колья. Мальчик подвязал яблоньку. Яблонька была спасена.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Сравните </a:t>
            </a:r>
            <a:r>
              <a:rPr lang="ru-RU" sz="27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две записи на доске, одна из которых вам уже знакома.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890765"/>
              </p:ext>
            </p:extLst>
          </p:nvPr>
        </p:nvGraphicFramePr>
        <p:xfrm>
          <a:off x="971600" y="1772816"/>
          <a:ext cx="7553439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357"/>
                <a:gridCol w="3777082"/>
              </a:tblGrid>
              <a:tr h="2619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дома росла ма­</a:t>
                      </a:r>
                      <a:r>
                        <a:rPr lang="ru-RU" sz="2000" spc="-3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ленькая яблонька. Летом </a:t>
                      </a:r>
                      <a:r>
                        <a:rPr lang="ru-RU" sz="2000" spc="-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всегда жарко. </a:t>
                      </a:r>
                      <a:endParaRPr lang="ru-RU" sz="2000" spc="-5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spc="-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2000" spc="-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прошлом </a:t>
                      </a:r>
                      <a:r>
                        <a:rPr lang="ru-RU" sz="2000" spc="-6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году мы собрали хороший </a:t>
                      </a:r>
                      <a:r>
                        <a:rPr lang="ru-RU" sz="2000" spc="-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урожай яблок.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pc="-6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дома росла </a:t>
                      </a:r>
                      <a:r>
                        <a:rPr lang="ru-RU" sz="2400" spc="-6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малень</a:t>
                      </a:r>
                      <a:r>
                        <a:rPr lang="ru-RU" sz="2400" spc="-6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кая </a:t>
                      </a:r>
                      <a:r>
                        <a:rPr lang="ru-RU" sz="2400" spc="-6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яблонь­</a:t>
                      </a:r>
                      <a:r>
                        <a:rPr lang="ru-RU" sz="2400" spc="-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ка. Поднялся сильный ветер. Он стал </a:t>
                      </a:r>
                      <a:r>
                        <a:rPr lang="ru-RU" sz="2400" spc="-6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крутить и ломать деревце. Саша при­</a:t>
                      </a:r>
                      <a:r>
                        <a:rPr lang="ru-RU" sz="2400" spc="-8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нёс колья. Мальчик подвязал </a:t>
                      </a:r>
                      <a:r>
                        <a:rPr lang="ru-RU" sz="2400" spc="-8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яб-лоньку</a:t>
                      </a:r>
                      <a:r>
                        <a:rPr lang="ru-RU" sz="2400" spc="-8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400" spc="-7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Яблонька была спасена.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2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Примерные </a:t>
            </a:r>
            <a:r>
              <a:rPr lang="ru-RU" sz="31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упражнения на формирование</a:t>
            </a:r>
            <a:r>
              <a:rPr lang="ru-RU" sz="3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 закрепление умений 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определять тему, основную мысль, подбирать заголовок к тексту:</a:t>
            </a:r>
            <a:endParaRPr lang="ru-RU" sz="6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Прочитай текст.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Ласточка строила гнездо. Вдруг влетел в гнездо стриж. Ласточ­ка позвала других ласточек. Выгнали они стрижа из гнезда. 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Определи тему текста, основную мысль, подбери заголовок. 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u="sng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6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уметь восстанавливать деформированный текст:</a:t>
            </a:r>
            <a:endParaRPr lang="ru-RU" sz="6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Прочитай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предложения.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Она его любила и кормила червяками.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Он был крошечный.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Была у него мама Пеструшка.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Жил на свете цыплёнок.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Расставь предложения в таком порядке, чтобы получился текст.</a:t>
            </a:r>
          </a:p>
          <a:p>
            <a:pPr marL="0" indent="0">
              <a:buNone/>
            </a:pPr>
            <a:r>
              <a:rPr lang="ru-RU" sz="6400" b="1" u="sng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6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уметь составлять план текста.</a:t>
            </a:r>
            <a:endParaRPr lang="ru-RU" sz="6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Прочитай текст.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Раз пошли ребята в лес. За ними побежал щенок. Щенок увидел ежа и залаял. Ёж фыркнул и растопырил иголки. Щенок испугался и убежал.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Выдели части текста: НАЧАЛО, ОСНОВНАЯ ЧАСТЬ, ЗА­КЛЮЧЕНИЕ.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Прочитай текст.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Испекла мама пирожки. Боря вежливо попросил у мамы один пирожок. Мама угостила сына. Боря взял пирожок и побежал на улицу. Во дворе играли ребята. Боре тоже захотелось поиграть. Он положил угощение на лавку и стал играть. Прибежала Жучка. Она схватила пирожок и убежала. Оглянулся Боря, а Жучки и след простыл.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5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ПОДГОТОВИТЕЛЬНЫЙ ЭТАП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just">
              <a:buNone/>
            </a:pPr>
            <a:r>
              <a:rPr lang="ru-RU" dirty="0" smtClean="0"/>
              <a:t>     Ранней </a:t>
            </a:r>
            <a:r>
              <a:rPr lang="ru-RU" dirty="0"/>
              <a:t>весной родились маленькие зайчата. По утрам были креп­кие весенние морозы. И птиц, и зверей держал на снегу плотный наст. Крепко прижались друг к другу в норке маленькие зверьки. Они терпеливо ждут свою мать. Вот и зайчиха. Она накормит своих зайчат.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28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</TotalTime>
  <Words>983</Words>
  <Application>Microsoft Office PowerPoint</Application>
  <PresentationFormat>Экран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 Учим создавать  текст-повествование  Умения, необходимые для создания текста-повествования </vt:lpstr>
      <vt:lpstr>    Тематика сочинений в начальной школе </vt:lpstr>
      <vt:lpstr>Семь групп умений: </vt:lpstr>
      <vt:lpstr>Методы обучения созданию письменных текстов (сочинений): </vt:lpstr>
      <vt:lpstr>Обучение младших школьников  созданию текстов-повествований  носит системный характер и включает три этапа. </vt:lpstr>
      <vt:lpstr>Презентация PowerPoint</vt:lpstr>
      <vt:lpstr> Сравните две записи на доске, одна из которых вам уже знакома. </vt:lpstr>
      <vt:lpstr> Примерные упражнения на формирование и закрепление умений  </vt:lpstr>
      <vt:lpstr>ПОДГОТОВИТЕЛЬНЫЙ ЭТАП</vt:lpstr>
      <vt:lpstr>ТЕОРЕТИКО-ПРАКТИЧЕСКИЙ ЭТАП</vt:lpstr>
      <vt:lpstr>Презентация PowerPoint</vt:lpstr>
      <vt:lpstr>Презентация PowerPoint</vt:lpstr>
      <vt:lpstr> На последующих уроках русского языка дети продолжают знако­миться с особенностями текста-повествования. </vt:lpstr>
      <vt:lpstr>ТЕОРЕТИКО-ПРАКТИЧЕСКОЕ ИЗУЧЕНИЕ УСТРОЙСТВА ТЕКСТОВ-ПОВЕСТВОВАНИЙ РАЗЛИЧНЫХ ЖАНРОВ (В РАЗНЫХ СТИЛЯХ)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Учим создавать текст-повествование Умения, необходимые для создания текста-повествования </dc:title>
  <dc:creator>Администратор</dc:creator>
  <cp:lastModifiedBy>DNA7 X86</cp:lastModifiedBy>
  <cp:revision>13</cp:revision>
  <dcterms:created xsi:type="dcterms:W3CDTF">2012-01-02T12:33:34Z</dcterms:created>
  <dcterms:modified xsi:type="dcterms:W3CDTF">2012-01-11T17:39:02Z</dcterms:modified>
</cp:coreProperties>
</file>