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13" r:id="rId2"/>
    <p:sldId id="260" r:id="rId3"/>
    <p:sldId id="261" r:id="rId4"/>
    <p:sldId id="262" r:id="rId5"/>
    <p:sldId id="263" r:id="rId6"/>
    <p:sldId id="312" r:id="rId7"/>
    <p:sldId id="265" r:id="rId8"/>
    <p:sldId id="267" r:id="rId9"/>
    <p:sldId id="268" r:id="rId10"/>
    <p:sldId id="269" r:id="rId11"/>
    <p:sldId id="273" r:id="rId12"/>
    <p:sldId id="274" r:id="rId13"/>
    <p:sldId id="276" r:id="rId14"/>
    <p:sldId id="272" r:id="rId15"/>
    <p:sldId id="279" r:id="rId16"/>
    <p:sldId id="281" r:id="rId17"/>
    <p:sldId id="282" r:id="rId18"/>
    <p:sldId id="284" r:id="rId19"/>
    <p:sldId id="286" r:id="rId20"/>
    <p:sldId id="288" r:id="rId21"/>
    <p:sldId id="290" r:id="rId22"/>
    <p:sldId id="294" r:id="rId23"/>
    <p:sldId id="296" r:id="rId24"/>
    <p:sldId id="298" r:id="rId25"/>
    <p:sldId id="301" r:id="rId26"/>
    <p:sldId id="303" r:id="rId27"/>
    <p:sldId id="305" r:id="rId28"/>
    <p:sldId id="307" r:id="rId29"/>
    <p:sldId id="309" r:id="rId30"/>
    <p:sldId id="311"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CCFFFF"/>
    <a:srgbClr val="99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8" autoAdjust="0"/>
    <p:restoredTop sz="86444" autoAdjust="0"/>
  </p:normalViewPr>
  <p:slideViewPr>
    <p:cSldViewPr>
      <p:cViewPr varScale="1">
        <p:scale>
          <a:sx n="64" d="100"/>
          <a:sy n="64" d="100"/>
        </p:scale>
        <p:origin x="-306" y="-96"/>
      </p:cViewPr>
      <p:guideLst>
        <p:guide orient="horz" pos="2160"/>
        <p:guide pos="2880"/>
      </p:guideLst>
    </p:cSldViewPr>
  </p:slideViewPr>
  <p:outlineViewPr>
    <p:cViewPr>
      <p:scale>
        <a:sx n="33" d="100"/>
        <a:sy n="33" d="100"/>
      </p:scale>
      <p:origin x="264"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EBCEE5-E4B3-48A7-B371-873EE593859C}" type="datetimeFigureOut">
              <a:rPr lang="ru-RU" smtClean="0"/>
              <a:pPr/>
              <a:t>18.01.2012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00F98C-3F1F-49D0-B40F-D28CAD1BA1C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400F98C-3F1F-49D0-B40F-D28CAD1BA1CA}"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400F98C-3F1F-49D0-B40F-D28CAD1BA1CA}"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400F98C-3F1F-49D0-B40F-D28CAD1BA1CA}"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400F98C-3F1F-49D0-B40F-D28CAD1BA1CA}" type="slidenum">
              <a:rPr lang="ru-RU" smtClean="0"/>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400F98C-3F1F-49D0-B40F-D28CAD1BA1CA}" type="slidenum">
              <a:rPr lang="ru-RU" smtClean="0"/>
              <a:pPr/>
              <a:t>30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B1A2862-4E97-4A46-B5EF-E996E1B9304F}" type="datetimeFigureOut">
              <a:rPr lang="ru-RU" smtClean="0"/>
              <a:pPr/>
              <a:t>18.01.2012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CAB3AD-F51F-48BD-9AFC-4FE0FCAB59F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1A2862-4E97-4A46-B5EF-E996E1B9304F}" type="datetimeFigureOut">
              <a:rPr lang="ru-RU" smtClean="0"/>
              <a:pPr/>
              <a:t>18.01.2012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CAB3AD-F51F-48BD-9AFC-4FE0FCAB59F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1A2862-4E97-4A46-B5EF-E996E1B9304F}" type="datetimeFigureOut">
              <a:rPr lang="ru-RU" smtClean="0"/>
              <a:pPr/>
              <a:t>18.01.2012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CAB3AD-F51F-48BD-9AFC-4FE0FCAB59F4}"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1066800" y="304800"/>
            <a:ext cx="7543800" cy="1431925"/>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1066800" y="1981200"/>
            <a:ext cx="36957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914900" y="1981200"/>
            <a:ext cx="36957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1066800" y="4114800"/>
            <a:ext cx="36957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914900" y="4114800"/>
            <a:ext cx="36957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7"/>
          <p:cNvSpPr>
            <a:spLocks noGrp="1" noChangeArrowheads="1"/>
          </p:cNvSpPr>
          <p:nvPr>
            <p:ph type="dt" sz="half" idx="10"/>
          </p:nvPr>
        </p:nvSpPr>
        <p:spPr>
          <a:ln/>
        </p:spPr>
        <p:txBody>
          <a:bodyPr/>
          <a:lstStyle>
            <a:lvl1pPr>
              <a:defRPr/>
            </a:lvl1pPr>
          </a:lstStyle>
          <a:p>
            <a:pPr>
              <a:defRPr/>
            </a:pPr>
            <a:endParaRPr lang="ru-RU"/>
          </a:p>
        </p:txBody>
      </p:sp>
      <p:sp>
        <p:nvSpPr>
          <p:cNvPr id="8" name="Rectangle 18"/>
          <p:cNvSpPr>
            <a:spLocks noGrp="1" noChangeArrowheads="1"/>
          </p:cNvSpPr>
          <p:nvPr>
            <p:ph type="ftr" sz="quarter" idx="11"/>
          </p:nvPr>
        </p:nvSpPr>
        <p:spPr>
          <a:ln/>
        </p:spPr>
        <p:txBody>
          <a:bodyPr/>
          <a:lstStyle>
            <a:lvl1pPr>
              <a:defRPr/>
            </a:lvl1pPr>
          </a:lstStyle>
          <a:p>
            <a:pPr>
              <a:defRPr/>
            </a:pPr>
            <a:endParaRPr lang="ru-RU"/>
          </a:p>
        </p:txBody>
      </p:sp>
      <p:sp>
        <p:nvSpPr>
          <p:cNvPr id="9" name="Rectangle 19"/>
          <p:cNvSpPr>
            <a:spLocks noGrp="1" noChangeArrowheads="1"/>
          </p:cNvSpPr>
          <p:nvPr>
            <p:ph type="sldNum" sz="quarter" idx="12"/>
          </p:nvPr>
        </p:nvSpPr>
        <p:spPr>
          <a:ln/>
        </p:spPr>
        <p:txBody>
          <a:bodyPr/>
          <a:lstStyle>
            <a:lvl1pPr>
              <a:defRPr/>
            </a:lvl1pPr>
          </a:lstStyle>
          <a:p>
            <a:pPr>
              <a:defRPr/>
            </a:pPr>
            <a:fld id="{C9E17DC5-2150-4A17-B161-A708F5F10814}" type="slidenum">
              <a:rPr lang="ru-RU"/>
              <a:pPr>
                <a:defRPr/>
              </a:pPr>
              <a:t>‹#›</a:t>
            </a:fld>
            <a:endParaRPr lang="ru-RU"/>
          </a:p>
        </p:txBody>
      </p:sp>
    </p:spTree>
  </p:cSld>
  <p:clrMapOvr>
    <a:masterClrMapping/>
  </p:clrMapOvr>
  <p:transition spd="med">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1A2862-4E97-4A46-B5EF-E996E1B9304F}" type="datetimeFigureOut">
              <a:rPr lang="ru-RU" smtClean="0"/>
              <a:pPr/>
              <a:t>18.01.2012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CAB3AD-F51F-48BD-9AFC-4FE0FCAB59F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B1A2862-4E97-4A46-B5EF-E996E1B9304F}" type="datetimeFigureOut">
              <a:rPr lang="ru-RU" smtClean="0"/>
              <a:pPr/>
              <a:t>18.01.2012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CAB3AD-F51F-48BD-9AFC-4FE0FCAB59F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B1A2862-4E97-4A46-B5EF-E996E1B9304F}" type="datetimeFigureOut">
              <a:rPr lang="ru-RU" smtClean="0"/>
              <a:pPr/>
              <a:t>18.01.2012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5CAB3AD-F51F-48BD-9AFC-4FE0FCAB59F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B1A2862-4E97-4A46-B5EF-E996E1B9304F}" type="datetimeFigureOut">
              <a:rPr lang="ru-RU" smtClean="0"/>
              <a:pPr/>
              <a:t>18.01.2012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5CAB3AD-F51F-48BD-9AFC-4FE0FCAB59F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B1A2862-4E97-4A46-B5EF-E996E1B9304F}" type="datetimeFigureOut">
              <a:rPr lang="ru-RU" smtClean="0"/>
              <a:pPr/>
              <a:t>18.01.2012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5CAB3AD-F51F-48BD-9AFC-4FE0FCAB59F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B1A2862-4E97-4A46-B5EF-E996E1B9304F}" type="datetimeFigureOut">
              <a:rPr lang="ru-RU" smtClean="0"/>
              <a:pPr/>
              <a:t>18.01.2012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5CAB3AD-F51F-48BD-9AFC-4FE0FCAB59F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B1A2862-4E97-4A46-B5EF-E996E1B9304F}" type="datetimeFigureOut">
              <a:rPr lang="ru-RU" smtClean="0"/>
              <a:pPr/>
              <a:t>18.01.2012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5CAB3AD-F51F-48BD-9AFC-4FE0FCAB59F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B1A2862-4E97-4A46-B5EF-E996E1B9304F}" type="datetimeFigureOut">
              <a:rPr lang="ru-RU" smtClean="0"/>
              <a:pPr/>
              <a:t>18.01.2012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5CAB3AD-F51F-48BD-9AFC-4FE0FCAB59F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1A2862-4E97-4A46-B5EF-E996E1B9304F}" type="datetimeFigureOut">
              <a:rPr lang="ru-RU" smtClean="0"/>
              <a:pPr/>
              <a:t>18.01.2012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AB3AD-F51F-48BD-9AFC-4FE0FCAB59F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yandex.ru/yandsearch?lr=198&amp;noreask=1&amp;ed=1&amp;text=%D1%80%D0%BE%D0%BC%D0%B5%D0%BE%20%D0%B8%20%D0%B4%D0%B6%D1%83%D0%BB%D1%8C%D0%B5%D1%82%D0%B0%20-%D0%BA%D0%B0%D1%80%D1%82%D0%B8%D0%BD%D0%B0&amp;p=28&amp;img_url=www.musical-trade.ru/left5.jpg&amp;rpt=simage"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9.jpeg"/><Relationship Id="rId7" Type="http://schemas.openxmlformats.org/officeDocument/2006/relationships/hyperlink" Target="http://images.yandex.ru/yandsearch?rpt=simage&amp;text=%D0%BC%D0%B0%D0%BA%D0%B1%D0%B5%D1%82-%D0%BA%D0%B0%D1%80%D1%82%D0%B8%D0%BD%D0%BA%D0%B8-%D1%88%D0%B5%D0%BA%D1%81%D0%BF%D0%B8%D1%80&amp;p=8&amp;img_url=www.in-books.ru/published/publicdata/INBOOKSRINBOOKS/attachments/SC/products_pictures/John_Singer_Sargent:Later_Portraitska_enltb.jpg" TargetMode="External"/><Relationship Id="rId2" Type="http://schemas.openxmlformats.org/officeDocument/2006/relationships/hyperlink" Target="http://images.yandex.ru/yandsearch?noreask=1&amp;lr=198&amp;text=%D0%B3%D0%B0%D0%BC%D0%BB%D0%B5%D1%82-%D0%BA%D0%B0%D1%80%D1%82%D0%B8%D0%BD%D0%BA%D0%B8&amp;p=390&amp;img_url=www.libex.ru/dimg/4a5a2.jpg&amp;rpt=simage" TargetMode="Externa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hyperlink" Target="http://images.yandex.ru/yandsearch?rpt=simage&amp;text=%D0%BE%D1%82%D0%B5%D0%BB%D0%BB%D0%BE-%D0%BA%D0%B0%D1%80%D1%82%D0%B8%D0%BD%D0%BA%D0%B8-%D1%88%D0%B5%D0%BA%D1%81%D0%BF%D0%B8%D1%80&amp;p=6&amp;img_url=www.audiobookbargains.co.uk/ekmps/shops/okantfossaudios/images/william-shakespeare-othello-cassette-audio-book-77-p.jpg"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2.xml"/><Relationship Id="rId6" Type="http://schemas.openxmlformats.org/officeDocument/2006/relationships/image" Target="../media/image19.jpe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5.xml"/><Relationship Id="rId6" Type="http://schemas.openxmlformats.org/officeDocument/2006/relationships/hyperlink" Target="http://www.nosweatshakespeare.com/wp-content/uploads/2011/07/anne_hathaway_cottage1.jpg" TargetMode="External"/><Relationship Id="rId5" Type="http://schemas.openxmlformats.org/officeDocument/2006/relationships/image" Target="../media/image6.jpeg"/><Relationship Id="rId4" Type="http://schemas.openxmlformats.org/officeDocument/2006/relationships/hyperlink" Target="http://www.nosweatshakespeare.com/wp-content/uploads/2011/07/shakespeare_school1.jp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
            <a:ext cx="7772400" cy="1785925"/>
          </a:xfrm>
        </p:spPr>
        <p:txBody>
          <a:bodyPr>
            <a:normAutofit fontScale="90000"/>
          </a:bodyPr>
          <a:lstStyle/>
          <a:p>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600" dirty="0" smtClean="0"/>
              <a:t>Пашкова Мария Федосеевна</a:t>
            </a:r>
            <a:br>
              <a:rPr lang="ru-RU" sz="1600" dirty="0" smtClean="0"/>
            </a:br>
            <a:r>
              <a:rPr lang="ru-RU" sz="1600" dirty="0" smtClean="0"/>
              <a:t>Идентификатор:233-067-661</a:t>
            </a:r>
            <a:br>
              <a:rPr lang="ru-RU" sz="1600" dirty="0" smtClean="0"/>
            </a:br>
            <a:r>
              <a:rPr lang="ru-RU" sz="1600" dirty="0" smtClean="0"/>
              <a:t>Презентация урока</a:t>
            </a:r>
            <a:r>
              <a:rPr lang="ru-RU" sz="1200" dirty="0" smtClean="0"/>
              <a:t/>
            </a:r>
            <a:br>
              <a:rPr lang="ru-RU" sz="1200" dirty="0" smtClean="0"/>
            </a:br>
            <a:r>
              <a:rPr lang="ru-RU" sz="1200" dirty="0" smtClean="0"/>
              <a:t/>
            </a:r>
            <a:br>
              <a:rPr lang="ru-RU" sz="1200" dirty="0" smtClean="0"/>
            </a:br>
            <a:r>
              <a:rPr lang="ru-RU" sz="4900" dirty="0" smtClean="0"/>
              <a:t>«</a:t>
            </a:r>
            <a:r>
              <a:rPr lang="ru-RU" sz="4900" b="1" dirty="0" smtClean="0"/>
              <a:t>И</a:t>
            </a:r>
            <a:r>
              <a:rPr lang="en-US" sz="4900" b="1" dirty="0" smtClean="0"/>
              <a:t> </a:t>
            </a:r>
            <a:r>
              <a:rPr lang="ru-RU" sz="4900" b="1" dirty="0" smtClean="0"/>
              <a:t>для меня любовь-источник </a:t>
            </a:r>
            <a:r>
              <a:rPr lang="ru-RU" sz="4900" b="1" dirty="0" smtClean="0"/>
              <a:t>   счастья</a:t>
            </a:r>
            <a:r>
              <a:rPr lang="ru-RU" sz="4900" b="1" dirty="0" smtClean="0"/>
              <a:t>.»</a:t>
            </a:r>
            <a:r>
              <a:rPr lang="ru-RU" sz="4900" dirty="0" smtClean="0"/>
              <a:t/>
            </a:r>
            <a:br>
              <a:rPr lang="ru-RU" sz="49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endParaRPr lang="ru-RU" sz="1200" dirty="0"/>
          </a:p>
        </p:txBody>
      </p:sp>
      <p:sp>
        <p:nvSpPr>
          <p:cNvPr id="3" name="Подзаголовок 2"/>
          <p:cNvSpPr>
            <a:spLocks noGrp="1"/>
          </p:cNvSpPr>
          <p:nvPr>
            <p:ph type="subTitle" idx="1"/>
          </p:nvPr>
        </p:nvSpPr>
        <p:spPr>
          <a:xfrm>
            <a:off x="0" y="2071678"/>
            <a:ext cx="9144000" cy="4786322"/>
          </a:xfrm>
        </p:spPr>
        <p:txBody>
          <a:bodyPr/>
          <a:lstStyle/>
          <a:p>
            <a:pPr algn="l"/>
            <a:r>
              <a:rPr lang="ru-RU" dirty="0" smtClean="0">
                <a:solidFill>
                  <a:schemeClr val="tx1"/>
                </a:solidFill>
                <a:latin typeface="Times New Roman" pitchFamily="18" charset="0"/>
                <a:cs typeface="Times New Roman" pitchFamily="18" charset="0"/>
              </a:rPr>
              <a:t>           Ф.И.Тютчев</a:t>
            </a:r>
            <a:endParaRPr lang="ru-RU" dirty="0" smtClean="0">
              <a:solidFill>
                <a:schemeClr val="tx1"/>
              </a:solidFill>
              <a:latin typeface="Times New Roman" pitchFamily="18" charset="0"/>
              <a:cs typeface="Times New Roman" pitchFamily="18" charset="0"/>
            </a:endParaRPr>
          </a:p>
          <a:p>
            <a:pPr algn="l"/>
            <a:endParaRPr lang="ru-RU" dirty="0">
              <a:solidFill>
                <a:schemeClr val="tx1"/>
              </a:solidFill>
            </a:endParaRPr>
          </a:p>
        </p:txBody>
      </p:sp>
      <p:pic>
        <p:nvPicPr>
          <p:cNvPr id="4" name="Picture 2" descr="E:\Зрелый Т.jpg"/>
          <p:cNvPicPr>
            <a:picLocks noChangeAspect="1" noChangeArrowheads="1"/>
          </p:cNvPicPr>
          <p:nvPr/>
        </p:nvPicPr>
        <p:blipFill>
          <a:blip r:embed="rId3" cstate="print"/>
          <a:srcRect/>
          <a:stretch>
            <a:fillRect/>
          </a:stretch>
        </p:blipFill>
        <p:spPr bwMode="auto">
          <a:xfrm>
            <a:off x="642910" y="2786058"/>
            <a:ext cx="3214710" cy="3714776"/>
          </a:xfrm>
          <a:prstGeom prst="rect">
            <a:avLst/>
          </a:prstGeom>
          <a:noFill/>
        </p:spPr>
      </p:pic>
      <p:sp>
        <p:nvSpPr>
          <p:cNvPr id="5" name="Прямоугольник 4"/>
          <p:cNvSpPr/>
          <p:nvPr/>
        </p:nvSpPr>
        <p:spPr>
          <a:xfrm>
            <a:off x="3920699" y="2071679"/>
            <a:ext cx="4437515" cy="584775"/>
          </a:xfrm>
          <a:prstGeom prst="rect">
            <a:avLst/>
          </a:prstGeom>
        </p:spPr>
        <p:txBody>
          <a:bodyPr wrap="square">
            <a:spAutoFit/>
          </a:bodyPr>
          <a:lstStyle/>
          <a:p>
            <a:pPr algn="ctr"/>
            <a:r>
              <a:rPr lang="ru-RU" sz="3200" dirty="0" smtClean="0">
                <a:latin typeface="Times New Roman" pitchFamily="18" charset="0"/>
                <a:cs typeface="Times New Roman" pitchFamily="18" charset="0"/>
              </a:rPr>
              <a:t>            В.Шекспир</a:t>
            </a:r>
            <a:endParaRPr lang="ru-RU" sz="3200" dirty="0">
              <a:latin typeface="Times New Roman" pitchFamily="18" charset="0"/>
              <a:cs typeface="Times New Roman" pitchFamily="18" charset="0"/>
            </a:endParaRPr>
          </a:p>
        </p:txBody>
      </p:sp>
      <p:pic>
        <p:nvPicPr>
          <p:cNvPr id="6" name="Picture 3" descr="E:\Шекспир.jpg"/>
          <p:cNvPicPr>
            <a:picLocks noChangeAspect="1" noChangeArrowheads="1"/>
          </p:cNvPicPr>
          <p:nvPr/>
        </p:nvPicPr>
        <p:blipFill>
          <a:blip r:embed="rId4" cstate="print"/>
          <a:srcRect/>
          <a:stretch>
            <a:fillRect/>
          </a:stretch>
        </p:blipFill>
        <p:spPr bwMode="auto">
          <a:xfrm>
            <a:off x="5286380" y="2786058"/>
            <a:ext cx="3214710" cy="37147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a:t>
            </a:r>
            <a:r>
              <a:rPr lang="en-US" b="1" dirty="0" smtClean="0"/>
              <a:t>Romeo and Juliette</a:t>
            </a:r>
            <a:r>
              <a:rPr lang="ru-RU" b="1" dirty="0" smtClean="0"/>
              <a:t>»</a:t>
            </a:r>
            <a:endParaRPr lang="ru-RU" b="1" dirty="0"/>
          </a:p>
        </p:txBody>
      </p:sp>
      <p:sp>
        <p:nvSpPr>
          <p:cNvPr id="4" name="Содержимое 3"/>
          <p:cNvSpPr>
            <a:spLocks noGrp="1"/>
          </p:cNvSpPr>
          <p:nvPr>
            <p:ph sz="half" idx="2"/>
          </p:nvPr>
        </p:nvSpPr>
        <p:spPr>
          <a:xfrm>
            <a:off x="4648200" y="1600200"/>
            <a:ext cx="4038600" cy="4900634"/>
          </a:xfrm>
        </p:spPr>
        <p:txBody>
          <a:bodyPr>
            <a:noAutofit/>
          </a:bodyPr>
          <a:lstStyle/>
          <a:p>
            <a:pPr algn="just">
              <a:buNone/>
            </a:pPr>
            <a:r>
              <a:rPr lang="en-US"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Romeo</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and</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Juliet</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Shakespeare’s</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first</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tragedy</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that</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he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proved</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himself</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p</a:t>
            </a:r>
            <a:r>
              <a:rPr lang="ru-RU" sz="1600" dirty="0" smtClean="0">
                <a:latin typeface="Times New Roman" pitchFamily="18" charset="0"/>
                <a:cs typeface="Times New Roman" pitchFamily="18" charset="0"/>
              </a:rPr>
              <a:t>. 55the </a:t>
            </a:r>
            <a:r>
              <a:rPr lang="ru-RU" sz="1600" dirty="0" err="1" smtClean="0">
                <a:latin typeface="Times New Roman" pitchFamily="18" charset="0"/>
                <a:cs typeface="Times New Roman" pitchFamily="18" charset="0"/>
              </a:rPr>
              <a:t>possessor</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of</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poetic</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and</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dramatic</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instinct</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of</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unprecedented</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quality</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In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Romeo</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and</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Juliet</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he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turned</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to</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account</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tragic</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romance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of</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Italian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origin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which</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was</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already</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popular‘in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English</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versions</a:t>
            </a:r>
            <a:r>
              <a:rPr lang="ru-RU" sz="16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algn="just">
              <a:buNone/>
            </a:pPr>
            <a:r>
              <a:rPr lang="en-US"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Romeo</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and</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Juliet</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as</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tragic</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poem</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the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theme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of</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love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has</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no</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rival</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in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any</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literature</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Of</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the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original</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representation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the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stage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of</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three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other</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pieces</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of</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the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period</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we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have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more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explicit</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information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These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reveal</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Shakespeare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undisguisedly</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as</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adapter</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of</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plays</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by</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other</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hands</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Though</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they</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lack</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the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interest</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attaching</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to</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his</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unaided</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work</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they</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throw</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invaluable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light</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some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of</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his</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early</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methods</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of</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composition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and</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his</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early</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relations</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with</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other</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dramatists</a:t>
            </a:r>
            <a:r>
              <a:rPr lang="ru-RU" sz="1800" dirty="0" smtClean="0"/>
              <a:t>.</a:t>
            </a:r>
            <a:endParaRPr lang="ru-RU" sz="1800" dirty="0">
              <a:latin typeface="Times New Roman" pitchFamily="18" charset="0"/>
              <a:cs typeface="Times New Roman" pitchFamily="18" charset="0"/>
            </a:endParaRPr>
          </a:p>
        </p:txBody>
      </p:sp>
      <p:pic>
        <p:nvPicPr>
          <p:cNvPr id="5" name="Содержимое 4" descr="http://im4-tub-ru.yandex.net/i?id=328357985-30-72">
            <a:hlinkClick r:id="rId2"/>
          </p:cNvPr>
          <p:cNvPicPr>
            <a:picLocks noGrp="1"/>
          </p:cNvPicPr>
          <p:nvPr>
            <p:ph sz="half" idx="1"/>
          </p:nvPr>
        </p:nvPicPr>
        <p:blipFill>
          <a:blip r:embed="rId3" cstate="print"/>
          <a:srcRect/>
          <a:stretch>
            <a:fillRect/>
          </a:stretch>
        </p:blipFill>
        <p:spPr bwMode="auto">
          <a:xfrm>
            <a:off x="642910" y="1714488"/>
            <a:ext cx="4071966" cy="478634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54692"/>
          </a:xfrm>
        </p:spPr>
        <p:txBody>
          <a:bodyPr>
            <a:noAutofit/>
          </a:bodyPr>
          <a:lstStyle/>
          <a:p>
            <a:pPr algn="l"/>
            <a:r>
              <a:rPr lang="en-US" sz="2000" dirty="0" smtClean="0">
                <a:latin typeface="Times New Roman" pitchFamily="18" charset="0"/>
                <a:cs typeface="Times New Roman" pitchFamily="18" charset="0"/>
              </a:rPr>
              <a:t>   Between 1600 and 1608 Shakespeare wrote his four great tragedies,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«Hamlet» «Othello» «Macbeth» and «King Lear». It is the summit of Shakespeare’s art.«Hamlet» is probably the most popular, the best-known of all Shakespeare’s plays. It is a very philosophical play. Hamlet, Prince of Denmark, is a highly intelligent person.  Hamlet’s soliloquy is very famous: «To be, or not to be; that is the question…»</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Queen Elizabeth I died in 1603 and was succeeded by James VI of Scotland, son of Mary Stuart. James, who became James I of England and Scotland, was a lover of the theatre. Shakespeare wrote a tragedy «Macbeth» in which action passes in Scotland. In 1606 Shakespeare was a very mature and successful playwright. He had become a wealthy man.</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In «King Lear» we see evil defeated. «King Lear» is the greatest of all Shakespeare’s</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tragedies.</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story of an old king of England and his three daughters was not invented by Shakespeare. Shakespeare hardly ever invented the plot of his plays.</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4291"/>
            <a:ext cx="7772400" cy="1357321"/>
          </a:xfrm>
        </p:spPr>
        <p:txBody>
          <a:bodyPr/>
          <a:lstStyle/>
          <a:p>
            <a:r>
              <a:rPr lang="en-US" b="1" dirty="0" smtClean="0"/>
              <a:t>Famous tragedies.</a:t>
            </a:r>
            <a:endParaRPr lang="ru-RU" b="1" dirty="0"/>
          </a:p>
        </p:txBody>
      </p:sp>
      <p:sp>
        <p:nvSpPr>
          <p:cNvPr id="3" name="Подзаголовок 2"/>
          <p:cNvSpPr>
            <a:spLocks noGrp="1"/>
          </p:cNvSpPr>
          <p:nvPr>
            <p:ph type="subTitle" idx="1"/>
          </p:nvPr>
        </p:nvSpPr>
        <p:spPr>
          <a:xfrm>
            <a:off x="642910" y="1428736"/>
            <a:ext cx="8001056" cy="4786346"/>
          </a:xfrm>
        </p:spPr>
        <p:txBody>
          <a:bodyPr>
            <a:normAutofit fontScale="25000" lnSpcReduction="20000"/>
          </a:bodyPr>
          <a:lstStyle/>
          <a:p>
            <a:pPr algn="just"/>
            <a:r>
              <a:rPr lang="en-US" sz="8000" dirty="0" smtClean="0">
                <a:solidFill>
                  <a:schemeClr val="tx1"/>
                </a:solidFill>
                <a:latin typeface="Times New Roman" pitchFamily="18" charset="0"/>
                <a:cs typeface="Times New Roman" pitchFamily="18" charset="0"/>
              </a:rPr>
              <a:t>Between 1600 and 1608 Shakespeare wrote his four great tragedies, </a:t>
            </a:r>
            <a:r>
              <a:rPr lang="en-US" sz="8000" b="1" dirty="0" smtClean="0">
                <a:solidFill>
                  <a:schemeClr val="tx1"/>
                </a:solidFill>
                <a:latin typeface="Times New Roman" pitchFamily="18" charset="0"/>
                <a:cs typeface="Times New Roman" pitchFamily="18" charset="0"/>
              </a:rPr>
              <a:t>«Hamlet» «Othello» «Macbeth» </a:t>
            </a:r>
            <a:r>
              <a:rPr lang="en-US" sz="8000" dirty="0" smtClean="0">
                <a:solidFill>
                  <a:schemeClr val="tx1"/>
                </a:solidFill>
                <a:latin typeface="Times New Roman" pitchFamily="18" charset="0"/>
                <a:cs typeface="Times New Roman" pitchFamily="18" charset="0"/>
              </a:rPr>
              <a:t>and </a:t>
            </a:r>
            <a:r>
              <a:rPr lang="en-US" sz="8000" b="1" dirty="0" smtClean="0">
                <a:solidFill>
                  <a:schemeClr val="tx1"/>
                </a:solidFill>
                <a:latin typeface="Times New Roman" pitchFamily="18" charset="0"/>
                <a:cs typeface="Times New Roman" pitchFamily="18" charset="0"/>
              </a:rPr>
              <a:t>«King Lear». </a:t>
            </a:r>
            <a:r>
              <a:rPr lang="en-US" sz="8000" dirty="0" smtClean="0">
                <a:solidFill>
                  <a:schemeClr val="tx1"/>
                </a:solidFill>
                <a:latin typeface="Times New Roman" pitchFamily="18" charset="0"/>
                <a:cs typeface="Times New Roman" pitchFamily="18" charset="0"/>
              </a:rPr>
              <a:t>It is the summit of Shakespeare’s art.</a:t>
            </a:r>
            <a:br>
              <a:rPr lang="en-US" sz="8000" dirty="0" smtClean="0">
                <a:solidFill>
                  <a:schemeClr val="tx1"/>
                </a:solidFill>
                <a:latin typeface="Times New Roman" pitchFamily="18" charset="0"/>
                <a:cs typeface="Times New Roman" pitchFamily="18" charset="0"/>
              </a:rPr>
            </a:br>
            <a:r>
              <a:rPr lang="en-US" sz="8000" dirty="0" smtClean="0">
                <a:solidFill>
                  <a:schemeClr val="tx1"/>
                </a:solidFill>
                <a:latin typeface="Times New Roman" pitchFamily="18" charset="0"/>
                <a:cs typeface="Times New Roman" pitchFamily="18" charset="0"/>
              </a:rPr>
              <a:t>«Hamlet» is probably the most popular, the best-known of all Shakespeare’s plays. It is a very philosophical play. Hamlet, Prince of Denmark, is a highly intelligent person.</a:t>
            </a:r>
            <a:endParaRPr lang="ru-RU" sz="8000" dirty="0" smtClean="0">
              <a:solidFill>
                <a:schemeClr val="tx1"/>
              </a:solidFill>
              <a:latin typeface="Times New Roman" pitchFamily="18" charset="0"/>
              <a:cs typeface="Times New Roman" pitchFamily="18" charset="0"/>
            </a:endParaRPr>
          </a:p>
          <a:p>
            <a:pPr algn="just"/>
            <a:r>
              <a:rPr lang="en-US" sz="8000" dirty="0" smtClean="0">
                <a:solidFill>
                  <a:schemeClr val="tx1"/>
                </a:solidFill>
                <a:latin typeface="Times New Roman" pitchFamily="18" charset="0"/>
                <a:cs typeface="Times New Roman" pitchFamily="18" charset="0"/>
              </a:rPr>
              <a:t>Hamlet’s soliloquy is very famous: «To be, or not to be; that is the question…»</a:t>
            </a:r>
            <a:endParaRPr lang="ru-RU" sz="8000" dirty="0" smtClean="0">
              <a:solidFill>
                <a:schemeClr val="tx1"/>
              </a:solidFill>
              <a:latin typeface="Times New Roman" pitchFamily="18" charset="0"/>
              <a:cs typeface="Times New Roman" pitchFamily="18" charset="0"/>
            </a:endParaRPr>
          </a:p>
          <a:p>
            <a:pPr algn="just"/>
            <a:r>
              <a:rPr lang="en-US" sz="8000" dirty="0" smtClean="0">
                <a:solidFill>
                  <a:schemeClr val="tx1"/>
                </a:solidFill>
                <a:latin typeface="Times New Roman" pitchFamily="18" charset="0"/>
                <a:cs typeface="Times New Roman" pitchFamily="18" charset="0"/>
              </a:rPr>
              <a:t>Queen Elizabeth I died in 1603 and was succeeded by James VI of Scotland, son of Mary Stuart. James, who became James I of England and Scotland, was a lover of the theatre.</a:t>
            </a:r>
            <a:endParaRPr lang="ru-RU" sz="8000" dirty="0" smtClean="0">
              <a:solidFill>
                <a:schemeClr val="tx1"/>
              </a:solidFill>
              <a:latin typeface="Times New Roman" pitchFamily="18" charset="0"/>
              <a:cs typeface="Times New Roman" pitchFamily="18" charset="0"/>
            </a:endParaRPr>
          </a:p>
          <a:p>
            <a:pPr algn="just"/>
            <a:r>
              <a:rPr lang="en-US" sz="8000" dirty="0" smtClean="0">
                <a:solidFill>
                  <a:schemeClr val="tx1"/>
                </a:solidFill>
                <a:latin typeface="Times New Roman" pitchFamily="18" charset="0"/>
                <a:cs typeface="Times New Roman" pitchFamily="18" charset="0"/>
              </a:rPr>
              <a:t>Shakespeare wrote a tragedy «Macbeth» in which action passes in Scotland. In 1606 Shakespeare was a very mature and successful playwright. He had become a wealthy man.</a:t>
            </a:r>
            <a:endParaRPr lang="ru-RU" sz="8000" dirty="0" smtClean="0">
              <a:solidFill>
                <a:schemeClr val="tx1"/>
              </a:solidFill>
              <a:latin typeface="Times New Roman" pitchFamily="18" charset="0"/>
              <a:cs typeface="Times New Roman" pitchFamily="18" charset="0"/>
            </a:endParaRPr>
          </a:p>
          <a:p>
            <a:pPr algn="just"/>
            <a:r>
              <a:rPr lang="en-US" sz="8000" dirty="0" smtClean="0">
                <a:solidFill>
                  <a:schemeClr val="tx1"/>
                </a:solidFill>
                <a:latin typeface="Times New Roman" pitchFamily="18" charset="0"/>
                <a:cs typeface="Times New Roman" pitchFamily="18" charset="0"/>
              </a:rPr>
              <a:t>In «King Lear» we see evil defeated. «King Lear» is the greatest of all Shakespeare’s tragedies.</a:t>
            </a:r>
            <a:endParaRPr lang="ru-RU" sz="8000" dirty="0" smtClean="0">
              <a:solidFill>
                <a:schemeClr val="tx1"/>
              </a:solidFill>
              <a:latin typeface="Times New Roman" pitchFamily="18" charset="0"/>
              <a:cs typeface="Times New Roman" pitchFamily="18" charset="0"/>
            </a:endParaRPr>
          </a:p>
          <a:p>
            <a:pPr algn="just"/>
            <a:r>
              <a:rPr lang="en-US" sz="8000" dirty="0" smtClean="0">
                <a:solidFill>
                  <a:schemeClr val="tx1"/>
                </a:solidFill>
                <a:latin typeface="Times New Roman" pitchFamily="18" charset="0"/>
                <a:cs typeface="Times New Roman" pitchFamily="18" charset="0"/>
              </a:rPr>
              <a:t>The story of an old king of England and his three daughters was not invented by Shakespeare. Shakespeare hardly ever invented the plot of his plays.</a:t>
            </a:r>
            <a:endParaRPr lang="ru-RU" sz="80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im7-tub-ru.yandex.net/i?id=117293176-57-72">
            <a:hlinkClick r:id="rId2"/>
          </p:cNvPr>
          <p:cNvPicPr/>
          <p:nvPr/>
        </p:nvPicPr>
        <p:blipFill>
          <a:blip r:embed="rId3" cstate="print"/>
          <a:srcRect/>
          <a:stretch>
            <a:fillRect/>
          </a:stretch>
        </p:blipFill>
        <p:spPr bwMode="auto">
          <a:xfrm>
            <a:off x="785786" y="0"/>
            <a:ext cx="3429024" cy="3286124"/>
          </a:xfrm>
          <a:prstGeom prst="rect">
            <a:avLst/>
          </a:prstGeom>
          <a:noFill/>
          <a:ln w="9525">
            <a:noFill/>
            <a:miter lim="800000"/>
            <a:headEnd/>
            <a:tailEnd/>
          </a:ln>
        </p:spPr>
      </p:pic>
      <p:pic>
        <p:nvPicPr>
          <p:cNvPr id="3" name="Рисунок 2" descr="http://im2-tub-ru.yandex.net/i?id=235413037-27-72">
            <a:hlinkClick r:id="rId4"/>
          </p:cNvPr>
          <p:cNvPicPr/>
          <p:nvPr/>
        </p:nvPicPr>
        <p:blipFill>
          <a:blip r:embed="rId5" cstate="print"/>
          <a:srcRect/>
          <a:stretch>
            <a:fillRect/>
          </a:stretch>
        </p:blipFill>
        <p:spPr bwMode="auto">
          <a:xfrm>
            <a:off x="785786" y="3357562"/>
            <a:ext cx="3429024" cy="3500438"/>
          </a:xfrm>
          <a:prstGeom prst="rect">
            <a:avLst/>
          </a:prstGeom>
          <a:noFill/>
          <a:ln w="9525">
            <a:noFill/>
            <a:miter lim="800000"/>
            <a:headEnd/>
            <a:tailEnd/>
          </a:ln>
        </p:spPr>
      </p:pic>
      <p:pic>
        <p:nvPicPr>
          <p:cNvPr id="4" name="Picture 2" descr="E:\Король Лир.jpg"/>
          <p:cNvPicPr>
            <a:picLocks noChangeAspect="1" noChangeArrowheads="1"/>
          </p:cNvPicPr>
          <p:nvPr/>
        </p:nvPicPr>
        <p:blipFill>
          <a:blip r:embed="rId6" cstate="print"/>
          <a:srcRect/>
          <a:stretch>
            <a:fillRect/>
          </a:stretch>
        </p:blipFill>
        <p:spPr bwMode="auto">
          <a:xfrm>
            <a:off x="5143504" y="0"/>
            <a:ext cx="3429024" cy="3214686"/>
          </a:xfrm>
          <a:prstGeom prst="rect">
            <a:avLst/>
          </a:prstGeom>
          <a:noFill/>
        </p:spPr>
      </p:pic>
      <p:pic>
        <p:nvPicPr>
          <p:cNvPr id="5" name="Рисунок 4" descr="http://im8-tub-ru.yandex.net/i?id=292153852-23-72">
            <a:hlinkClick r:id="rId7"/>
          </p:cNvPr>
          <p:cNvPicPr/>
          <p:nvPr/>
        </p:nvPicPr>
        <p:blipFill>
          <a:blip r:embed="rId8" cstate="print"/>
          <a:srcRect/>
          <a:stretch>
            <a:fillRect/>
          </a:stretch>
        </p:blipFill>
        <p:spPr bwMode="auto">
          <a:xfrm>
            <a:off x="5143504" y="3286124"/>
            <a:ext cx="3429024" cy="357187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2"/>
          </p:nvPr>
        </p:nvSpPr>
        <p:spPr>
          <a:xfrm>
            <a:off x="4500562" y="1600200"/>
            <a:ext cx="4186238" cy="4525963"/>
          </a:xfrm>
        </p:spPr>
        <p:txBody>
          <a:bodyPr>
            <a:noAutofit/>
          </a:bodyPr>
          <a:lstStyle/>
          <a:p>
            <a:pPr algn="just">
              <a:lnSpc>
                <a:spcPct val="120000"/>
              </a:lnSpc>
              <a:buNone/>
            </a:pPr>
            <a:r>
              <a:rPr lang="en-US"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The</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collection</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of</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Shakespeare’s</a:t>
            </a:r>
            <a:r>
              <a:rPr lang="ru-RU" sz="1800" dirty="0" smtClean="0">
                <a:latin typeface="Times New Roman" pitchFamily="18" charset="0"/>
                <a:cs typeface="Times New Roman" pitchFamily="18" charset="0"/>
              </a:rPr>
              <a:t> 154 </a:t>
            </a:r>
            <a:r>
              <a:rPr lang="ru-RU" sz="1800" dirty="0" err="1" smtClean="0">
                <a:latin typeface="Times New Roman" pitchFamily="18" charset="0"/>
                <a:cs typeface="Times New Roman" pitchFamily="18" charset="0"/>
              </a:rPr>
              <a:t>sonnets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thus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presents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the</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appearance</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of</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an</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extended</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series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of</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independent</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poems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many</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in</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varying</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number</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of</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fourteen-line</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stanzas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The</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longest</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sequence</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i.-xvii</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numbers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seventeen</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sonnets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and</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in</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Thorpe’s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edition</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opens</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the</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volume</a:t>
            </a:r>
            <a:r>
              <a:rPr lang="ru-RU" sz="1800" dirty="0" smtClean="0">
                <a:latin typeface="Times New Roman" pitchFamily="18" charset="0"/>
                <a:cs typeface="Times New Roman" pitchFamily="18" charset="0"/>
              </a:rPr>
              <a:t>.</a:t>
            </a:r>
          </a:p>
          <a:p>
            <a:pPr algn="just">
              <a:lnSpc>
                <a:spcPct val="120000"/>
              </a:lnSpc>
              <a:buNone/>
            </a:pPr>
            <a:r>
              <a:rPr lang="en-US" sz="1800" dirty="0" smtClean="0">
                <a:latin typeface="Times New Roman" pitchFamily="18" charset="0"/>
                <a:cs typeface="Times New Roman" pitchFamily="18" charset="0"/>
              </a:rPr>
              <a:t>         Shakespeare’s sonnets were addressed to the so-called ‘’dark lady’’ and his young friend. The sonnet was the best form to express his individual feeling of friendship, beauty and love.</a:t>
            </a:r>
            <a:endParaRPr lang="ru-RU" sz="1800" dirty="0" smtClean="0">
              <a:latin typeface="Times New Roman" pitchFamily="18" charset="0"/>
              <a:cs typeface="Times New Roman" pitchFamily="18" charset="0"/>
            </a:endParaRPr>
          </a:p>
          <a:p>
            <a:pPr algn="just">
              <a:lnSpc>
                <a:spcPct val="120000"/>
              </a:lnSpc>
              <a:buNone/>
            </a:pPr>
            <a:r>
              <a:rPr lang="en-US" sz="1800" dirty="0" smtClean="0">
                <a:latin typeface="Times New Roman" pitchFamily="18" charset="0"/>
                <a:cs typeface="Times New Roman" pitchFamily="18" charset="0"/>
              </a:rPr>
              <a:t> </a:t>
            </a:r>
            <a:endParaRPr lang="ru-RU" sz="1800" dirty="0" smtClean="0">
              <a:latin typeface="Times New Roman" pitchFamily="18" charset="0"/>
              <a:cs typeface="Times New Roman" pitchFamily="18" charset="0"/>
            </a:endParaRPr>
          </a:p>
          <a:p>
            <a:endParaRPr lang="ru-RU" sz="1800" dirty="0"/>
          </a:p>
        </p:txBody>
      </p:sp>
      <p:sp>
        <p:nvSpPr>
          <p:cNvPr id="5" name="Заголовок 6"/>
          <p:cNvSpPr>
            <a:spLocks noGrp="1"/>
          </p:cNvSpPr>
          <p:nvPr>
            <p:ph type="title"/>
          </p:nvPr>
        </p:nvSpPr>
        <p:spPr/>
        <p:txBody>
          <a:bodyPr>
            <a:normAutofit/>
          </a:bodyPr>
          <a:lstStyle/>
          <a:p>
            <a:r>
              <a:rPr lang="en-US" b="1" dirty="0" smtClean="0"/>
              <a:t>Sonnets</a:t>
            </a:r>
            <a:endParaRPr lang="ru-RU" b="1" dirty="0"/>
          </a:p>
        </p:txBody>
      </p:sp>
      <p:pic>
        <p:nvPicPr>
          <p:cNvPr id="6" name="Picture 2" descr="E:\Сонет.jpg"/>
          <p:cNvPicPr>
            <a:picLocks noGrp="1" noChangeAspect="1" noChangeArrowheads="1"/>
          </p:cNvPicPr>
          <p:nvPr>
            <p:ph sz="half" idx="1"/>
          </p:nvPr>
        </p:nvPicPr>
        <p:blipFill>
          <a:blip r:embed="rId2" cstate="print"/>
          <a:srcRect/>
          <a:stretch>
            <a:fillRect/>
          </a:stretch>
        </p:blipFill>
        <p:spPr bwMode="auto">
          <a:xfrm>
            <a:off x="500034" y="1714488"/>
            <a:ext cx="3857652" cy="421484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b="1" dirty="0" smtClean="0"/>
              <a:t>Shakespeare’s sonnets.</a:t>
            </a:r>
            <a:r>
              <a:rPr lang="ru-RU" b="1" dirty="0" smtClean="0"/>
              <a:t/>
            </a:r>
            <a:br>
              <a:rPr lang="ru-RU" b="1" dirty="0" smtClean="0"/>
            </a:br>
            <a:r>
              <a:rPr lang="en-US" dirty="0" smtClean="0"/>
              <a:t> </a:t>
            </a:r>
            <a:endParaRPr lang="ru-RU" dirty="0"/>
          </a:p>
        </p:txBody>
      </p:sp>
      <p:sp>
        <p:nvSpPr>
          <p:cNvPr id="3" name="Текст 2"/>
          <p:cNvSpPr>
            <a:spLocks noGrp="1"/>
          </p:cNvSpPr>
          <p:nvPr>
            <p:ph type="body" idx="1"/>
          </p:nvPr>
        </p:nvSpPr>
        <p:spPr/>
        <p:txBody>
          <a:bodyPr>
            <a:normAutofit/>
          </a:bodyPr>
          <a:lstStyle/>
          <a:p>
            <a:pPr algn="ctr"/>
            <a:r>
              <a:rPr lang="en-US" sz="3200" dirty="0" smtClean="0"/>
              <a:t>W. Shakespeare</a:t>
            </a:r>
            <a:endParaRPr lang="ru-RU" sz="3200" dirty="0"/>
          </a:p>
        </p:txBody>
      </p:sp>
      <p:sp>
        <p:nvSpPr>
          <p:cNvPr id="4" name="Содержимое 3"/>
          <p:cNvSpPr>
            <a:spLocks noGrp="1"/>
          </p:cNvSpPr>
          <p:nvPr>
            <p:ph sz="half" idx="2"/>
          </p:nvPr>
        </p:nvSpPr>
        <p:spPr/>
        <p:txBody>
          <a:bodyPr>
            <a:noAutofit/>
          </a:bodyPr>
          <a:lstStyle/>
          <a:p>
            <a:pPr>
              <a:buNone/>
            </a:pPr>
            <a:r>
              <a:rPr lang="en-US" sz="1400" dirty="0" smtClean="0"/>
              <a:t>90</a:t>
            </a:r>
            <a:endParaRPr lang="ru-RU" sz="1400" dirty="0" smtClean="0"/>
          </a:p>
          <a:p>
            <a:pPr>
              <a:buNone/>
            </a:pPr>
            <a:r>
              <a:rPr lang="en-US" sz="1400" i="1" dirty="0" smtClean="0"/>
              <a:t>Then hate me thou wilt; if ever, now;</a:t>
            </a:r>
            <a:endParaRPr lang="ru-RU" sz="1400" dirty="0" smtClean="0"/>
          </a:p>
          <a:p>
            <a:pPr>
              <a:buNone/>
            </a:pPr>
            <a:r>
              <a:rPr lang="en-US" sz="1400" i="1" dirty="0" smtClean="0"/>
              <a:t>Now, while the world is best my deeds to cross,</a:t>
            </a:r>
            <a:endParaRPr lang="ru-RU" sz="1400" dirty="0" smtClean="0"/>
          </a:p>
          <a:p>
            <a:pPr>
              <a:buNone/>
            </a:pPr>
            <a:r>
              <a:rPr lang="en-US" sz="1400" i="1" dirty="0" smtClean="0"/>
              <a:t>Join with the spite of fortune, make me bow</a:t>
            </a:r>
            <a:endParaRPr lang="ru-RU" sz="1400" dirty="0" smtClean="0"/>
          </a:p>
          <a:p>
            <a:pPr>
              <a:buNone/>
            </a:pPr>
            <a:r>
              <a:rPr lang="en-US" sz="1400" i="1" dirty="0" smtClean="0"/>
              <a:t>And do not drop in for an after  loss;</a:t>
            </a:r>
            <a:endParaRPr lang="ru-RU" sz="1400" dirty="0" smtClean="0"/>
          </a:p>
          <a:p>
            <a:pPr>
              <a:buNone/>
            </a:pPr>
            <a:r>
              <a:rPr lang="en-US" sz="1400" i="1" dirty="0" smtClean="0"/>
              <a:t>Ah! do not, when my heart hath </a:t>
            </a:r>
            <a:r>
              <a:rPr lang="en-US" sz="1400" i="1" dirty="0" err="1" smtClean="0"/>
              <a:t>scaped</a:t>
            </a:r>
            <a:r>
              <a:rPr lang="en-US" sz="1400" i="1" dirty="0" smtClean="0"/>
              <a:t> this sorrow,</a:t>
            </a:r>
            <a:endParaRPr lang="ru-RU" sz="1400" dirty="0" smtClean="0"/>
          </a:p>
          <a:p>
            <a:pPr>
              <a:buNone/>
            </a:pPr>
            <a:r>
              <a:rPr lang="en-US" sz="1400" i="1" dirty="0" smtClean="0"/>
              <a:t>Come in the rearward of a conquered woe;</a:t>
            </a:r>
            <a:endParaRPr lang="ru-RU" sz="1400" dirty="0" smtClean="0"/>
          </a:p>
          <a:p>
            <a:pPr>
              <a:buNone/>
            </a:pPr>
            <a:r>
              <a:rPr lang="en-US" sz="1400" i="1" dirty="0" smtClean="0"/>
              <a:t>Give not a windy night a rainy morrow,</a:t>
            </a:r>
            <a:endParaRPr lang="ru-RU" sz="1400" dirty="0" smtClean="0"/>
          </a:p>
          <a:p>
            <a:pPr>
              <a:buNone/>
            </a:pPr>
            <a:r>
              <a:rPr lang="en-US" sz="1400" i="1" dirty="0" smtClean="0"/>
              <a:t>To linger out a purposed overthrow,</a:t>
            </a:r>
            <a:endParaRPr lang="ru-RU" sz="1400" dirty="0" smtClean="0"/>
          </a:p>
          <a:p>
            <a:pPr>
              <a:buNone/>
            </a:pPr>
            <a:r>
              <a:rPr lang="en-US" sz="1400" i="1" dirty="0" smtClean="0"/>
              <a:t>If thou will leave me, do not leave me last,</a:t>
            </a:r>
            <a:endParaRPr lang="ru-RU" sz="1400" dirty="0" smtClean="0"/>
          </a:p>
          <a:p>
            <a:pPr>
              <a:buNone/>
            </a:pPr>
            <a:r>
              <a:rPr lang="en-US" sz="1400" i="1" dirty="0" smtClean="0"/>
              <a:t>When other petty </a:t>
            </a:r>
            <a:r>
              <a:rPr lang="en-US" sz="1400" i="1" dirty="0" err="1" smtClean="0"/>
              <a:t>griefs</a:t>
            </a:r>
            <a:r>
              <a:rPr lang="en-US" sz="1400" i="1" dirty="0" smtClean="0"/>
              <a:t> have done their spite,</a:t>
            </a:r>
            <a:endParaRPr lang="ru-RU" sz="1400" dirty="0" smtClean="0"/>
          </a:p>
          <a:p>
            <a:pPr>
              <a:buNone/>
            </a:pPr>
            <a:r>
              <a:rPr lang="en-US" sz="1400" i="1" dirty="0" smtClean="0"/>
              <a:t>But in the onset come: so shall I taste</a:t>
            </a:r>
            <a:endParaRPr lang="ru-RU" sz="1400" dirty="0" smtClean="0"/>
          </a:p>
          <a:p>
            <a:pPr>
              <a:buNone/>
            </a:pPr>
            <a:r>
              <a:rPr lang="en-US" sz="1400" i="1" dirty="0" smtClean="0"/>
              <a:t>At first the very worst of fortune’s might;</a:t>
            </a:r>
            <a:endParaRPr lang="ru-RU" sz="1400" dirty="0" smtClean="0"/>
          </a:p>
          <a:p>
            <a:pPr>
              <a:buNone/>
            </a:pPr>
            <a:r>
              <a:rPr lang="en-US" sz="1400" i="1" dirty="0" smtClean="0"/>
              <a:t>And other strains of woe, which now seen woe,</a:t>
            </a:r>
            <a:endParaRPr lang="ru-RU" sz="1400" dirty="0" smtClean="0"/>
          </a:p>
          <a:p>
            <a:pPr>
              <a:buNone/>
            </a:pPr>
            <a:r>
              <a:rPr lang="en-US" sz="1400" i="1" dirty="0" smtClean="0"/>
              <a:t>Compared with loss of thee, will not seem so.</a:t>
            </a:r>
            <a:endParaRPr lang="ru-RU" sz="1400" dirty="0" smtClean="0"/>
          </a:p>
          <a:p>
            <a:pPr>
              <a:buNone/>
            </a:pPr>
            <a:r>
              <a:rPr lang="en-US" sz="1400" i="1" dirty="0" smtClean="0"/>
              <a:t> </a:t>
            </a:r>
            <a:endParaRPr lang="ru-RU" sz="1400" dirty="0" smtClean="0"/>
          </a:p>
          <a:p>
            <a:endParaRPr lang="ru-RU" sz="1400" dirty="0"/>
          </a:p>
        </p:txBody>
      </p:sp>
      <p:sp>
        <p:nvSpPr>
          <p:cNvPr id="5" name="Текст 4"/>
          <p:cNvSpPr>
            <a:spLocks noGrp="1"/>
          </p:cNvSpPr>
          <p:nvPr>
            <p:ph type="body" sz="quarter" idx="3"/>
          </p:nvPr>
        </p:nvSpPr>
        <p:spPr/>
        <p:txBody>
          <a:bodyPr>
            <a:normAutofit/>
          </a:bodyPr>
          <a:lstStyle/>
          <a:p>
            <a:pPr algn="ctr"/>
            <a:r>
              <a:rPr lang="ru-RU" sz="3200" dirty="0" smtClean="0"/>
              <a:t>С.Я. Маршак</a:t>
            </a:r>
            <a:endParaRPr lang="ru-RU" sz="3200" dirty="0"/>
          </a:p>
        </p:txBody>
      </p:sp>
      <p:sp>
        <p:nvSpPr>
          <p:cNvPr id="6" name="Содержимое 5"/>
          <p:cNvSpPr>
            <a:spLocks noGrp="1"/>
          </p:cNvSpPr>
          <p:nvPr>
            <p:ph sz="quarter" idx="4"/>
          </p:nvPr>
        </p:nvSpPr>
        <p:spPr/>
        <p:txBody>
          <a:bodyPr>
            <a:normAutofit fontScale="70000" lnSpcReduction="20000"/>
          </a:bodyPr>
          <a:lstStyle/>
          <a:p>
            <a:pPr>
              <a:buNone/>
            </a:pPr>
            <a:r>
              <a:rPr lang="ru-RU" b="1" i="1" dirty="0" smtClean="0"/>
              <a:t>       Сонет № 90</a:t>
            </a:r>
            <a:endParaRPr lang="ru-RU" dirty="0" smtClean="0"/>
          </a:p>
          <a:p>
            <a:pPr>
              <a:buNone/>
            </a:pPr>
            <a:r>
              <a:rPr lang="ru-RU" i="1" dirty="0" smtClean="0"/>
              <a:t>       Уж если ты разлюбишь – то теперь,</a:t>
            </a:r>
            <a:br>
              <a:rPr lang="ru-RU" i="1" dirty="0" smtClean="0"/>
            </a:br>
            <a:r>
              <a:rPr lang="ru-RU" i="1" dirty="0" smtClean="0"/>
              <a:t>Теперь, когда весь мир со мной в раздоре.</a:t>
            </a:r>
            <a:br>
              <a:rPr lang="ru-RU" i="1" dirty="0" smtClean="0"/>
            </a:br>
            <a:r>
              <a:rPr lang="ru-RU" i="1" dirty="0" smtClean="0"/>
              <a:t>Будь самой горькой из моих потерь,</a:t>
            </a:r>
            <a:br>
              <a:rPr lang="ru-RU" i="1" dirty="0" smtClean="0"/>
            </a:br>
            <a:r>
              <a:rPr lang="ru-RU" i="1" dirty="0" smtClean="0"/>
              <a:t>Но только не последней каплей горя!</a:t>
            </a:r>
            <a:br>
              <a:rPr lang="ru-RU" i="1" dirty="0" smtClean="0"/>
            </a:br>
            <a:r>
              <a:rPr lang="ru-RU" i="1" dirty="0" smtClean="0"/>
              <a:t>И если скорбь дано мне превозмочь,</a:t>
            </a:r>
            <a:br>
              <a:rPr lang="ru-RU" i="1" dirty="0" smtClean="0"/>
            </a:br>
            <a:r>
              <a:rPr lang="ru-RU" i="1" dirty="0" smtClean="0"/>
              <a:t>Не наноси удара из засады.</a:t>
            </a:r>
            <a:br>
              <a:rPr lang="ru-RU" i="1" dirty="0" smtClean="0"/>
            </a:br>
            <a:r>
              <a:rPr lang="ru-RU" i="1" dirty="0" smtClean="0"/>
              <a:t>Пусть бурная не разрешится ночь</a:t>
            </a:r>
            <a:br>
              <a:rPr lang="ru-RU" i="1" dirty="0" smtClean="0"/>
            </a:br>
            <a:r>
              <a:rPr lang="ru-RU" i="1" dirty="0" smtClean="0"/>
              <a:t>Дождливым утром – </a:t>
            </a:r>
            <a:r>
              <a:rPr lang="ru-RU" i="1" dirty="0" err="1" smtClean="0"/>
              <a:t>утром</a:t>
            </a:r>
            <a:r>
              <a:rPr lang="ru-RU" i="1" dirty="0" smtClean="0"/>
              <a:t> без отрады.</a:t>
            </a:r>
            <a:br>
              <a:rPr lang="ru-RU" i="1" dirty="0" smtClean="0"/>
            </a:br>
            <a:r>
              <a:rPr lang="ru-RU" i="1" dirty="0" smtClean="0"/>
              <a:t>Оставь меня, но не в последний миг,</a:t>
            </a:r>
            <a:br>
              <a:rPr lang="ru-RU" i="1" dirty="0" smtClean="0"/>
            </a:br>
            <a:r>
              <a:rPr lang="ru-RU" i="1" dirty="0" smtClean="0"/>
              <a:t>Когда от мелких бед я ослабею.</a:t>
            </a:r>
            <a:br>
              <a:rPr lang="ru-RU" i="1" dirty="0" smtClean="0"/>
            </a:br>
            <a:r>
              <a:rPr lang="ru-RU" i="1" dirty="0" smtClean="0"/>
              <a:t>Оставь меня, чтоб сразу я постиг,</a:t>
            </a:r>
            <a:br>
              <a:rPr lang="ru-RU" i="1" dirty="0" smtClean="0"/>
            </a:br>
            <a:r>
              <a:rPr lang="ru-RU" i="1" dirty="0" smtClean="0"/>
              <a:t>Что это горе всех невзгод больнее.</a:t>
            </a:r>
            <a:br>
              <a:rPr lang="ru-RU" i="1" dirty="0" smtClean="0"/>
            </a:br>
            <a:r>
              <a:rPr lang="ru-RU" i="1" dirty="0" smtClean="0"/>
              <a:t>Что нет невзгод, а есть одна беда –</a:t>
            </a:r>
            <a:br>
              <a:rPr lang="ru-RU" i="1" dirty="0" smtClean="0"/>
            </a:br>
            <a:r>
              <a:rPr lang="ru-RU" i="1" dirty="0" smtClean="0"/>
              <a:t>Твоей любви лишиться навсегда.</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p:txBody>
          <a:bodyPr>
            <a:noAutofit/>
          </a:bodyPr>
          <a:lstStyle/>
          <a:p>
            <a:r>
              <a:rPr lang="en-US" b="1" dirty="0" smtClean="0"/>
              <a:t>Shakespeare’s sonnets.</a:t>
            </a:r>
            <a:r>
              <a:rPr lang="ru-RU" b="1" dirty="0" smtClean="0"/>
              <a:t/>
            </a:r>
            <a:br>
              <a:rPr lang="ru-RU" b="1" dirty="0" smtClean="0"/>
            </a:br>
            <a:r>
              <a:rPr lang="en-US" dirty="0" smtClean="0"/>
              <a:t> </a:t>
            </a:r>
            <a:endParaRPr lang="ru-RU" dirty="0"/>
          </a:p>
        </p:txBody>
      </p:sp>
      <p:sp>
        <p:nvSpPr>
          <p:cNvPr id="8" name="Текст 2"/>
          <p:cNvSpPr>
            <a:spLocks noGrp="1"/>
          </p:cNvSpPr>
          <p:nvPr>
            <p:ph type="body" idx="1"/>
          </p:nvPr>
        </p:nvSpPr>
        <p:spPr/>
        <p:txBody>
          <a:bodyPr>
            <a:normAutofit/>
          </a:bodyPr>
          <a:lstStyle/>
          <a:p>
            <a:pPr algn="ctr"/>
            <a:r>
              <a:rPr lang="en-US" sz="3200" dirty="0" smtClean="0">
                <a:latin typeface="Times New Roman" pitchFamily="18" charset="0"/>
                <a:cs typeface="Times New Roman" pitchFamily="18" charset="0"/>
              </a:rPr>
              <a:t>W. Shakespeare</a:t>
            </a:r>
            <a:endParaRPr lang="ru-RU" sz="3200" dirty="0">
              <a:latin typeface="Times New Roman" pitchFamily="18" charset="0"/>
              <a:cs typeface="Times New Roman" pitchFamily="18" charset="0"/>
            </a:endParaRPr>
          </a:p>
        </p:txBody>
      </p:sp>
      <p:sp>
        <p:nvSpPr>
          <p:cNvPr id="9" name="Текст 4"/>
          <p:cNvSpPr>
            <a:spLocks noGrp="1"/>
          </p:cNvSpPr>
          <p:nvPr>
            <p:ph type="body" sz="quarter" idx="3"/>
          </p:nvPr>
        </p:nvSpPr>
        <p:spPr/>
        <p:txBody>
          <a:bodyPr>
            <a:normAutofit/>
          </a:bodyPr>
          <a:lstStyle/>
          <a:p>
            <a:pPr algn="ctr"/>
            <a:r>
              <a:rPr lang="ru-RU" sz="3200" dirty="0" smtClean="0">
                <a:latin typeface="Times New Roman" pitchFamily="18" charset="0"/>
                <a:cs typeface="Times New Roman" pitchFamily="18" charset="0"/>
              </a:rPr>
              <a:t>С.Я. Маршак</a:t>
            </a:r>
            <a:endParaRPr lang="ru-RU" sz="3200" dirty="0">
              <a:latin typeface="Times New Roman" pitchFamily="18" charset="0"/>
              <a:cs typeface="Times New Roman" pitchFamily="18" charset="0"/>
            </a:endParaRPr>
          </a:p>
        </p:txBody>
      </p:sp>
      <p:sp>
        <p:nvSpPr>
          <p:cNvPr id="10" name="Содержимое 2"/>
          <p:cNvSpPr>
            <a:spLocks noGrp="1"/>
          </p:cNvSpPr>
          <p:nvPr>
            <p:ph sz="half" idx="2"/>
          </p:nvPr>
        </p:nvSpPr>
        <p:spPr/>
        <p:txBody>
          <a:bodyPr>
            <a:noAutofit/>
          </a:bodyPr>
          <a:lstStyle/>
          <a:p>
            <a:pPr algn="just">
              <a:buNone/>
            </a:pPr>
            <a:r>
              <a:rPr lang="en-US" sz="1600" i="1" dirty="0" smtClean="0"/>
              <a:t>102</a:t>
            </a:r>
            <a:endParaRPr lang="ru-RU" sz="1600" dirty="0" smtClean="0"/>
          </a:p>
          <a:p>
            <a:pPr algn="just">
              <a:buNone/>
            </a:pPr>
            <a:r>
              <a:rPr lang="en-US" sz="1600" i="1" dirty="0" smtClean="0"/>
              <a:t>My love is strengthened, though more weak in seeming’</a:t>
            </a:r>
            <a:endParaRPr lang="ru-RU" sz="1600" dirty="0" smtClean="0"/>
          </a:p>
          <a:p>
            <a:pPr algn="just">
              <a:buNone/>
            </a:pPr>
            <a:r>
              <a:rPr lang="en-US" sz="1600" i="1" dirty="0" smtClean="0"/>
              <a:t>I love not less, though less the show appear;</a:t>
            </a:r>
            <a:endParaRPr lang="ru-RU" sz="1600" dirty="0" smtClean="0"/>
          </a:p>
          <a:p>
            <a:pPr algn="just">
              <a:buNone/>
            </a:pPr>
            <a:r>
              <a:rPr lang="en-US" sz="1600" i="1" dirty="0" smtClean="0"/>
              <a:t>That love is merchandized, whose rich esteeming</a:t>
            </a:r>
            <a:endParaRPr lang="ru-RU" sz="1600" dirty="0" smtClean="0"/>
          </a:p>
          <a:p>
            <a:pPr algn="just">
              <a:buNone/>
            </a:pPr>
            <a:r>
              <a:rPr lang="en-US" sz="1600" i="1" dirty="0" smtClean="0"/>
              <a:t>The owner’s tongue doth publish every where.</a:t>
            </a:r>
            <a:endParaRPr lang="ru-RU" sz="1600" dirty="0" smtClean="0"/>
          </a:p>
          <a:p>
            <a:pPr algn="just">
              <a:buNone/>
            </a:pPr>
            <a:r>
              <a:rPr lang="en-US" sz="1600" i="1" dirty="0" smtClean="0"/>
              <a:t>Our love was new, and then but in the spring,</a:t>
            </a:r>
            <a:endParaRPr lang="ru-RU" sz="1600" dirty="0" smtClean="0"/>
          </a:p>
          <a:p>
            <a:pPr algn="just">
              <a:buNone/>
            </a:pPr>
            <a:r>
              <a:rPr lang="en-US" sz="1600" i="1" dirty="0" smtClean="0"/>
              <a:t>When I was wont to greet it with my lays’</a:t>
            </a:r>
            <a:endParaRPr lang="ru-RU" sz="1600" dirty="0" smtClean="0"/>
          </a:p>
          <a:p>
            <a:pPr algn="just">
              <a:buNone/>
            </a:pPr>
            <a:r>
              <a:rPr lang="en-US" sz="1600" i="1" dirty="0" smtClean="0"/>
              <a:t>As Philomel in summer’s front doth sing,</a:t>
            </a:r>
            <a:endParaRPr lang="ru-RU" sz="1600" dirty="0" smtClean="0"/>
          </a:p>
          <a:p>
            <a:pPr algn="just">
              <a:buNone/>
            </a:pPr>
            <a:r>
              <a:rPr lang="en-US" sz="1600" i="1" dirty="0" smtClean="0"/>
              <a:t>And stops his pipe in growth of riper days.</a:t>
            </a:r>
            <a:endParaRPr lang="ru-RU" sz="1600" dirty="0" smtClean="0"/>
          </a:p>
          <a:p>
            <a:pPr algn="just">
              <a:buNone/>
            </a:pPr>
            <a:r>
              <a:rPr lang="en-US" sz="1600" i="1" dirty="0" smtClean="0"/>
              <a:t> </a:t>
            </a:r>
            <a:endParaRPr lang="ru-RU" sz="1600" dirty="0" smtClean="0"/>
          </a:p>
          <a:p>
            <a:endParaRPr lang="ru-RU" sz="1600" dirty="0"/>
          </a:p>
        </p:txBody>
      </p:sp>
      <p:sp>
        <p:nvSpPr>
          <p:cNvPr id="11" name="Содержимое 3"/>
          <p:cNvSpPr>
            <a:spLocks noGrp="1"/>
          </p:cNvSpPr>
          <p:nvPr>
            <p:ph sz="quarter" idx="4"/>
          </p:nvPr>
        </p:nvSpPr>
        <p:spPr/>
        <p:txBody>
          <a:bodyPr>
            <a:noAutofit/>
          </a:bodyPr>
          <a:lstStyle/>
          <a:p>
            <a:pPr algn="ctr">
              <a:buNone/>
            </a:pPr>
            <a:r>
              <a:rPr lang="ru-RU" sz="1600" b="1" i="1" dirty="0" smtClean="0"/>
              <a:t>Сонет № 102</a:t>
            </a:r>
            <a:endParaRPr lang="ru-RU" sz="1600" dirty="0" smtClean="0"/>
          </a:p>
          <a:p>
            <a:pPr>
              <a:buNone/>
            </a:pPr>
            <a:r>
              <a:rPr lang="ru-RU" sz="1600" i="1" dirty="0" smtClean="0"/>
              <a:t>        Люблю, но реже говорю об этом,</a:t>
            </a:r>
            <a:br>
              <a:rPr lang="ru-RU" sz="1600" i="1" dirty="0" smtClean="0"/>
            </a:br>
            <a:r>
              <a:rPr lang="ru-RU" sz="1600" i="1" dirty="0" smtClean="0"/>
              <a:t>Люблю нежней, – но не для многих глаз.</a:t>
            </a:r>
            <a:br>
              <a:rPr lang="ru-RU" sz="1600" i="1" dirty="0" smtClean="0"/>
            </a:br>
            <a:r>
              <a:rPr lang="ru-RU" sz="1600" i="1" dirty="0" smtClean="0"/>
              <a:t>Торгует чувством тот, кто перед светом</a:t>
            </a:r>
            <a:br>
              <a:rPr lang="ru-RU" sz="1600" i="1" dirty="0" smtClean="0"/>
            </a:br>
            <a:r>
              <a:rPr lang="ru-RU" sz="1600" i="1" dirty="0" smtClean="0"/>
              <a:t>Всю душу выставляет напоказ.</a:t>
            </a:r>
            <a:br>
              <a:rPr lang="ru-RU" sz="1600" i="1" dirty="0" smtClean="0"/>
            </a:br>
            <a:r>
              <a:rPr lang="ru-RU" sz="1600" i="1" dirty="0" smtClean="0"/>
              <a:t>Тебя встречал я песней, как приветом,</a:t>
            </a:r>
            <a:br>
              <a:rPr lang="ru-RU" sz="1600" i="1" dirty="0" smtClean="0"/>
            </a:br>
            <a:r>
              <a:rPr lang="ru-RU" sz="1600" i="1" dirty="0" smtClean="0"/>
              <a:t>Когда любовь нова была для нас.</a:t>
            </a:r>
            <a:br>
              <a:rPr lang="ru-RU" sz="1600" i="1" dirty="0" smtClean="0"/>
            </a:br>
            <a:r>
              <a:rPr lang="ru-RU" sz="1600" i="1" dirty="0" smtClean="0"/>
              <a:t>Так соловей гремит в полночный час</a:t>
            </a:r>
            <a:br>
              <a:rPr lang="ru-RU" sz="1600" i="1" dirty="0" smtClean="0"/>
            </a:br>
            <a:r>
              <a:rPr lang="ru-RU" sz="1600" i="1" dirty="0" smtClean="0"/>
              <a:t>Весной, но флейту забывает летом.</a:t>
            </a:r>
            <a:br>
              <a:rPr lang="ru-RU" sz="1600" i="1" dirty="0" smtClean="0"/>
            </a:br>
            <a:r>
              <a:rPr lang="ru-RU" sz="1600" i="1" dirty="0" smtClean="0"/>
              <a:t>Ночь не лишится прелести своей,</a:t>
            </a:r>
            <a:br>
              <a:rPr lang="ru-RU" sz="1600" i="1" dirty="0" smtClean="0"/>
            </a:br>
            <a:r>
              <a:rPr lang="ru-RU" sz="1600" i="1" dirty="0" smtClean="0"/>
              <a:t>Когда его умолкнут излиянья.</a:t>
            </a:r>
            <a:br>
              <a:rPr lang="ru-RU" sz="1600" i="1" dirty="0" smtClean="0"/>
            </a:br>
            <a:r>
              <a:rPr lang="ru-RU" sz="1600" i="1" dirty="0" smtClean="0"/>
              <a:t>Но музыка, звуча со всех ветвей,</a:t>
            </a:r>
            <a:br>
              <a:rPr lang="ru-RU" sz="1600" i="1" dirty="0" smtClean="0"/>
            </a:br>
            <a:r>
              <a:rPr lang="ru-RU" sz="1600" i="1" dirty="0" smtClean="0"/>
              <a:t>Обычной став, теряет обаянье.</a:t>
            </a:r>
            <a:br>
              <a:rPr lang="ru-RU" sz="1600" i="1" dirty="0" smtClean="0"/>
            </a:br>
            <a:r>
              <a:rPr lang="ru-RU" sz="1600" i="1" dirty="0" smtClean="0"/>
              <a:t>И я умолк, подобно соловью:</a:t>
            </a:r>
            <a:br>
              <a:rPr lang="ru-RU" sz="1600" i="1" dirty="0" smtClean="0"/>
            </a:br>
            <a:r>
              <a:rPr lang="ru-RU" sz="1600" i="1" dirty="0" smtClean="0"/>
              <a:t>Своё пропел и больше не пою.</a:t>
            </a:r>
            <a:endParaRPr lang="ru-RU" sz="1600" dirty="0" smtClean="0"/>
          </a:p>
          <a:p>
            <a:endParaRPr lang="ru-RU"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1"/>
            <a:ext cx="7772400" cy="1714511"/>
          </a:xfrm>
        </p:spPr>
        <p:txBody>
          <a:bodyPr>
            <a:normAutofit/>
          </a:bodyPr>
          <a:lstStyle/>
          <a:p>
            <a:r>
              <a:rPr lang="ru-RU" sz="3200" b="1" dirty="0" smtClean="0">
                <a:latin typeface="Times New Roman" pitchFamily="18" charset="0"/>
                <a:cs typeface="Times New Roman" pitchFamily="18" charset="0"/>
              </a:rPr>
              <a:t>Основные положения концепции любви Шекспира, отраженной в сонетах:</a:t>
            </a:r>
            <a:br>
              <a:rPr lang="ru-RU" sz="3200" b="1" dirty="0" smtClean="0">
                <a:latin typeface="Times New Roman" pitchFamily="18" charset="0"/>
                <a:cs typeface="Times New Roman" pitchFamily="18" charset="0"/>
              </a:rPr>
            </a:br>
            <a:endParaRPr lang="ru-RU" sz="32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857224" y="2214554"/>
            <a:ext cx="7643866" cy="3786214"/>
          </a:xfrm>
        </p:spPr>
        <p:txBody>
          <a:bodyPr>
            <a:normAutofit lnSpcReduction="10000"/>
          </a:bodyPr>
          <a:lstStyle/>
          <a:p>
            <a:pPr algn="just">
              <a:lnSpc>
                <a:spcPct val="200000"/>
              </a:lnSpc>
            </a:pPr>
            <a:r>
              <a:rPr lang="ru-RU" sz="2400" dirty="0" smtClean="0">
                <a:solidFill>
                  <a:schemeClr val="tx1"/>
                </a:solidFill>
                <a:latin typeface="Times New Roman" pitchFamily="18" charset="0"/>
                <a:cs typeface="Times New Roman" pitchFamily="18" charset="0"/>
              </a:rPr>
              <a:t>1.Любовь-источник силы и счастья. Это величайший дар, который человек получает от жизни.</a:t>
            </a:r>
          </a:p>
          <a:p>
            <a:pPr algn="just">
              <a:lnSpc>
                <a:spcPct val="200000"/>
              </a:lnSpc>
            </a:pPr>
            <a:r>
              <a:rPr lang="ru-RU" sz="2400" dirty="0" smtClean="0">
                <a:solidFill>
                  <a:schemeClr val="tx1"/>
                </a:solidFill>
                <a:latin typeface="Times New Roman" pitchFamily="18" charset="0"/>
                <a:cs typeface="Times New Roman" pitchFamily="18" charset="0"/>
              </a:rPr>
              <a:t>2.Любовь бессмертна.</a:t>
            </a:r>
          </a:p>
          <a:p>
            <a:pPr algn="just">
              <a:lnSpc>
                <a:spcPct val="200000"/>
              </a:lnSpc>
            </a:pPr>
            <a:r>
              <a:rPr lang="ru-RU" sz="2400" dirty="0" smtClean="0">
                <a:solidFill>
                  <a:schemeClr val="tx1"/>
                </a:solidFill>
                <a:latin typeface="Times New Roman" pitchFamily="18" charset="0"/>
                <a:cs typeface="Times New Roman" pitchFamily="18" charset="0"/>
              </a:rPr>
              <a:t>3.Любовь многолика. Она дарит не только радость, но она может быть жестокой и коварной.</a:t>
            </a:r>
          </a:p>
          <a:p>
            <a:pPr algn="just"/>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ru-RU" b="1" dirty="0" smtClean="0"/>
              <a:t>Тютчев Ф. И</a:t>
            </a:r>
          </a:p>
        </p:txBody>
      </p:sp>
      <p:pic>
        <p:nvPicPr>
          <p:cNvPr id="2052" name="Picture 4" descr="image020"/>
          <p:cNvPicPr>
            <a:picLocks noChangeAspect="1" noChangeArrowheads="1"/>
          </p:cNvPicPr>
          <p:nvPr/>
        </p:nvPicPr>
        <p:blipFill>
          <a:blip r:embed="rId2" cstate="print"/>
          <a:srcRect/>
          <a:stretch>
            <a:fillRect/>
          </a:stretch>
        </p:blipFill>
        <p:spPr bwMode="auto">
          <a:xfrm>
            <a:off x="6443663" y="404813"/>
            <a:ext cx="2293937" cy="2663825"/>
          </a:xfrm>
          <a:prstGeom prst="rect">
            <a:avLst/>
          </a:prstGeom>
          <a:noFill/>
          <a:ln w="9525">
            <a:noFill/>
            <a:miter lim="800000"/>
            <a:headEnd/>
            <a:tailEnd/>
          </a:ln>
        </p:spPr>
      </p:pic>
      <p:sp>
        <p:nvSpPr>
          <p:cNvPr id="2" name="WordArt 6"/>
          <p:cNvSpPr>
            <a:spLocks noChangeArrowheads="1" noChangeShapeType="1" noTextEdit="1"/>
          </p:cNvSpPr>
          <p:nvPr/>
        </p:nvSpPr>
        <p:spPr bwMode="auto">
          <a:xfrm>
            <a:off x="1357290" y="3143248"/>
            <a:ext cx="6769100" cy="2571750"/>
          </a:xfrm>
          <a:prstGeom prst="rect">
            <a:avLst/>
          </a:prstGeom>
        </p:spPr>
        <p:txBody>
          <a:bodyPr wrap="none" fromWordArt="1">
            <a:prstTxWarp prst="textSlantUp">
              <a:avLst>
                <a:gd name="adj" fmla="val 32056"/>
              </a:avLst>
            </a:prstTxWarp>
          </a:bodyPr>
          <a:lstStyle/>
          <a:p>
            <a:pPr algn="ctr"/>
            <a:r>
              <a:rPr lang="ru-RU" sz="3600" kern="10" dirty="0">
                <a:ln w="9525">
                  <a:solidFill>
                    <a:srgbClr val="00CCFF"/>
                  </a:solidFill>
                  <a:round/>
                  <a:headEnd/>
                  <a:tailEnd/>
                </a:ln>
                <a:effectLst>
                  <a:outerShdw dist="53882" dir="2700000" algn="ctr" rotWithShape="0">
                    <a:srgbClr val="9999FF">
                      <a:alpha val="79999"/>
                    </a:srgbClr>
                  </a:outerShdw>
                </a:effectLst>
                <a:latin typeface="Impact"/>
              </a:rPr>
              <a:t>Любимые женщины поэта.</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strips(downRight)">
                                      <p:cBhvr>
                                        <p:cTn id="7"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pic>
        <p:nvPicPr>
          <p:cNvPr id="13314" name="Picture 12"/>
          <p:cNvPicPr>
            <a:picLocks noChangeAspect="1" noChangeArrowheads="1"/>
          </p:cNvPicPr>
          <p:nvPr/>
        </p:nvPicPr>
        <p:blipFill>
          <a:blip r:embed="rId2" cstate="print"/>
          <a:srcRect/>
          <a:stretch>
            <a:fillRect/>
          </a:stretch>
        </p:blipFill>
        <p:spPr bwMode="auto">
          <a:xfrm>
            <a:off x="6227763" y="188913"/>
            <a:ext cx="2092325" cy="2808287"/>
          </a:xfrm>
          <a:prstGeom prst="rect">
            <a:avLst/>
          </a:prstGeom>
          <a:noFill/>
          <a:ln w="9525">
            <a:noFill/>
            <a:miter lim="800000"/>
            <a:headEnd/>
            <a:tailEnd/>
          </a:ln>
        </p:spPr>
      </p:pic>
      <p:pic>
        <p:nvPicPr>
          <p:cNvPr id="13315" name="Picture 13"/>
          <p:cNvPicPr>
            <a:picLocks noChangeAspect="1" noChangeArrowheads="1"/>
          </p:cNvPicPr>
          <p:nvPr/>
        </p:nvPicPr>
        <p:blipFill>
          <a:blip r:embed="rId3" cstate="print"/>
          <a:srcRect/>
          <a:stretch>
            <a:fillRect/>
          </a:stretch>
        </p:blipFill>
        <p:spPr bwMode="auto">
          <a:xfrm>
            <a:off x="755650" y="260350"/>
            <a:ext cx="2160588" cy="2808288"/>
          </a:xfrm>
          <a:prstGeom prst="rect">
            <a:avLst/>
          </a:prstGeom>
          <a:noFill/>
          <a:ln w="9525">
            <a:noFill/>
            <a:miter lim="800000"/>
            <a:headEnd/>
            <a:tailEnd/>
          </a:ln>
        </p:spPr>
      </p:pic>
      <p:pic>
        <p:nvPicPr>
          <p:cNvPr id="13316" name="Picture 14"/>
          <p:cNvPicPr>
            <a:picLocks noChangeAspect="1" noChangeArrowheads="1"/>
          </p:cNvPicPr>
          <p:nvPr/>
        </p:nvPicPr>
        <p:blipFill>
          <a:blip r:embed="rId4" cstate="print"/>
          <a:srcRect/>
          <a:stretch>
            <a:fillRect/>
          </a:stretch>
        </p:blipFill>
        <p:spPr bwMode="auto">
          <a:xfrm>
            <a:off x="6227763" y="3357563"/>
            <a:ext cx="2089150" cy="2736850"/>
          </a:xfrm>
          <a:prstGeom prst="rect">
            <a:avLst/>
          </a:prstGeom>
          <a:noFill/>
          <a:ln w="9525">
            <a:noFill/>
            <a:miter lim="800000"/>
            <a:headEnd/>
            <a:tailEnd/>
          </a:ln>
        </p:spPr>
      </p:pic>
      <p:pic>
        <p:nvPicPr>
          <p:cNvPr id="13317" name="Picture 15"/>
          <p:cNvPicPr>
            <a:picLocks noChangeAspect="1" noChangeArrowheads="1"/>
          </p:cNvPicPr>
          <p:nvPr/>
        </p:nvPicPr>
        <p:blipFill>
          <a:blip r:embed="rId5" cstate="print"/>
          <a:srcRect/>
          <a:stretch>
            <a:fillRect/>
          </a:stretch>
        </p:blipFill>
        <p:spPr bwMode="auto">
          <a:xfrm>
            <a:off x="611188" y="3573463"/>
            <a:ext cx="2519362" cy="2520950"/>
          </a:xfrm>
          <a:prstGeom prst="rect">
            <a:avLst/>
          </a:prstGeom>
          <a:noFill/>
          <a:ln w="9525">
            <a:noFill/>
            <a:miter lim="800000"/>
            <a:headEnd/>
            <a:tailEnd/>
          </a:ln>
        </p:spPr>
      </p:pic>
      <p:sp>
        <p:nvSpPr>
          <p:cNvPr id="13318" name="Line 16"/>
          <p:cNvSpPr>
            <a:spLocks noChangeShapeType="1"/>
          </p:cNvSpPr>
          <p:nvPr/>
        </p:nvSpPr>
        <p:spPr bwMode="auto">
          <a:xfrm flipH="1">
            <a:off x="4643438" y="620713"/>
            <a:ext cx="1584325" cy="1223962"/>
          </a:xfrm>
          <a:prstGeom prst="line">
            <a:avLst/>
          </a:prstGeom>
          <a:noFill/>
          <a:ln w="28575">
            <a:solidFill>
              <a:schemeClr val="tx1"/>
            </a:solidFill>
            <a:round/>
            <a:headEnd type="triangle" w="med" len="med"/>
            <a:tailEnd type="triangle" w="med" len="med"/>
          </a:ln>
        </p:spPr>
        <p:txBody>
          <a:bodyPr/>
          <a:lstStyle/>
          <a:p>
            <a:endParaRPr lang="ru-RU"/>
          </a:p>
        </p:txBody>
      </p:sp>
      <p:sp>
        <p:nvSpPr>
          <p:cNvPr id="13319" name="Line 17"/>
          <p:cNvSpPr>
            <a:spLocks noChangeShapeType="1"/>
          </p:cNvSpPr>
          <p:nvPr/>
        </p:nvSpPr>
        <p:spPr bwMode="auto">
          <a:xfrm>
            <a:off x="2916238" y="692150"/>
            <a:ext cx="1655762" cy="1152525"/>
          </a:xfrm>
          <a:prstGeom prst="line">
            <a:avLst/>
          </a:prstGeom>
          <a:noFill/>
          <a:ln w="28575">
            <a:solidFill>
              <a:schemeClr val="tx1"/>
            </a:solidFill>
            <a:round/>
            <a:headEnd type="triangle" w="med" len="med"/>
            <a:tailEnd type="triangle" w="med" len="med"/>
          </a:ln>
        </p:spPr>
        <p:txBody>
          <a:bodyPr/>
          <a:lstStyle/>
          <a:p>
            <a:endParaRPr lang="ru-RU"/>
          </a:p>
        </p:txBody>
      </p:sp>
      <p:sp>
        <p:nvSpPr>
          <p:cNvPr id="13320" name="Line 18"/>
          <p:cNvSpPr>
            <a:spLocks noChangeShapeType="1"/>
          </p:cNvSpPr>
          <p:nvPr/>
        </p:nvSpPr>
        <p:spPr bwMode="auto">
          <a:xfrm flipV="1">
            <a:off x="3132138" y="4365625"/>
            <a:ext cx="1439862" cy="1223963"/>
          </a:xfrm>
          <a:prstGeom prst="line">
            <a:avLst/>
          </a:prstGeom>
          <a:noFill/>
          <a:ln w="28575">
            <a:solidFill>
              <a:schemeClr val="tx1"/>
            </a:solidFill>
            <a:round/>
            <a:headEnd type="triangle" w="med" len="med"/>
            <a:tailEnd type="triangle" w="med" len="med"/>
          </a:ln>
        </p:spPr>
        <p:txBody>
          <a:bodyPr/>
          <a:lstStyle/>
          <a:p>
            <a:endParaRPr lang="ru-RU"/>
          </a:p>
        </p:txBody>
      </p:sp>
      <p:sp>
        <p:nvSpPr>
          <p:cNvPr id="13321" name="Line 19"/>
          <p:cNvSpPr>
            <a:spLocks noChangeShapeType="1"/>
          </p:cNvSpPr>
          <p:nvPr/>
        </p:nvSpPr>
        <p:spPr bwMode="auto">
          <a:xfrm flipH="1" flipV="1">
            <a:off x="4643438" y="4365625"/>
            <a:ext cx="1512887" cy="1223963"/>
          </a:xfrm>
          <a:prstGeom prst="line">
            <a:avLst/>
          </a:prstGeom>
          <a:noFill/>
          <a:ln w="28575">
            <a:solidFill>
              <a:schemeClr val="tx1"/>
            </a:solidFill>
            <a:round/>
            <a:headEnd type="triangle" w="med" len="med"/>
            <a:tailEnd type="triangle" w="med" len="med"/>
          </a:ln>
        </p:spPr>
        <p:txBody>
          <a:bodyPr/>
          <a:lstStyle/>
          <a:p>
            <a:endParaRPr lang="ru-RU"/>
          </a:p>
        </p:txBody>
      </p:sp>
      <p:pic>
        <p:nvPicPr>
          <p:cNvPr id="13322" name="Picture 21" descr="LN2-625-"/>
          <p:cNvPicPr>
            <a:picLocks noChangeAspect="1" noChangeArrowheads="1"/>
          </p:cNvPicPr>
          <p:nvPr/>
        </p:nvPicPr>
        <p:blipFill>
          <a:blip r:embed="rId6" cstate="print"/>
          <a:srcRect/>
          <a:stretch>
            <a:fillRect/>
          </a:stretch>
        </p:blipFill>
        <p:spPr bwMode="auto">
          <a:xfrm>
            <a:off x="3708400" y="1916113"/>
            <a:ext cx="1851025" cy="2449512"/>
          </a:xfrm>
          <a:prstGeom prst="rect">
            <a:avLst/>
          </a:prstGeom>
          <a:noFill/>
          <a:ln w="9525">
            <a:noFill/>
            <a:miter lim="800000"/>
            <a:headEnd/>
            <a:tailEnd/>
          </a:ln>
        </p:spPr>
      </p:pic>
      <p:sp>
        <p:nvSpPr>
          <p:cNvPr id="13323" name="Rectangle 22"/>
          <p:cNvSpPr>
            <a:spLocks noChangeArrowheads="1"/>
          </p:cNvSpPr>
          <p:nvPr/>
        </p:nvSpPr>
        <p:spPr bwMode="auto">
          <a:xfrm>
            <a:off x="611188" y="6021388"/>
            <a:ext cx="2012950" cy="366712"/>
          </a:xfrm>
          <a:prstGeom prst="rect">
            <a:avLst/>
          </a:prstGeom>
          <a:noFill/>
          <a:ln w="9525">
            <a:noFill/>
            <a:miter lim="800000"/>
            <a:headEnd/>
            <a:tailEnd/>
          </a:ln>
        </p:spPr>
        <p:txBody>
          <a:bodyPr wrap="none">
            <a:spAutoFit/>
          </a:bodyPr>
          <a:lstStyle/>
          <a:p>
            <a:pPr eaLnBrk="1" hangingPunct="1"/>
            <a:r>
              <a:rPr lang="ru-RU">
                <a:latin typeface="Monotype Corsiva" pitchFamily="66" charset="0"/>
              </a:rPr>
              <a:t>Амалия Лерхенфельд</a:t>
            </a:r>
          </a:p>
        </p:txBody>
      </p:sp>
      <p:sp>
        <p:nvSpPr>
          <p:cNvPr id="13324" name="Rectangle 23"/>
          <p:cNvSpPr>
            <a:spLocks noChangeArrowheads="1"/>
          </p:cNvSpPr>
          <p:nvPr/>
        </p:nvSpPr>
        <p:spPr bwMode="auto">
          <a:xfrm>
            <a:off x="6227763" y="6021388"/>
            <a:ext cx="1839912" cy="366712"/>
          </a:xfrm>
          <a:prstGeom prst="rect">
            <a:avLst/>
          </a:prstGeom>
          <a:noFill/>
          <a:ln w="9525">
            <a:noFill/>
            <a:miter lim="800000"/>
            <a:headEnd/>
            <a:tailEnd/>
          </a:ln>
        </p:spPr>
        <p:txBody>
          <a:bodyPr wrap="none">
            <a:spAutoFit/>
          </a:bodyPr>
          <a:lstStyle/>
          <a:p>
            <a:pPr eaLnBrk="1" hangingPunct="1"/>
            <a:r>
              <a:rPr lang="ru-RU">
                <a:latin typeface="Monotype Corsiva" pitchFamily="66" charset="0"/>
              </a:rPr>
              <a:t>Элеонора Петерсон</a:t>
            </a:r>
          </a:p>
        </p:txBody>
      </p:sp>
      <p:sp>
        <p:nvSpPr>
          <p:cNvPr id="13325" name="Rectangle 24"/>
          <p:cNvSpPr>
            <a:spLocks noChangeArrowheads="1"/>
          </p:cNvSpPr>
          <p:nvPr/>
        </p:nvSpPr>
        <p:spPr bwMode="auto">
          <a:xfrm>
            <a:off x="684213" y="2997200"/>
            <a:ext cx="1951037" cy="366713"/>
          </a:xfrm>
          <a:prstGeom prst="rect">
            <a:avLst/>
          </a:prstGeom>
          <a:noFill/>
          <a:ln w="9525">
            <a:noFill/>
            <a:miter lim="800000"/>
            <a:headEnd/>
            <a:tailEnd/>
          </a:ln>
        </p:spPr>
        <p:txBody>
          <a:bodyPr wrap="none">
            <a:spAutoFit/>
          </a:bodyPr>
          <a:lstStyle/>
          <a:p>
            <a:pPr eaLnBrk="1" hangingPunct="1"/>
            <a:r>
              <a:rPr lang="ru-RU">
                <a:latin typeface="Monotype Corsiva" pitchFamily="66" charset="0"/>
              </a:rPr>
              <a:t>Эрнестина Дернберг</a:t>
            </a:r>
          </a:p>
        </p:txBody>
      </p:sp>
      <p:sp>
        <p:nvSpPr>
          <p:cNvPr id="13326" name="Rectangle 25"/>
          <p:cNvSpPr>
            <a:spLocks noChangeArrowheads="1"/>
          </p:cNvSpPr>
          <p:nvPr/>
        </p:nvSpPr>
        <p:spPr bwMode="auto">
          <a:xfrm>
            <a:off x="6516688" y="2852738"/>
            <a:ext cx="1625600" cy="366712"/>
          </a:xfrm>
          <a:prstGeom prst="rect">
            <a:avLst/>
          </a:prstGeom>
          <a:noFill/>
          <a:ln w="9525">
            <a:noFill/>
            <a:miter lim="800000"/>
            <a:headEnd/>
            <a:tailEnd/>
          </a:ln>
        </p:spPr>
        <p:txBody>
          <a:bodyPr wrap="none">
            <a:spAutoFit/>
          </a:bodyPr>
          <a:lstStyle/>
          <a:p>
            <a:pPr eaLnBrk="1" hangingPunct="1"/>
            <a:r>
              <a:rPr lang="ru-RU">
                <a:latin typeface="Monotype Corsiva" pitchFamily="66" charset="0"/>
              </a:rPr>
              <a:t>Елена Денисьева</a:t>
            </a:r>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229600" cy="1439850"/>
          </a:xfrm>
        </p:spPr>
        <p:txBody>
          <a:bodyPr>
            <a:noAutofit/>
          </a:bodyPr>
          <a:lstStyle/>
          <a:p>
            <a:r>
              <a:rPr lang="ru-RU" b="1" dirty="0" smtClean="0"/>
              <a:t>Интегрированный урок по литературе и английскому языку в 9 классе</a:t>
            </a:r>
            <a:endParaRPr lang="ru-RU" b="1" dirty="0"/>
          </a:p>
        </p:txBody>
      </p:sp>
      <p:sp>
        <p:nvSpPr>
          <p:cNvPr id="9" name="Содержимое 8"/>
          <p:cNvSpPr>
            <a:spLocks noGrp="1"/>
          </p:cNvSpPr>
          <p:nvPr>
            <p:ph sz="half" idx="2"/>
          </p:nvPr>
        </p:nvSpPr>
        <p:spPr/>
        <p:txBody>
          <a:bodyPr/>
          <a:lstStyle/>
          <a:p>
            <a:pPr algn="ctr">
              <a:buNone/>
            </a:pPr>
            <a:r>
              <a:rPr lang="ru-RU" dirty="0" smtClean="0">
                <a:latin typeface="Times New Roman" pitchFamily="18" charset="0"/>
                <a:cs typeface="Times New Roman" pitchFamily="18" charset="0"/>
              </a:rPr>
              <a:t>В душе померк бы день</a:t>
            </a:r>
            <a:r>
              <a:rPr lang="en-US"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и тьма настала б вновь</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ctr">
              <a:buNone/>
            </a:pPr>
            <a:r>
              <a:rPr lang="ru-RU" dirty="0" smtClean="0">
                <a:latin typeface="Times New Roman" pitchFamily="18" charset="0"/>
                <a:cs typeface="Times New Roman" pitchFamily="18" charset="0"/>
              </a:rPr>
              <a:t>Когда бы на земле изгнали мы любовь.</a:t>
            </a:r>
          </a:p>
          <a:p>
            <a:pPr algn="ctr">
              <a:buNone/>
            </a:pPr>
            <a:r>
              <a:rPr lang="ru-RU" dirty="0" smtClean="0">
                <a:latin typeface="Times New Roman" pitchFamily="18" charset="0"/>
                <a:cs typeface="Times New Roman" pitchFamily="18" charset="0"/>
              </a:rPr>
              <a:t>Лишь тот блаженство знал</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ctr">
              <a:buNone/>
            </a:pPr>
            <a:r>
              <a:rPr lang="ru-RU" dirty="0" smtClean="0">
                <a:latin typeface="Times New Roman" pitchFamily="18" charset="0"/>
                <a:cs typeface="Times New Roman" pitchFamily="18" charset="0"/>
              </a:rPr>
              <a:t>Кто страстно сердце нежил</a:t>
            </a:r>
            <a:r>
              <a:rPr lang="en-US"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ctr">
              <a:buNone/>
            </a:pPr>
            <a:r>
              <a:rPr lang="ru-RU" dirty="0" smtClean="0">
                <a:latin typeface="Times New Roman" pitchFamily="18" charset="0"/>
                <a:cs typeface="Times New Roman" pitchFamily="18" charset="0"/>
              </a:rPr>
              <a:t>А кто не знал любви</a:t>
            </a:r>
            <a:r>
              <a:rPr lang="en-US"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ctr">
              <a:buNone/>
            </a:pPr>
            <a:r>
              <a:rPr lang="ru-RU" dirty="0" smtClean="0">
                <a:latin typeface="Times New Roman" pitchFamily="18" charset="0"/>
                <a:cs typeface="Times New Roman" pitchFamily="18" charset="0"/>
              </a:rPr>
              <a:t>Тот все равно</a:t>
            </a:r>
            <a:r>
              <a:rPr lang="en-US"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что не жил</a:t>
            </a:r>
            <a:r>
              <a:rPr lang="ru-RU" dirty="0" smtClean="0"/>
              <a:t>….</a:t>
            </a:r>
            <a:endParaRPr lang="ru-RU" dirty="0"/>
          </a:p>
        </p:txBody>
      </p:sp>
      <p:sp>
        <p:nvSpPr>
          <p:cNvPr id="11" name="Содержимое 10"/>
          <p:cNvSpPr>
            <a:spLocks noGrp="1"/>
          </p:cNvSpPr>
          <p:nvPr>
            <p:ph sz="quarter" idx="4"/>
          </p:nvPr>
        </p:nvSpPr>
        <p:spPr/>
        <p:txBody>
          <a:bodyPr/>
          <a:lstStyle/>
          <a:p>
            <a:pPr>
              <a:buNone/>
            </a:pP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Love-is a storm the lifted beacon which is not growing  gym in a golden</a:t>
            </a:r>
          </a:p>
          <a:p>
            <a:pPr>
              <a:buNone/>
            </a:pP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 fog.</a:t>
            </a:r>
          </a:p>
          <a:p>
            <a:pPr>
              <a:buNone/>
            </a:pP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Love-is a star which the </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seaman defines a place at </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ocean</a:t>
            </a:r>
            <a:r>
              <a:rPr lang="ru-RU" dirty="0">
                <a:latin typeface="Times New Roman" pitchFamily="18" charset="0"/>
                <a:cs typeface="Times New Roman"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836613"/>
            <a:ext cx="8229600" cy="5289550"/>
          </a:xfrm>
        </p:spPr>
        <p:txBody>
          <a:bodyPr/>
          <a:lstStyle/>
          <a:p>
            <a:pPr algn="ctr" eaLnBrk="1" hangingPunct="1">
              <a:buNone/>
            </a:pPr>
            <a:endParaRPr lang="ru-RU" dirty="0" smtClean="0"/>
          </a:p>
          <a:p>
            <a:pPr algn="ctr" eaLnBrk="1" hangingPunct="1">
              <a:buNone/>
            </a:pPr>
            <a:endParaRPr lang="ru-RU" dirty="0" smtClean="0"/>
          </a:p>
          <a:p>
            <a:pPr algn="ctr" eaLnBrk="1" hangingPunct="1">
              <a:buNone/>
            </a:pPr>
            <a:r>
              <a:rPr lang="ru-RU" dirty="0" smtClean="0"/>
              <a:t>Благодаря общению с этими женщинами</a:t>
            </a:r>
            <a:endParaRPr lang="en-US" dirty="0" smtClean="0"/>
          </a:p>
          <a:p>
            <a:pPr algn="ctr" eaLnBrk="1" hangingPunct="1">
              <a:buNone/>
            </a:pPr>
            <a:r>
              <a:rPr lang="ru-RU" dirty="0" smtClean="0"/>
              <a:t>Тютчев создал изумительные стихи</a:t>
            </a:r>
            <a:r>
              <a:rPr lang="en-US" dirty="0" smtClean="0"/>
              <a:t>.</a:t>
            </a:r>
          </a:p>
          <a:p>
            <a:pPr algn="ctr" eaLnBrk="1" hangingPunct="1">
              <a:buNone/>
            </a:pPr>
            <a:r>
              <a:rPr lang="ru-RU" dirty="0" smtClean="0"/>
              <a:t>Какую роль в судьбе и творчеств</a:t>
            </a:r>
            <a:r>
              <a:rPr lang="en-US" dirty="0" smtClean="0"/>
              <a:t>e</a:t>
            </a:r>
          </a:p>
          <a:p>
            <a:pPr algn="ctr" eaLnBrk="1" hangingPunct="1">
              <a:buNone/>
            </a:pPr>
            <a:r>
              <a:rPr lang="ru-RU" dirty="0" smtClean="0"/>
              <a:t>Тютчева сыграла каждая из них? Разную, но с полным правом о каждой из них можно сказать: “Любила ты, и так как ты любить, нет, никому еще не удавалось”. </a:t>
            </a:r>
          </a:p>
        </p:txBody>
      </p:sp>
      <p:pic>
        <p:nvPicPr>
          <p:cNvPr id="9220" name="Picture 4" descr="image017"/>
          <p:cNvPicPr>
            <a:picLocks noChangeAspect="1" noChangeArrowheads="1"/>
          </p:cNvPicPr>
          <p:nvPr/>
        </p:nvPicPr>
        <p:blipFill>
          <a:blip r:embed="rId2" cstate="print"/>
          <a:srcRect/>
          <a:stretch>
            <a:fillRect/>
          </a:stretch>
        </p:blipFill>
        <p:spPr bwMode="auto">
          <a:xfrm>
            <a:off x="357158" y="142852"/>
            <a:ext cx="2071702" cy="188118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diamond(in)">
                                      <p:cBhvr>
                                        <p:cTn id="7" dur="2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ru-RU" b="1" dirty="0" smtClean="0"/>
              <a:t>Как это было</a:t>
            </a:r>
            <a:r>
              <a:rPr lang="ru-RU" dirty="0" smtClean="0"/>
              <a:t>…</a:t>
            </a:r>
          </a:p>
        </p:txBody>
      </p:sp>
      <p:sp>
        <p:nvSpPr>
          <p:cNvPr id="9219" name="Rectangle 3"/>
          <p:cNvSpPr>
            <a:spLocks noGrp="1" noChangeArrowheads="1"/>
          </p:cNvSpPr>
          <p:nvPr>
            <p:ph type="body" idx="1"/>
          </p:nvPr>
        </p:nvSpPr>
        <p:spPr>
          <a:xfrm>
            <a:off x="0" y="1600200"/>
            <a:ext cx="8686800" cy="4924425"/>
          </a:xfrm>
        </p:spPr>
        <p:txBody>
          <a:bodyPr/>
          <a:lstStyle/>
          <a:p>
            <a:pPr eaLnBrk="1" hangingPunct="1"/>
            <a:r>
              <a:rPr lang="ru-RU" sz="2800" dirty="0" smtClean="0"/>
              <a:t>1921. Тютчев только что окончил </a:t>
            </a:r>
            <a:r>
              <a:rPr lang="ru-RU" sz="2800" dirty="0" err="1" smtClean="0"/>
              <a:t>Моско</a:t>
            </a:r>
            <a:r>
              <a:rPr lang="ru-RU" sz="2800" dirty="0" smtClean="0"/>
              <a:t>-</a:t>
            </a:r>
          </a:p>
          <a:p>
            <a:pPr eaLnBrk="1" hangingPunct="1"/>
            <a:r>
              <a:rPr lang="ru-RU" sz="2800" dirty="0" err="1" smtClean="0"/>
              <a:t>вский</a:t>
            </a:r>
            <a:r>
              <a:rPr lang="ru-RU" sz="2800" dirty="0" smtClean="0"/>
              <a:t> университет со степенью кандидата словесных наук и был определен на службу в коллегию иностранных дел в Петербурге. На домашнем совете было решено, что с блестящими способностями Феденьки можно сделать карьеру дипломата. И в середине 1822 года Тютчев едет в Германию в Мюнхен, где получает место сверх читанного чиновника при русской миссии. Никто не знал, что его отъезд обернется разлукой.</a:t>
            </a:r>
          </a:p>
        </p:txBody>
      </p:sp>
      <p:pic>
        <p:nvPicPr>
          <p:cNvPr id="10244" name="Picture 4" descr="image017"/>
          <p:cNvPicPr>
            <a:picLocks noChangeAspect="1" noChangeArrowheads="1"/>
          </p:cNvPicPr>
          <p:nvPr/>
        </p:nvPicPr>
        <p:blipFill>
          <a:blip r:embed="rId2" cstate="print"/>
          <a:srcRect/>
          <a:stretch>
            <a:fillRect/>
          </a:stretch>
        </p:blipFill>
        <p:spPr bwMode="auto">
          <a:xfrm>
            <a:off x="7342188" y="0"/>
            <a:ext cx="1801812" cy="21605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diamond(in)">
                                      <p:cBhvr>
                                        <p:cTn id="7" dur="20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0"/>
            <a:ext cx="8229600" cy="6126163"/>
          </a:xfrm>
        </p:spPr>
        <p:txBody>
          <a:bodyPr>
            <a:normAutofit lnSpcReduction="10000"/>
          </a:bodyPr>
          <a:lstStyle/>
          <a:p>
            <a:pPr algn="just" eaLnBrk="1" hangingPunct="1">
              <a:buNone/>
            </a:pPr>
            <a:r>
              <a:rPr lang="ru-RU" sz="2400" dirty="0" smtClean="0">
                <a:latin typeface="Times New Roman" pitchFamily="18" charset="0"/>
                <a:cs typeface="Times New Roman" pitchFamily="18" charset="0"/>
              </a:rPr>
              <a:t>Именно здесь, за границей, начинается его личная жизнь, полная страстей и горестей, здесь он начнет создавать изумительные стихи, посвященные своим возлюбленным. Здесь повстречает первую любовь, впервые женится, переживет смерть первой жены, женится вторично, испытывая пылкие чувства. </a:t>
            </a:r>
          </a:p>
          <a:p>
            <a:pPr algn="just" eaLnBrk="1" hangingPunct="1">
              <a:buNone/>
            </a:pP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А.М.Крюденер</a:t>
            </a:r>
            <a:r>
              <a:rPr lang="ru-RU" sz="2400" b="1" dirty="0" smtClean="0">
                <a:latin typeface="Times New Roman" pitchFamily="18" charset="0"/>
                <a:cs typeface="Times New Roman" pitchFamily="18" charset="0"/>
              </a:rPr>
              <a:t>:</a:t>
            </a:r>
          </a:p>
          <a:p>
            <a:pPr algn="just" eaLnBrk="1" hangingPunct="1">
              <a:buNone/>
            </a:pPr>
            <a:r>
              <a:rPr lang="ru-RU" sz="2400" dirty="0" smtClean="0">
                <a:latin typeface="Times New Roman" pitchFamily="18" charset="0"/>
                <a:cs typeface="Times New Roman" pitchFamily="18" charset="0"/>
              </a:rPr>
              <a:t>«Мы познакомились во второй половине 1823г. Я была пятью годами моложе его. Отец мой был дипломатом. Мы почувствовали симпатию друг к другу. Часто совершали прогулки по прекрасному Дунаю. Памятью о тех временах навеяно стихотворение:</a:t>
            </a:r>
            <a:endParaRPr lang="ru-RU" sz="2400" i="1" dirty="0" smtClean="0">
              <a:latin typeface="Times New Roman" pitchFamily="18" charset="0"/>
              <a:cs typeface="Times New Roman" pitchFamily="18" charset="0"/>
            </a:endParaRPr>
          </a:p>
          <a:p>
            <a:pPr algn="just" eaLnBrk="1" hangingPunct="1">
              <a:buNone/>
            </a:pPr>
            <a:r>
              <a:rPr lang="ru-RU" sz="2400" i="1" dirty="0" smtClean="0">
                <a:latin typeface="Times New Roman" pitchFamily="18" charset="0"/>
                <a:cs typeface="Times New Roman" pitchFamily="18" charset="0"/>
              </a:rPr>
              <a:t>“Я помню время золотое…”</a:t>
            </a:r>
          </a:p>
          <a:p>
            <a:pPr algn="just" eaLnBrk="1" hangingPunct="1">
              <a:buNone/>
            </a:pPr>
            <a:r>
              <a:rPr lang="ru-RU" sz="2400" dirty="0" smtClean="0">
                <a:latin typeface="Times New Roman" pitchFamily="18" charset="0"/>
                <a:cs typeface="Times New Roman" pitchFamily="18" charset="0"/>
              </a:rPr>
              <a:t>Однако родители девушки  были против нашей женитьбы . Тютчев был убит горем. Его настроение отразилось в стихотворении “К Н.”</a:t>
            </a:r>
          </a:p>
          <a:p>
            <a:pPr algn="just" eaLnBrk="1" hangingPunct="1">
              <a:buNone/>
            </a:pPr>
            <a:endParaRPr lang="ru-RU" sz="2000" dirty="0" smtClean="0">
              <a:latin typeface="Times New Roman" pitchFamily="18" charset="0"/>
              <a:cs typeface="Times New Roman" pitchFamily="18"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50825" y="5229225"/>
            <a:ext cx="4033838" cy="366713"/>
          </a:xfrm>
          <a:prstGeom prst="rect">
            <a:avLst/>
          </a:prstGeom>
          <a:noFill/>
          <a:ln w="9525">
            <a:noFill/>
            <a:miter lim="800000"/>
            <a:headEnd/>
            <a:tailEnd/>
          </a:ln>
        </p:spPr>
        <p:txBody>
          <a:bodyPr>
            <a:spAutoFit/>
          </a:bodyPr>
          <a:lstStyle/>
          <a:p>
            <a:pPr algn="ctr">
              <a:spcBef>
                <a:spcPct val="50000"/>
              </a:spcBef>
            </a:pPr>
            <a:r>
              <a:rPr lang="ru-RU"/>
              <a:t>. </a:t>
            </a:r>
          </a:p>
        </p:txBody>
      </p:sp>
      <p:sp>
        <p:nvSpPr>
          <p:cNvPr id="4099" name="Text Box 3"/>
          <p:cNvSpPr txBox="1">
            <a:spLocks noChangeArrowheads="1"/>
          </p:cNvSpPr>
          <p:nvPr/>
        </p:nvSpPr>
        <p:spPr bwMode="auto">
          <a:xfrm>
            <a:off x="395288" y="404813"/>
            <a:ext cx="8353425" cy="701675"/>
          </a:xfrm>
          <a:prstGeom prst="rect">
            <a:avLst/>
          </a:prstGeom>
          <a:noFill/>
          <a:ln w="9525">
            <a:noFill/>
            <a:miter lim="800000"/>
            <a:headEnd/>
            <a:tailEnd/>
          </a:ln>
        </p:spPr>
        <p:txBody>
          <a:bodyPr>
            <a:spAutoFit/>
          </a:bodyPr>
          <a:lstStyle/>
          <a:p>
            <a:pPr algn="ctr">
              <a:spcBef>
                <a:spcPct val="50000"/>
              </a:spcBef>
            </a:pPr>
            <a:r>
              <a:rPr lang="ru-RU" sz="4000" b="1" i="1" dirty="0"/>
              <a:t>А. </a:t>
            </a:r>
            <a:r>
              <a:rPr lang="ru-RU" sz="4000" b="1" i="1" dirty="0" err="1"/>
              <a:t>М.Крюденер</a:t>
            </a:r>
            <a:endParaRPr lang="ru-RU" sz="4000" b="1" i="1" dirty="0"/>
          </a:p>
        </p:txBody>
      </p:sp>
      <p:pic>
        <p:nvPicPr>
          <p:cNvPr id="5124" name="Picture 4" descr="image051"/>
          <p:cNvPicPr>
            <a:picLocks noChangeAspect="1" noChangeArrowheads="1"/>
          </p:cNvPicPr>
          <p:nvPr/>
        </p:nvPicPr>
        <p:blipFill>
          <a:blip r:embed="rId2" cstate="print"/>
          <a:srcRect/>
          <a:stretch>
            <a:fillRect/>
          </a:stretch>
        </p:blipFill>
        <p:spPr bwMode="auto">
          <a:xfrm>
            <a:off x="539750" y="1628775"/>
            <a:ext cx="2952750" cy="3816350"/>
          </a:xfrm>
          <a:prstGeom prst="rect">
            <a:avLst/>
          </a:prstGeom>
          <a:noFill/>
          <a:ln w="9525">
            <a:noFill/>
            <a:miter lim="800000"/>
            <a:headEnd/>
            <a:tailEnd/>
          </a:ln>
        </p:spPr>
      </p:pic>
      <p:sp>
        <p:nvSpPr>
          <p:cNvPr id="5125" name="Text Box 5"/>
          <p:cNvSpPr txBox="1">
            <a:spLocks noChangeArrowheads="1"/>
          </p:cNvSpPr>
          <p:nvPr/>
        </p:nvSpPr>
        <p:spPr bwMode="auto">
          <a:xfrm>
            <a:off x="250825" y="5445125"/>
            <a:ext cx="3673475" cy="1192213"/>
          </a:xfrm>
          <a:prstGeom prst="rect">
            <a:avLst/>
          </a:prstGeom>
          <a:noFill/>
          <a:ln w="9525">
            <a:noFill/>
            <a:miter lim="800000"/>
            <a:headEnd/>
            <a:tailEnd/>
          </a:ln>
        </p:spPr>
        <p:txBody>
          <a:bodyPr>
            <a:spAutoFit/>
          </a:bodyPr>
          <a:lstStyle/>
          <a:p>
            <a:pPr algn="ctr">
              <a:spcBef>
                <a:spcPct val="50000"/>
              </a:spcBef>
            </a:pPr>
            <a:r>
              <a:rPr lang="ru-RU"/>
              <a:t>Возлюбленная Ф.И.Тютчева.</a:t>
            </a:r>
          </a:p>
          <a:p>
            <a:pPr algn="ctr">
              <a:spcBef>
                <a:spcPct val="50000"/>
              </a:spcBef>
            </a:pPr>
            <a:r>
              <a:rPr lang="ru-RU"/>
              <a:t>Портрет работы И. Штиллера</a:t>
            </a:r>
          </a:p>
          <a:p>
            <a:pPr algn="ctr">
              <a:spcBef>
                <a:spcPct val="50000"/>
              </a:spcBef>
            </a:pPr>
            <a:r>
              <a:rPr lang="ru-RU"/>
              <a:t>1830-е гг.</a:t>
            </a:r>
          </a:p>
        </p:txBody>
      </p:sp>
      <p:sp>
        <p:nvSpPr>
          <p:cNvPr id="5126" name="Text Box 6"/>
          <p:cNvSpPr txBox="1">
            <a:spLocks noChangeArrowheads="1"/>
          </p:cNvSpPr>
          <p:nvPr/>
        </p:nvSpPr>
        <p:spPr bwMode="auto">
          <a:xfrm>
            <a:off x="3924300" y="1557338"/>
            <a:ext cx="4895850" cy="3195637"/>
          </a:xfrm>
          <a:prstGeom prst="rect">
            <a:avLst/>
          </a:prstGeom>
          <a:noFill/>
          <a:ln w="9525">
            <a:noFill/>
            <a:miter lim="800000"/>
            <a:headEnd/>
            <a:tailEnd/>
          </a:ln>
        </p:spPr>
        <p:txBody>
          <a:bodyPr>
            <a:spAutoFit/>
          </a:bodyPr>
          <a:lstStyle/>
          <a:p>
            <a:pPr algn="ctr">
              <a:spcBef>
                <a:spcPct val="50000"/>
              </a:spcBef>
            </a:pPr>
            <a:r>
              <a:rPr lang="ru-RU" sz="2400" b="1" dirty="0"/>
              <a:t>К. Б.</a:t>
            </a:r>
          </a:p>
          <a:p>
            <a:pPr>
              <a:spcBef>
                <a:spcPct val="50000"/>
              </a:spcBef>
            </a:pPr>
            <a:r>
              <a:rPr lang="ru-RU" sz="2400" b="1" dirty="0"/>
              <a:t>Я встретил вас – и все былое</a:t>
            </a:r>
          </a:p>
          <a:p>
            <a:pPr>
              <a:spcBef>
                <a:spcPct val="50000"/>
              </a:spcBef>
            </a:pPr>
            <a:r>
              <a:rPr lang="ru-RU" sz="2400" b="1" dirty="0"/>
              <a:t>В отжившем сердце ожило;</a:t>
            </a:r>
          </a:p>
          <a:p>
            <a:pPr>
              <a:spcBef>
                <a:spcPct val="50000"/>
              </a:spcBef>
            </a:pPr>
            <a:r>
              <a:rPr lang="ru-RU" sz="2400" b="1" dirty="0"/>
              <a:t>Я вспомнил время золотое -- </a:t>
            </a:r>
          </a:p>
          <a:p>
            <a:pPr>
              <a:spcBef>
                <a:spcPct val="50000"/>
              </a:spcBef>
            </a:pPr>
            <a:r>
              <a:rPr lang="ru-RU" sz="2400" b="1" dirty="0"/>
              <a:t>И сердцу стало так тепло…</a:t>
            </a:r>
          </a:p>
          <a:p>
            <a:pPr algn="r">
              <a:spcBef>
                <a:spcPct val="50000"/>
              </a:spcBef>
            </a:pPr>
            <a:r>
              <a:rPr lang="ru-RU" sz="2400" b="1" dirty="0"/>
              <a:t>26 июля 1970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diamond(in)">
                                      <p:cBhvr>
                                        <p:cTn id="7" dur="2000"/>
                                        <p:tgtEl>
                                          <p:spTgt spid="5124"/>
                                        </p:tgtEl>
                                      </p:cBhvr>
                                    </p:animEffect>
                                  </p:childTnLst>
                                </p:cTn>
                              </p:par>
                            </p:childTnLst>
                          </p:cTn>
                        </p:par>
                        <p:par>
                          <p:cTn id="8" fill="hold">
                            <p:stCondLst>
                              <p:cond delay="2000"/>
                            </p:stCondLst>
                            <p:childTnLst>
                              <p:par>
                                <p:cTn id="9" presetID="18" presetClass="entr" presetSubtype="6" fill="hold" grpId="0" nodeType="afterEffect">
                                  <p:stCondLst>
                                    <p:cond delay="0"/>
                                  </p:stCondLst>
                                  <p:childTnLst>
                                    <p:set>
                                      <p:cBhvr>
                                        <p:cTn id="10" dur="1" fill="hold">
                                          <p:stCondLst>
                                            <p:cond delay="0"/>
                                          </p:stCondLst>
                                        </p:cTn>
                                        <p:tgtEl>
                                          <p:spTgt spid="5125"/>
                                        </p:tgtEl>
                                        <p:attrNameLst>
                                          <p:attrName>style.visibility</p:attrName>
                                        </p:attrNameLst>
                                      </p:cBhvr>
                                      <p:to>
                                        <p:strVal val="visible"/>
                                      </p:to>
                                    </p:set>
                                    <p:animEffect transition="in" filter="strips(downRight)">
                                      <p:cBhvr>
                                        <p:cTn id="11" dur="2000"/>
                                        <p:tgtEl>
                                          <p:spTgt spid="5125"/>
                                        </p:tgtEl>
                                      </p:cBhvr>
                                    </p:animEffect>
                                  </p:childTnLst>
                                </p:cTn>
                              </p:par>
                            </p:childTnLst>
                          </p:cTn>
                        </p:par>
                        <p:par>
                          <p:cTn id="12" fill="hold">
                            <p:stCondLst>
                              <p:cond delay="4000"/>
                            </p:stCondLst>
                            <p:childTnLst>
                              <p:par>
                                <p:cTn id="13" presetID="18" presetClass="entr" presetSubtype="6" fill="hold" grpId="0" nodeType="afterEffect">
                                  <p:stCondLst>
                                    <p:cond delay="0"/>
                                  </p:stCondLst>
                                  <p:childTnLst>
                                    <p:set>
                                      <p:cBhvr>
                                        <p:cTn id="14" dur="1" fill="hold">
                                          <p:stCondLst>
                                            <p:cond delay="0"/>
                                          </p:stCondLst>
                                        </p:cTn>
                                        <p:tgtEl>
                                          <p:spTgt spid="5126"/>
                                        </p:tgtEl>
                                        <p:attrNameLst>
                                          <p:attrName>style.visibility</p:attrName>
                                        </p:attrNameLst>
                                      </p:cBhvr>
                                      <p:to>
                                        <p:strVal val="visible"/>
                                      </p:to>
                                    </p:set>
                                    <p:animEffect transition="in" filter="strips(downRight)">
                                      <p:cBhvr>
                                        <p:cTn id="15" dur="3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214290"/>
            <a:ext cx="8229600" cy="5911873"/>
          </a:xfrm>
        </p:spPr>
        <p:txBody>
          <a:bodyPr>
            <a:normAutofit lnSpcReduction="10000"/>
          </a:bodyPr>
          <a:lstStyle/>
          <a:p>
            <a:pPr algn="just" eaLnBrk="1" hangingPunct="1">
              <a:buNone/>
            </a:pPr>
            <a:r>
              <a:rPr lang="ru-RU" sz="2000" i="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Через 30 лет после их последней встречи (1870) они вновь увиделись в </a:t>
            </a:r>
            <a:r>
              <a:rPr lang="ru-RU" sz="2400" dirty="0" err="1" smtClean="0">
                <a:latin typeface="Times New Roman" pitchFamily="18" charset="0"/>
                <a:cs typeface="Times New Roman" pitchFamily="18" charset="0"/>
              </a:rPr>
              <a:t>Карсбадене</a:t>
            </a:r>
            <a:r>
              <a:rPr lang="ru-RU" sz="2400" dirty="0" smtClean="0">
                <a:latin typeface="Times New Roman" pitchFamily="18" charset="0"/>
                <a:cs typeface="Times New Roman" pitchFamily="18" charset="0"/>
              </a:rPr>
              <a:t> на лечении летом 1870г. В это время сюда съезжалась вся европейская и русская знать, многие знали Тютчева. Но самой радостной была встреча с Амалией. Прогулки с пожилой но все еще сохранявшей привлекательность графиней, вдохновили Тютчева на создание прекрасного стихотворения “Я встретил вас… (на стихи положен  романс “Я встретил вас).</a:t>
            </a:r>
          </a:p>
          <a:p>
            <a:pPr algn="just" eaLnBrk="1" hangingPunct="1">
              <a:buNone/>
            </a:pPr>
            <a:r>
              <a:rPr lang="ru-RU" sz="2400" dirty="0" smtClean="0">
                <a:latin typeface="Times New Roman" pitchFamily="18" charset="0"/>
                <a:cs typeface="Times New Roman" pitchFamily="18" charset="0"/>
              </a:rPr>
              <a:t>         Последняя его встреча произошла 31 марта 1873г., разбитый параличом поэт увидел у своей постели Амалию. Лицо его просветлело, в глазах показались слезы. Он долго смотрел на нее, не говоря ни слова</a:t>
            </a:r>
            <a:r>
              <a:rPr lang="ru-RU" sz="2400" dirty="0" smtClean="0"/>
              <a:t>. </a:t>
            </a:r>
          </a:p>
          <a:p>
            <a:pPr algn="just">
              <a:buNone/>
            </a:pPr>
            <a:r>
              <a:rPr lang="ru-RU" sz="2400" dirty="0" smtClean="0">
                <a:latin typeface="Times New Roman" pitchFamily="18" charset="0"/>
                <a:cs typeface="Times New Roman" pitchFamily="18" charset="0"/>
              </a:rPr>
              <a:t>         Амалия пережила Тютчева на 15 лет. Ей он посвятил стихотворения: “Я помню время золотое…”, “Твой милый взор”, “Я встретил”, Я знал ее…”.</a:t>
            </a:r>
          </a:p>
          <a:p>
            <a:pPr algn="just" eaLnBrk="1" hangingPunct="1">
              <a:buNone/>
            </a:pPr>
            <a:endParaRPr lang="ru-RU" sz="2000" dirty="0" smtClean="0">
              <a:latin typeface="Times New Roman" pitchFamily="18" charset="0"/>
              <a:cs typeface="Times New Roman" pitchFamily="18" charset="0"/>
            </a:endParaRPr>
          </a:p>
          <a:p>
            <a:pPr algn="just" eaLnBrk="1" hangingPunct="1">
              <a:buNone/>
            </a:pPr>
            <a:endParaRPr lang="ru-RU" sz="2000" dirty="0" smtClean="0">
              <a:latin typeface="Times New Roman" pitchFamily="18" charset="0"/>
              <a:cs typeface="Times New Roman" pitchFamily="18" charset="0"/>
            </a:endParaRPr>
          </a:p>
          <a:p>
            <a:pPr algn="just" eaLnBrk="1" hangingPunct="1">
              <a:buNone/>
            </a:pPr>
            <a:endParaRPr lang="ru-RU" sz="2000" dirty="0" smtClean="0">
              <a:latin typeface="Times New Roman" pitchFamily="18" charset="0"/>
              <a:cs typeface="Times New Roman" pitchFamily="18"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ru-RU" sz="4000" b="1" i="1" dirty="0" smtClean="0"/>
              <a:t>Эл. Тютчева, первая жена поэта</a:t>
            </a:r>
            <a:endParaRPr lang="ru-RU" sz="4000" b="1" dirty="0" smtClean="0"/>
          </a:p>
        </p:txBody>
      </p:sp>
      <p:pic>
        <p:nvPicPr>
          <p:cNvPr id="6147" name="Picture 3" descr="3_4_02b"/>
          <p:cNvPicPr>
            <a:picLocks noGrp="1" noChangeAspect="1" noChangeArrowheads="1"/>
          </p:cNvPicPr>
          <p:nvPr>
            <p:ph idx="1"/>
          </p:nvPr>
        </p:nvPicPr>
        <p:blipFill>
          <a:blip r:embed="rId2" cstate="print"/>
          <a:srcRect/>
          <a:stretch>
            <a:fillRect/>
          </a:stretch>
        </p:blipFill>
        <p:spPr>
          <a:xfrm>
            <a:off x="395288" y="1700213"/>
            <a:ext cx="3529012" cy="4465637"/>
          </a:xfrm>
          <a:noFill/>
        </p:spPr>
      </p:pic>
      <p:sp>
        <p:nvSpPr>
          <p:cNvPr id="6148" name="Text Box 4"/>
          <p:cNvSpPr txBox="1">
            <a:spLocks noChangeArrowheads="1"/>
          </p:cNvSpPr>
          <p:nvPr/>
        </p:nvSpPr>
        <p:spPr bwMode="auto">
          <a:xfrm>
            <a:off x="250825" y="6237288"/>
            <a:ext cx="4321175" cy="366712"/>
          </a:xfrm>
          <a:prstGeom prst="rect">
            <a:avLst/>
          </a:prstGeom>
          <a:noFill/>
          <a:ln w="9525">
            <a:noFill/>
            <a:miter lim="800000"/>
            <a:headEnd/>
            <a:tailEnd/>
          </a:ln>
        </p:spPr>
        <p:txBody>
          <a:bodyPr>
            <a:spAutoFit/>
          </a:bodyPr>
          <a:lstStyle/>
          <a:p>
            <a:pPr algn="ctr">
              <a:spcBef>
                <a:spcPct val="50000"/>
              </a:spcBef>
            </a:pPr>
            <a:r>
              <a:rPr lang="ru-RU"/>
              <a:t>Худ. И Шеллер, 1827 г.</a:t>
            </a:r>
          </a:p>
        </p:txBody>
      </p:sp>
      <p:sp>
        <p:nvSpPr>
          <p:cNvPr id="6149" name="Text Box 5"/>
          <p:cNvSpPr txBox="1">
            <a:spLocks noChangeArrowheads="1"/>
          </p:cNvSpPr>
          <p:nvPr/>
        </p:nvSpPr>
        <p:spPr bwMode="auto">
          <a:xfrm>
            <a:off x="4500563" y="1916113"/>
            <a:ext cx="4464050" cy="3990975"/>
          </a:xfrm>
          <a:prstGeom prst="rect">
            <a:avLst/>
          </a:prstGeom>
          <a:noFill/>
          <a:ln w="9525">
            <a:noFill/>
            <a:miter lim="800000"/>
            <a:headEnd/>
            <a:tailEnd/>
          </a:ln>
        </p:spPr>
        <p:txBody>
          <a:bodyPr>
            <a:spAutoFit/>
          </a:bodyPr>
          <a:lstStyle/>
          <a:p>
            <a:pPr>
              <a:spcBef>
                <a:spcPct val="50000"/>
              </a:spcBef>
            </a:pPr>
            <a:r>
              <a:rPr lang="ru-RU" sz="3200"/>
              <a:t>Первой женой поэта стала Элеонора Петерсон, урожденная графиня Ботмер. От этого брака были три дочери: Анна, Дарья и Екатерина.</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diamond(in)">
                                      <p:cBhvr>
                                        <p:cTn id="7" dur="2000"/>
                                        <p:tgtEl>
                                          <p:spTgt spid="6147"/>
                                        </p:tgtEl>
                                      </p:cBhvr>
                                    </p:animEffect>
                                  </p:childTnLst>
                                </p:cTn>
                              </p:par>
                            </p:childTnLst>
                          </p:cTn>
                        </p:par>
                        <p:par>
                          <p:cTn id="8" fill="hold">
                            <p:stCondLst>
                              <p:cond delay="2000"/>
                            </p:stCondLst>
                            <p:childTnLst>
                              <p:par>
                                <p:cTn id="9" presetID="18" presetClass="entr" presetSubtype="6" fill="hold" grpId="0" nodeType="afterEffect">
                                  <p:stCondLst>
                                    <p:cond delay="0"/>
                                  </p:stCondLst>
                                  <p:childTnLst>
                                    <p:set>
                                      <p:cBhvr>
                                        <p:cTn id="10" dur="1" fill="hold">
                                          <p:stCondLst>
                                            <p:cond delay="0"/>
                                          </p:stCondLst>
                                        </p:cTn>
                                        <p:tgtEl>
                                          <p:spTgt spid="6148"/>
                                        </p:tgtEl>
                                        <p:attrNameLst>
                                          <p:attrName>style.visibility</p:attrName>
                                        </p:attrNameLst>
                                      </p:cBhvr>
                                      <p:to>
                                        <p:strVal val="visible"/>
                                      </p:to>
                                    </p:set>
                                    <p:animEffect transition="in" filter="strips(downRight)">
                                      <p:cBhvr>
                                        <p:cTn id="11" dur="2000"/>
                                        <p:tgtEl>
                                          <p:spTgt spid="6148"/>
                                        </p:tgtEl>
                                      </p:cBhvr>
                                    </p:animEffect>
                                  </p:childTnLst>
                                </p:cTn>
                              </p:par>
                            </p:childTnLst>
                          </p:cTn>
                        </p:par>
                        <p:par>
                          <p:cTn id="12" fill="hold">
                            <p:stCondLst>
                              <p:cond delay="4000"/>
                            </p:stCondLst>
                            <p:childTnLst>
                              <p:par>
                                <p:cTn id="13" presetID="18" presetClass="entr" presetSubtype="6" fill="hold" grpId="0" nodeType="afterEffect">
                                  <p:stCondLst>
                                    <p:cond delay="0"/>
                                  </p:stCondLst>
                                  <p:childTnLst>
                                    <p:set>
                                      <p:cBhvr>
                                        <p:cTn id="14" dur="1" fill="hold">
                                          <p:stCondLst>
                                            <p:cond delay="0"/>
                                          </p:stCondLst>
                                        </p:cTn>
                                        <p:tgtEl>
                                          <p:spTgt spid="6149"/>
                                        </p:tgtEl>
                                        <p:attrNameLst>
                                          <p:attrName>style.visibility</p:attrName>
                                        </p:attrNameLst>
                                      </p:cBhvr>
                                      <p:to>
                                        <p:strVal val="visible"/>
                                      </p:to>
                                    </p:set>
                                    <p:animEffect transition="in" filter="strips(downRight)">
                                      <p:cBhvr>
                                        <p:cTn id="15" dur="30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ru-RU" b="1" dirty="0" smtClean="0"/>
              <a:t>Элеонора </a:t>
            </a:r>
            <a:r>
              <a:rPr lang="ru-RU" b="1" dirty="0" err="1" smtClean="0"/>
              <a:t>Петерсон</a:t>
            </a:r>
            <a:r>
              <a:rPr lang="ru-RU" b="1" dirty="0" smtClean="0"/>
              <a:t>:</a:t>
            </a:r>
          </a:p>
        </p:txBody>
      </p:sp>
      <p:sp>
        <p:nvSpPr>
          <p:cNvPr id="15363" name="Rectangle 3"/>
          <p:cNvSpPr>
            <a:spLocks noGrp="1" noChangeArrowheads="1"/>
          </p:cNvSpPr>
          <p:nvPr>
            <p:ph type="body" idx="1"/>
          </p:nvPr>
        </p:nvSpPr>
        <p:spPr/>
        <p:txBody>
          <a:bodyPr/>
          <a:lstStyle/>
          <a:p>
            <a:pPr algn="just" eaLnBrk="1" hangingPunct="1">
              <a:lnSpc>
                <a:spcPct val="90000"/>
              </a:lnSpc>
            </a:pPr>
            <a:r>
              <a:rPr lang="ru-RU" sz="2400" dirty="0" smtClean="0">
                <a:latin typeface="Times New Roman" pitchFamily="18" charset="0"/>
                <a:cs typeface="Times New Roman" pitchFamily="18" charset="0"/>
              </a:rPr>
              <a:t>Летом 1825 получив отказ от родителей Амалии, Тютчев уехал в отпуск, вернулся в 1826г. А 5 марта свадьба Тютчева. Я – вдова русского дипломата (Элеонора </a:t>
            </a:r>
            <a:r>
              <a:rPr lang="ru-RU" sz="2400" dirty="0" err="1" smtClean="0">
                <a:latin typeface="Times New Roman" pitchFamily="18" charset="0"/>
                <a:cs typeface="Times New Roman" pitchFamily="18" charset="0"/>
              </a:rPr>
              <a:t>Петерсон</a:t>
            </a:r>
            <a:r>
              <a:rPr lang="ru-RU" sz="2400" dirty="0" smtClean="0">
                <a:latin typeface="Times New Roman" pitchFamily="18" charset="0"/>
                <a:cs typeface="Times New Roman" pitchFamily="18" charset="0"/>
              </a:rPr>
              <a:t> была на четыре года старше.)</a:t>
            </a:r>
          </a:p>
          <a:p>
            <a:pPr algn="just" eaLnBrk="1" hangingPunct="1">
              <a:lnSpc>
                <a:spcPct val="90000"/>
              </a:lnSpc>
            </a:pPr>
            <a:r>
              <a:rPr lang="ru-RU" sz="2400" dirty="0" smtClean="0">
                <a:latin typeface="Times New Roman" pitchFamily="18" charset="0"/>
                <a:cs typeface="Times New Roman" pitchFamily="18" charset="0"/>
              </a:rPr>
              <a:t> О нашей свадьбе никто не знал, даже родители поэта. Ведь я была лютеранкой, а он православного вероисповедания. Возникли трудности не только с получением родительского благословения, но и разрешения церковного. Мы скрывали свой брак. Сказать, что любила Тютчева – ничего не сказать, я его боготворила.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57200" y="692150"/>
            <a:ext cx="8229600" cy="5434013"/>
          </a:xfrm>
        </p:spPr>
        <p:txBody>
          <a:bodyPr>
            <a:normAutofit/>
          </a:bodyPr>
          <a:lstStyle/>
          <a:p>
            <a:pPr algn="just" eaLnBrk="1" hangingPunct="1">
              <a:buNone/>
            </a:pPr>
            <a:r>
              <a:rPr lang="ru-RU" sz="2400" dirty="0" smtClean="0">
                <a:latin typeface="Times New Roman" pitchFamily="18" charset="0"/>
                <a:cs typeface="Times New Roman" pitchFamily="18" charset="0"/>
              </a:rPr>
              <a:t>      В 1838 году </a:t>
            </a:r>
            <a:r>
              <a:rPr lang="ru-RU" sz="2400" b="1" dirty="0" smtClean="0">
                <a:latin typeface="Times New Roman" pitchFamily="18" charset="0"/>
                <a:cs typeface="Times New Roman" pitchFamily="18" charset="0"/>
              </a:rPr>
              <a:t>Элеонора </a:t>
            </a:r>
            <a:r>
              <a:rPr lang="ru-RU" sz="2400" b="1" dirty="0" err="1" smtClean="0">
                <a:latin typeface="Times New Roman" pitchFamily="18" charset="0"/>
                <a:cs typeface="Times New Roman" pitchFamily="18" charset="0"/>
              </a:rPr>
              <a:t>Петерсон</a:t>
            </a:r>
            <a:r>
              <a:rPr lang="ru-RU" sz="2400" dirty="0" smtClean="0">
                <a:latin typeface="Times New Roman" pitchFamily="18" charset="0"/>
                <a:cs typeface="Times New Roman" pitchFamily="18" charset="0"/>
              </a:rPr>
              <a:t> пережила страшное потрясение: «Пожар на корабле, где я находилась с тремя детьми. Этот несчастный случай подорвал мое здоровье.»</a:t>
            </a:r>
          </a:p>
          <a:p>
            <a:pPr algn="just" eaLnBrk="1" hangingPunct="1">
              <a:buNone/>
            </a:pPr>
            <a:r>
              <a:rPr lang="ru-RU" sz="2400" dirty="0" smtClean="0">
                <a:latin typeface="Times New Roman" pitchFamily="18" charset="0"/>
                <a:cs typeface="Times New Roman" pitchFamily="18" charset="0"/>
              </a:rPr>
              <a:t>     Простуда и волнение сделали свое. Через 3 месяца после этого события Элеонора скончалась в страданиях. Смерть жены потрясла Тютчева. Он поседел в одну ночь. Это стихотворение он посвятил ей: “Еще томлюсь тоской желанья…”” Тютчев писал:</a:t>
            </a:r>
          </a:p>
          <a:p>
            <a:pPr algn="just">
              <a:buNone/>
            </a:pPr>
            <a:r>
              <a:rPr lang="ru-RU" sz="2400" dirty="0" smtClean="0">
                <a:latin typeface="Times New Roman" pitchFamily="18" charset="0"/>
                <a:cs typeface="Times New Roman" pitchFamily="18" charset="0"/>
              </a:rPr>
              <a:t>        </a:t>
            </a:r>
            <a:r>
              <a:rPr lang="ru-RU" sz="2400" dirty="0" smtClean="0"/>
              <a:t>“Никогда человек не стал бы столь любим другим человеком, сколь я любим ею, в течении одиннадцати лет не было ни одного дня в ее жизни когда, дабы упрочить мое счастье, она не согласилась бы, не колеблясь ни мгновенья, умереть за меня. Она, не колеблясь ни мгновенья, готова умереть за меня”.</a:t>
            </a:r>
          </a:p>
          <a:p>
            <a:pPr algn="just" eaLnBrk="1" hangingPunct="1"/>
            <a:endParaRPr lang="ru-RU" sz="2400" dirty="0" smtClean="0">
              <a:latin typeface="Times New Roman" pitchFamily="18" charset="0"/>
              <a:cs typeface="Times New Roman" pitchFamily="18"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74638"/>
            <a:ext cx="8229600" cy="1143000"/>
          </a:xfrm>
        </p:spPr>
        <p:txBody>
          <a:bodyPr>
            <a:normAutofit fontScale="90000"/>
          </a:bodyPr>
          <a:lstStyle/>
          <a:p>
            <a:pPr eaLnBrk="1" hangingPunct="1"/>
            <a:r>
              <a:rPr lang="ru-RU" sz="4000" b="1" i="1" dirty="0" smtClean="0"/>
              <a:t>Эрн. Тютчева, </a:t>
            </a:r>
            <a:br>
              <a:rPr lang="ru-RU" sz="4000" b="1" i="1" dirty="0" smtClean="0"/>
            </a:br>
            <a:r>
              <a:rPr lang="ru-RU" sz="4000" b="1" i="1" dirty="0" smtClean="0"/>
              <a:t>вторая жена поэта</a:t>
            </a:r>
            <a:endParaRPr lang="ru-RU" sz="4000" b="1" dirty="0" smtClean="0"/>
          </a:p>
        </p:txBody>
      </p:sp>
      <p:pic>
        <p:nvPicPr>
          <p:cNvPr id="7171" name="Picture 3" descr="3_4_03b"/>
          <p:cNvPicPr>
            <a:picLocks noChangeAspect="1" noChangeArrowheads="1"/>
          </p:cNvPicPr>
          <p:nvPr/>
        </p:nvPicPr>
        <p:blipFill>
          <a:blip r:embed="rId2" cstate="print"/>
          <a:srcRect/>
          <a:stretch>
            <a:fillRect/>
          </a:stretch>
        </p:blipFill>
        <p:spPr bwMode="auto">
          <a:xfrm>
            <a:off x="395288" y="1557338"/>
            <a:ext cx="3441700" cy="4116387"/>
          </a:xfrm>
          <a:prstGeom prst="rect">
            <a:avLst/>
          </a:prstGeom>
          <a:noFill/>
          <a:ln w="9525">
            <a:noFill/>
            <a:miter lim="800000"/>
            <a:headEnd/>
            <a:tailEnd/>
          </a:ln>
        </p:spPr>
      </p:pic>
      <p:sp>
        <p:nvSpPr>
          <p:cNvPr id="7172" name="Text Box 4"/>
          <p:cNvSpPr txBox="1">
            <a:spLocks noChangeArrowheads="1"/>
          </p:cNvSpPr>
          <p:nvPr/>
        </p:nvSpPr>
        <p:spPr bwMode="auto">
          <a:xfrm>
            <a:off x="179388" y="5805488"/>
            <a:ext cx="4032250" cy="641350"/>
          </a:xfrm>
          <a:prstGeom prst="rect">
            <a:avLst/>
          </a:prstGeom>
          <a:noFill/>
          <a:ln w="9525">
            <a:noFill/>
            <a:miter lim="800000"/>
            <a:headEnd/>
            <a:tailEnd/>
          </a:ln>
        </p:spPr>
        <p:txBody>
          <a:bodyPr>
            <a:spAutoFit/>
          </a:bodyPr>
          <a:lstStyle/>
          <a:p>
            <a:pPr algn="ctr">
              <a:spcBef>
                <a:spcPct val="50000"/>
              </a:spcBef>
            </a:pPr>
            <a:r>
              <a:rPr lang="ru-RU"/>
              <a:t>Литография Г. Бодмера с оригинала И. Штиллера.</a:t>
            </a:r>
          </a:p>
        </p:txBody>
      </p:sp>
      <p:sp>
        <p:nvSpPr>
          <p:cNvPr id="7173" name="Text Box 5"/>
          <p:cNvSpPr txBox="1">
            <a:spLocks noChangeArrowheads="1"/>
          </p:cNvSpPr>
          <p:nvPr/>
        </p:nvSpPr>
        <p:spPr bwMode="auto">
          <a:xfrm>
            <a:off x="4140200" y="1844675"/>
            <a:ext cx="4752975" cy="3990975"/>
          </a:xfrm>
          <a:prstGeom prst="rect">
            <a:avLst/>
          </a:prstGeom>
          <a:noFill/>
          <a:ln w="9525">
            <a:noFill/>
            <a:miter lim="800000"/>
            <a:headEnd/>
            <a:tailEnd/>
          </a:ln>
        </p:spPr>
        <p:txBody>
          <a:bodyPr>
            <a:spAutoFit/>
          </a:bodyPr>
          <a:lstStyle/>
          <a:p>
            <a:pPr>
              <a:spcBef>
                <a:spcPct val="50000"/>
              </a:spcBef>
            </a:pPr>
            <a:r>
              <a:rPr lang="ru-RU" sz="3200"/>
              <a:t>Овдовев, поэт женился в 1839 г. на Эрнестине Дернберг, урожденной баронессе Пфеффель. В Мюнхене у них родились Мария и Дмитрий, а младший сын Иван – в России.</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diamond(in)">
                                      <p:cBhvr>
                                        <p:cTn id="7" dur="2000"/>
                                        <p:tgtEl>
                                          <p:spTgt spid="7171"/>
                                        </p:tgtEl>
                                      </p:cBhvr>
                                    </p:animEffect>
                                  </p:childTnLst>
                                </p:cTn>
                              </p:par>
                            </p:childTnLst>
                          </p:cTn>
                        </p:par>
                        <p:par>
                          <p:cTn id="8" fill="hold">
                            <p:stCondLst>
                              <p:cond delay="2000"/>
                            </p:stCondLst>
                            <p:childTnLst>
                              <p:par>
                                <p:cTn id="9" presetID="18" presetClass="entr" presetSubtype="6" fill="hold" grpId="0" nodeType="afterEffect">
                                  <p:stCondLst>
                                    <p:cond delay="0"/>
                                  </p:stCondLst>
                                  <p:childTnLst>
                                    <p:set>
                                      <p:cBhvr>
                                        <p:cTn id="10" dur="1" fill="hold">
                                          <p:stCondLst>
                                            <p:cond delay="0"/>
                                          </p:stCondLst>
                                        </p:cTn>
                                        <p:tgtEl>
                                          <p:spTgt spid="7172"/>
                                        </p:tgtEl>
                                        <p:attrNameLst>
                                          <p:attrName>style.visibility</p:attrName>
                                        </p:attrNameLst>
                                      </p:cBhvr>
                                      <p:to>
                                        <p:strVal val="visible"/>
                                      </p:to>
                                    </p:set>
                                    <p:animEffect transition="in" filter="strips(downRight)">
                                      <p:cBhvr>
                                        <p:cTn id="11" dur="2000"/>
                                        <p:tgtEl>
                                          <p:spTgt spid="7172"/>
                                        </p:tgtEl>
                                      </p:cBhvr>
                                    </p:animEffect>
                                  </p:childTnLst>
                                </p:cTn>
                              </p:par>
                            </p:childTnLst>
                          </p:cTn>
                        </p:par>
                        <p:par>
                          <p:cTn id="12" fill="hold">
                            <p:stCondLst>
                              <p:cond delay="4000"/>
                            </p:stCondLst>
                            <p:childTnLst>
                              <p:par>
                                <p:cTn id="13" presetID="18" presetClass="entr" presetSubtype="6" fill="hold" grpId="0" nodeType="afterEffect">
                                  <p:stCondLst>
                                    <p:cond delay="0"/>
                                  </p:stCondLst>
                                  <p:childTnLst>
                                    <p:set>
                                      <p:cBhvr>
                                        <p:cTn id="14" dur="1" fill="hold">
                                          <p:stCondLst>
                                            <p:cond delay="0"/>
                                          </p:stCondLst>
                                        </p:cTn>
                                        <p:tgtEl>
                                          <p:spTgt spid="7173"/>
                                        </p:tgtEl>
                                        <p:attrNameLst>
                                          <p:attrName>style.visibility</p:attrName>
                                        </p:attrNameLst>
                                      </p:cBhvr>
                                      <p:to>
                                        <p:strVal val="visible"/>
                                      </p:to>
                                    </p:set>
                                    <p:animEffect transition="in" filter="strips(downRight)">
                                      <p:cBhvr>
                                        <p:cTn id="15" dur="30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500042"/>
            <a:ext cx="8229600" cy="5626121"/>
          </a:xfrm>
        </p:spPr>
        <p:txBody>
          <a:bodyPr>
            <a:normAutofit/>
          </a:bodyPr>
          <a:lstStyle/>
          <a:p>
            <a:pPr algn="just" eaLnBrk="1" hangingPunct="1">
              <a:buNone/>
            </a:pPr>
            <a:r>
              <a:rPr lang="ru-RU" sz="2400" dirty="0" smtClean="0">
                <a:latin typeface="Times New Roman" pitchFamily="18" charset="0"/>
                <a:cs typeface="Times New Roman" pitchFamily="18" charset="0"/>
              </a:rPr>
              <a:t>     Однолюбом Тютчев не был. Он мог страстно обожать двух женщин сразу. Женщины, которых он любил, отвечали ему еще более беззаветным и самоотверженным чувством. Он умел порой влюбить в себя женщин с первого взгляда. </a:t>
            </a:r>
          </a:p>
          <a:p>
            <a:pPr algn="just">
              <a:buNone/>
            </a:pPr>
            <a:r>
              <a:rPr lang="ru-RU" sz="2400" b="1" i="1" dirty="0" smtClean="0"/>
              <a:t>Е. А. Денисьева</a:t>
            </a:r>
            <a:endParaRPr lang="ru-RU" sz="2400" dirty="0" smtClean="0">
              <a:latin typeface="Times New Roman" pitchFamily="18" charset="0"/>
              <a:cs typeface="Times New Roman" pitchFamily="18" charset="0"/>
            </a:endParaRPr>
          </a:p>
          <a:p>
            <a:pPr algn="just">
              <a:buNone/>
            </a:pPr>
            <a:r>
              <a:rPr lang="ru-RU" sz="2400" dirty="0" smtClean="0">
                <a:latin typeface="Times New Roman" pitchFamily="18" charset="0"/>
                <a:cs typeface="Times New Roman" pitchFamily="18" charset="0"/>
              </a:rPr>
              <a:t>       Эта женщина стала последней любовью поэта. Она была для него и блаженством, и безнадежностью. Денисьевой он посветил целый цикл стихов о любви, который так и был назван “</a:t>
            </a:r>
            <a:r>
              <a:rPr lang="ru-RU" sz="2400" dirty="0" err="1" smtClean="0">
                <a:latin typeface="Times New Roman" pitchFamily="18" charset="0"/>
                <a:cs typeface="Times New Roman" pitchFamily="18" charset="0"/>
              </a:rPr>
              <a:t>Денисьевский</a:t>
            </a:r>
            <a:r>
              <a:rPr lang="ru-RU" sz="2400" dirty="0" smtClean="0">
                <a:latin typeface="Times New Roman" pitchFamily="18" charset="0"/>
                <a:cs typeface="Times New Roman" pitchFamily="18" charset="0"/>
              </a:rPr>
              <a:t> цикл”</a:t>
            </a:r>
          </a:p>
          <a:p>
            <a:pPr>
              <a:buNone/>
            </a:pPr>
            <a:r>
              <a:rPr lang="ru-RU" sz="2400" dirty="0" smtClean="0">
                <a:latin typeface="Times New Roman" pitchFamily="18" charset="0"/>
                <a:cs typeface="Times New Roman" pitchFamily="18" charset="0"/>
              </a:rPr>
              <a:t>В нем содержится 21 </a:t>
            </a:r>
          </a:p>
          <a:p>
            <a:pPr>
              <a:buNone/>
            </a:pPr>
            <a:r>
              <a:rPr lang="ru-RU" sz="2400" dirty="0" smtClean="0">
                <a:latin typeface="Times New Roman" pitchFamily="18" charset="0"/>
                <a:cs typeface="Times New Roman" pitchFamily="18" charset="0"/>
              </a:rPr>
              <a:t>стихотворение.</a:t>
            </a:r>
          </a:p>
          <a:p>
            <a:pPr algn="just" eaLnBrk="1" hangingPunct="1">
              <a:buNone/>
            </a:pPr>
            <a:endParaRPr lang="ru-RU" sz="2400" dirty="0" smtClean="0">
              <a:latin typeface="Times New Roman" pitchFamily="18" charset="0"/>
              <a:cs typeface="Times New Roman" pitchFamily="18" charset="0"/>
            </a:endParaRPr>
          </a:p>
        </p:txBody>
      </p:sp>
      <p:pic>
        <p:nvPicPr>
          <p:cNvPr id="3" name="Picture 4" descr="image045"/>
          <p:cNvPicPr>
            <a:picLocks noChangeAspect="1" noChangeArrowheads="1"/>
          </p:cNvPicPr>
          <p:nvPr/>
        </p:nvPicPr>
        <p:blipFill>
          <a:blip r:embed="rId2" cstate="print"/>
          <a:srcRect/>
          <a:stretch>
            <a:fillRect/>
          </a:stretch>
        </p:blipFill>
        <p:spPr bwMode="auto">
          <a:xfrm>
            <a:off x="6508454" y="4071942"/>
            <a:ext cx="2064074" cy="2487624"/>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Что такое любовь?</a:t>
            </a:r>
            <a:endParaRPr lang="ru-RU" b="1" dirty="0"/>
          </a:p>
        </p:txBody>
      </p:sp>
      <p:sp>
        <p:nvSpPr>
          <p:cNvPr id="3" name="Содержимое 2"/>
          <p:cNvSpPr>
            <a:spLocks noGrp="1"/>
          </p:cNvSpPr>
          <p:nvPr>
            <p:ph sz="half" idx="1"/>
          </p:nvPr>
        </p:nvSpPr>
        <p:spPr/>
        <p:txBody>
          <a:bodyPr>
            <a:normAutofit fontScale="25000" lnSpcReduction="20000"/>
          </a:bodyPr>
          <a:lstStyle/>
          <a:p>
            <a:pPr>
              <a:lnSpc>
                <a:spcPct val="170000"/>
              </a:lnSpc>
              <a:buNone/>
            </a:pPr>
            <a:endParaRPr lang="ru-RU" sz="2000" dirty="0">
              <a:latin typeface="Times New Roman" pitchFamily="18" charset="0"/>
              <a:cs typeface="Times New Roman" pitchFamily="18" charset="0"/>
            </a:endParaRPr>
          </a:p>
          <a:p>
            <a:pPr>
              <a:lnSpc>
                <a:spcPct val="220000"/>
              </a:lnSpc>
              <a:buNone/>
            </a:pPr>
            <a:r>
              <a:rPr lang="ru-RU" sz="8000" dirty="0" smtClean="0">
                <a:latin typeface="Times New Roman" pitchFamily="18" charset="0"/>
                <a:cs typeface="Times New Roman" pitchFamily="18" charset="0"/>
              </a:rPr>
              <a:t> </a:t>
            </a:r>
            <a:r>
              <a:rPr lang="ru-RU" sz="8000" dirty="0">
                <a:latin typeface="Times New Roman" pitchFamily="18" charset="0"/>
                <a:cs typeface="Times New Roman" pitchFamily="18" charset="0"/>
              </a:rPr>
              <a:t>Не меркнущий во </a:t>
            </a:r>
            <a:r>
              <a:rPr lang="ru-RU" sz="8000" dirty="0" smtClean="0">
                <a:latin typeface="Times New Roman" pitchFamily="18" charset="0"/>
                <a:cs typeface="Times New Roman" pitchFamily="18" charset="0"/>
              </a:rPr>
              <a:t>мраке и </a:t>
            </a:r>
            <a:r>
              <a:rPr lang="ru-RU" sz="8000" dirty="0">
                <a:latin typeface="Times New Roman" pitchFamily="18" charset="0"/>
                <a:cs typeface="Times New Roman" pitchFamily="18" charset="0"/>
              </a:rPr>
              <a:t>тумане</a:t>
            </a:r>
          </a:p>
          <a:p>
            <a:pPr>
              <a:lnSpc>
                <a:spcPct val="220000"/>
              </a:lnSpc>
              <a:buNone/>
            </a:pPr>
            <a:r>
              <a:rPr lang="ru-RU" sz="8000" dirty="0">
                <a:latin typeface="Times New Roman" pitchFamily="18" charset="0"/>
                <a:cs typeface="Times New Roman" pitchFamily="18" charset="0"/>
              </a:rPr>
              <a:t> Любовь-звезда, которую</a:t>
            </a:r>
          </a:p>
          <a:p>
            <a:pPr>
              <a:lnSpc>
                <a:spcPct val="220000"/>
              </a:lnSpc>
              <a:buNone/>
            </a:pPr>
            <a:r>
              <a:rPr lang="ru-RU" sz="8000" dirty="0">
                <a:latin typeface="Times New Roman" pitchFamily="18" charset="0"/>
                <a:cs typeface="Times New Roman" pitchFamily="18" charset="0"/>
              </a:rPr>
              <a:t> Моряк определяет место в океане.</a:t>
            </a:r>
          </a:p>
          <a:p>
            <a:pPr>
              <a:lnSpc>
                <a:spcPct val="220000"/>
              </a:lnSpc>
              <a:buNone/>
            </a:pPr>
            <a:r>
              <a:rPr lang="ru-RU" sz="8000" dirty="0" smtClean="0">
                <a:latin typeface="Times New Roman" pitchFamily="18" charset="0"/>
                <a:cs typeface="Times New Roman" pitchFamily="18" charset="0"/>
              </a:rPr>
              <a:t>                       В</a:t>
            </a:r>
            <a:r>
              <a:rPr lang="ru-RU" sz="8000" dirty="0">
                <a:latin typeface="Times New Roman" pitchFamily="18" charset="0"/>
                <a:cs typeface="Times New Roman" pitchFamily="18" charset="0"/>
              </a:rPr>
              <a:t>. Шекспир.</a:t>
            </a:r>
          </a:p>
          <a:p>
            <a:endParaRPr lang="ru-RU" sz="8000" dirty="0"/>
          </a:p>
        </p:txBody>
      </p:sp>
      <p:sp>
        <p:nvSpPr>
          <p:cNvPr id="4" name="Содержимое 3"/>
          <p:cNvSpPr>
            <a:spLocks noGrp="1"/>
          </p:cNvSpPr>
          <p:nvPr>
            <p:ph sz="half" idx="2"/>
          </p:nvPr>
        </p:nvSpPr>
        <p:spPr/>
        <p:txBody>
          <a:bodyPr>
            <a:normAutofit fontScale="25000" lnSpcReduction="20000"/>
          </a:bodyPr>
          <a:lstStyle/>
          <a:p>
            <a:pPr algn="ctr">
              <a:lnSpc>
                <a:spcPct val="170000"/>
              </a:lnSpc>
              <a:buNone/>
            </a:pPr>
            <a:r>
              <a:rPr lang="ru-RU" sz="7200" b="1" dirty="0" smtClean="0">
                <a:latin typeface="Times New Roman" pitchFamily="18" charset="0"/>
                <a:cs typeface="Times New Roman" pitchFamily="18" charset="0"/>
              </a:rPr>
              <a:t>Видение</a:t>
            </a:r>
            <a:endParaRPr lang="ru-RU" sz="7200" dirty="0" smtClean="0">
              <a:latin typeface="Times New Roman" pitchFamily="18" charset="0"/>
              <a:cs typeface="Times New Roman" pitchFamily="18" charset="0"/>
            </a:endParaRPr>
          </a:p>
          <a:p>
            <a:pPr>
              <a:lnSpc>
                <a:spcPct val="170000"/>
              </a:lnSpc>
              <a:buNone/>
            </a:pPr>
            <a:r>
              <a:rPr lang="ru-RU" sz="7200" dirty="0" smtClean="0">
                <a:latin typeface="Times New Roman" pitchFamily="18" charset="0"/>
                <a:cs typeface="Times New Roman" pitchFamily="18" charset="0"/>
              </a:rPr>
              <a:t>Есть некий час, в ночи, всемирного</a:t>
            </a:r>
          </a:p>
          <a:p>
            <a:pPr>
              <a:lnSpc>
                <a:spcPct val="170000"/>
              </a:lnSpc>
              <a:buNone/>
            </a:pPr>
            <a:r>
              <a:rPr lang="ru-RU" sz="7200" dirty="0" smtClean="0">
                <a:latin typeface="Times New Roman" pitchFamily="18" charset="0"/>
                <a:cs typeface="Times New Roman" pitchFamily="18" charset="0"/>
              </a:rPr>
              <a:t>молчанья</a:t>
            </a:r>
            <a:r>
              <a:rPr lang="ru-RU" sz="7200" dirty="0">
                <a:latin typeface="Times New Roman" pitchFamily="18" charset="0"/>
                <a:cs typeface="Times New Roman" pitchFamily="18" charset="0"/>
              </a:rPr>
              <a:t>,</a:t>
            </a:r>
          </a:p>
          <a:p>
            <a:pPr>
              <a:lnSpc>
                <a:spcPct val="170000"/>
              </a:lnSpc>
              <a:buNone/>
            </a:pPr>
            <a:r>
              <a:rPr lang="ru-RU" sz="7200" dirty="0">
                <a:latin typeface="Times New Roman" pitchFamily="18" charset="0"/>
                <a:cs typeface="Times New Roman" pitchFamily="18" charset="0"/>
              </a:rPr>
              <a:t>И в оный час явлений и чудес</a:t>
            </a:r>
          </a:p>
          <a:p>
            <a:pPr>
              <a:lnSpc>
                <a:spcPct val="170000"/>
              </a:lnSpc>
              <a:buNone/>
            </a:pPr>
            <a:r>
              <a:rPr lang="ru-RU" sz="7200" dirty="0">
                <a:latin typeface="Times New Roman" pitchFamily="18" charset="0"/>
                <a:cs typeface="Times New Roman" pitchFamily="18" charset="0"/>
              </a:rPr>
              <a:t>Живая колесница мирозданья</a:t>
            </a:r>
          </a:p>
          <a:p>
            <a:pPr>
              <a:lnSpc>
                <a:spcPct val="170000"/>
              </a:lnSpc>
              <a:buNone/>
            </a:pPr>
            <a:r>
              <a:rPr lang="ru-RU" sz="7200" dirty="0">
                <a:latin typeface="Times New Roman" pitchFamily="18" charset="0"/>
                <a:cs typeface="Times New Roman" pitchFamily="18" charset="0"/>
              </a:rPr>
              <a:t>Открыто катится в святилище небес.</a:t>
            </a:r>
          </a:p>
          <a:p>
            <a:pPr>
              <a:lnSpc>
                <a:spcPct val="170000"/>
              </a:lnSpc>
              <a:buNone/>
            </a:pPr>
            <a:r>
              <a:rPr lang="ru-RU" sz="7200" dirty="0">
                <a:latin typeface="Times New Roman" pitchFamily="18" charset="0"/>
                <a:cs typeface="Times New Roman" pitchFamily="18" charset="0"/>
              </a:rPr>
              <a:t> </a:t>
            </a:r>
            <a:r>
              <a:rPr lang="ru-RU" sz="7200" dirty="0" smtClean="0">
                <a:latin typeface="Times New Roman" pitchFamily="18" charset="0"/>
                <a:cs typeface="Times New Roman" pitchFamily="18" charset="0"/>
              </a:rPr>
              <a:t>Тогда </a:t>
            </a:r>
            <a:r>
              <a:rPr lang="ru-RU" sz="7200" dirty="0">
                <a:latin typeface="Times New Roman" pitchFamily="18" charset="0"/>
                <a:cs typeface="Times New Roman" pitchFamily="18" charset="0"/>
              </a:rPr>
              <a:t>густеет ночь, как хаос на водах,</a:t>
            </a:r>
          </a:p>
          <a:p>
            <a:pPr>
              <a:lnSpc>
                <a:spcPct val="170000"/>
              </a:lnSpc>
              <a:buNone/>
            </a:pPr>
            <a:r>
              <a:rPr lang="ru-RU" sz="7200" dirty="0">
                <a:latin typeface="Times New Roman" pitchFamily="18" charset="0"/>
                <a:cs typeface="Times New Roman" pitchFamily="18" charset="0"/>
              </a:rPr>
              <a:t>Беспамятство, как атлас, давит сушу</a:t>
            </a:r>
          </a:p>
          <a:p>
            <a:pPr>
              <a:lnSpc>
                <a:spcPct val="170000"/>
              </a:lnSpc>
              <a:buNone/>
            </a:pPr>
            <a:r>
              <a:rPr lang="ru-RU" sz="7200" dirty="0">
                <a:latin typeface="Times New Roman" pitchFamily="18" charset="0"/>
                <a:cs typeface="Times New Roman" pitchFamily="18" charset="0"/>
              </a:rPr>
              <a:t>В пророческих тревожат боги снах!</a:t>
            </a:r>
          </a:p>
          <a:p>
            <a:pPr>
              <a:lnSpc>
                <a:spcPct val="170000"/>
              </a:lnSpc>
              <a:buNone/>
            </a:pPr>
            <a:r>
              <a:rPr lang="ru-RU" sz="7200" dirty="0">
                <a:latin typeface="Times New Roman" pitchFamily="18" charset="0"/>
                <a:cs typeface="Times New Roman" pitchFamily="18" charset="0"/>
              </a:rPr>
              <a:t> </a:t>
            </a:r>
          </a:p>
          <a:p>
            <a:pPr algn="r">
              <a:lnSpc>
                <a:spcPct val="170000"/>
              </a:lnSpc>
              <a:buNone/>
            </a:pPr>
            <a:r>
              <a:rPr lang="ru-RU" sz="7200" b="1" dirty="0">
                <a:latin typeface="Times New Roman" pitchFamily="18" charset="0"/>
                <a:cs typeface="Times New Roman" pitchFamily="18" charset="0"/>
              </a:rPr>
              <a:t>Ф.И.Тютчев</a:t>
            </a:r>
            <a:r>
              <a:rPr lang="ru-RU" sz="6400" b="1" dirty="0">
                <a:latin typeface="Times New Roman" pitchFamily="18" charset="0"/>
                <a:cs typeface="Times New Roman" pitchFamily="18" charset="0"/>
              </a:rPr>
              <a:t>.</a:t>
            </a:r>
            <a:endParaRPr lang="ru-RU" sz="6400" dirty="0">
              <a:latin typeface="Times New Roman" pitchFamily="18" charset="0"/>
              <a:cs typeface="Times New Roman" pitchFamily="18" charset="0"/>
            </a:endParaRP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457200" y="260350"/>
            <a:ext cx="8229600" cy="5865813"/>
          </a:xfrm>
        </p:spPr>
        <p:txBody>
          <a:bodyPr>
            <a:normAutofit lnSpcReduction="10000"/>
          </a:bodyPr>
          <a:lstStyle/>
          <a:p>
            <a:pPr marL="990600" lvl="1" indent="-533400" algn="just" eaLnBrk="1" hangingPunct="1">
              <a:lnSpc>
                <a:spcPct val="90000"/>
              </a:lnSpc>
            </a:pPr>
            <a:r>
              <a:rPr lang="ru-RU" sz="2400" dirty="0" smtClean="0">
                <a:latin typeface="Times New Roman" pitchFamily="18" charset="0"/>
                <a:cs typeface="Times New Roman" pitchFamily="18" charset="0"/>
              </a:rPr>
              <a:t>Тютчев сумел в своей любовной лирике отразить противоречивость этого чувства. Любовь, по мнению Тютчева, несет ему и счастье, и страдание, это роковой поединок двух сердец, это борьба, в ней есть победитель и побежденный. </a:t>
            </a:r>
          </a:p>
          <a:p>
            <a:pPr marL="990600" lvl="1" indent="-533400" algn="just" eaLnBrk="1" hangingPunct="1">
              <a:lnSpc>
                <a:spcPct val="90000"/>
              </a:lnSpc>
            </a:pPr>
            <a:r>
              <a:rPr lang="ru-RU" sz="2400" dirty="0" smtClean="0">
                <a:latin typeface="Times New Roman" pitchFamily="18" charset="0"/>
                <a:cs typeface="Times New Roman" pitchFamily="18" charset="0"/>
              </a:rPr>
              <a:t>Главное, что увидел и высоко оценил Тютчев в женщине это – силу чувства, ее способность на подвиг, на самопожертвование, на самоотдачу. </a:t>
            </a:r>
          </a:p>
          <a:p>
            <a:pPr marL="990600" lvl="1" indent="-533400" algn="just" eaLnBrk="1" hangingPunct="1">
              <a:lnSpc>
                <a:spcPct val="90000"/>
              </a:lnSpc>
            </a:pPr>
            <a:r>
              <a:rPr lang="ru-RU" sz="2400" dirty="0" smtClean="0">
                <a:latin typeface="Times New Roman" pitchFamily="18" charset="0"/>
                <a:cs typeface="Times New Roman" pitchFamily="18" charset="0"/>
              </a:rPr>
              <a:t>Конечно, можно по разному относиться к роковым страданиям Тютчева к разным женщинам. Но поэт – вне осуждения. Оправданием для него служит любовь женщин, которые его боготворили. Надо иметь немало внутренних достоинств, чтобы быть любим такими женщинами. Тютчев был необыкновенно галантен, изысканно вежлив с женщинами, и это располагало, это притягивало женщин к поэту. Кроме того, он был блестящим собеседником и увлекательным рассказчиком.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4291"/>
            <a:ext cx="7772400" cy="1500197"/>
          </a:xfrm>
        </p:spPr>
        <p:txBody>
          <a:bodyPr/>
          <a:lstStyle/>
          <a:p>
            <a:r>
              <a:rPr lang="ru-RU" b="1" dirty="0" smtClean="0"/>
              <a:t>Коммуникативные задачи:</a:t>
            </a:r>
            <a:endParaRPr lang="ru-RU" b="1" dirty="0"/>
          </a:p>
        </p:txBody>
      </p:sp>
      <p:sp>
        <p:nvSpPr>
          <p:cNvPr id="3" name="Подзаголовок 2"/>
          <p:cNvSpPr>
            <a:spLocks noGrp="1"/>
          </p:cNvSpPr>
          <p:nvPr>
            <p:ph type="subTitle" idx="1"/>
          </p:nvPr>
        </p:nvSpPr>
        <p:spPr>
          <a:xfrm>
            <a:off x="642910" y="1643050"/>
            <a:ext cx="7572428" cy="3995750"/>
          </a:xfrm>
        </p:spPr>
        <p:txBody>
          <a:bodyPr/>
          <a:lstStyle/>
          <a:p>
            <a:pPr algn="l">
              <a:lnSpc>
                <a:spcPct val="200000"/>
              </a:lnSpc>
            </a:pPr>
            <a:r>
              <a:rPr lang="ru-RU" sz="2400" dirty="0" smtClean="0">
                <a:solidFill>
                  <a:schemeClr val="tx1"/>
                </a:solidFill>
                <a:latin typeface="Times New Roman" pitchFamily="18" charset="0"/>
                <a:cs typeface="Times New Roman" pitchFamily="18" charset="0"/>
              </a:rPr>
              <a:t>Какие </a:t>
            </a:r>
            <a:r>
              <a:rPr lang="ru-RU" sz="2400" dirty="0">
                <a:solidFill>
                  <a:schemeClr val="tx1"/>
                </a:solidFill>
                <a:latin typeface="Times New Roman" pitchFamily="18" charset="0"/>
                <a:cs typeface="Times New Roman" pitchFamily="18" charset="0"/>
              </a:rPr>
              <a:t>этапы в творчестве Шекспира выделяют исследователи? </a:t>
            </a:r>
          </a:p>
          <a:p>
            <a:pPr algn="l">
              <a:lnSpc>
                <a:spcPct val="200000"/>
              </a:lnSpc>
            </a:pPr>
            <a:r>
              <a:rPr lang="ru-RU" sz="2400" dirty="0" smtClean="0">
                <a:solidFill>
                  <a:schemeClr val="tx1"/>
                </a:solidFill>
                <a:latin typeface="Times New Roman" pitchFamily="18" charset="0"/>
                <a:cs typeface="Times New Roman" pitchFamily="18" charset="0"/>
              </a:rPr>
              <a:t>Что </a:t>
            </a:r>
            <a:r>
              <a:rPr lang="ru-RU" sz="2400" dirty="0">
                <a:solidFill>
                  <a:schemeClr val="tx1"/>
                </a:solidFill>
                <a:latin typeface="Times New Roman" pitchFamily="18" charset="0"/>
                <a:cs typeface="Times New Roman" pitchFamily="18" charset="0"/>
              </a:rPr>
              <a:t>характерно для каждого этапа? </a:t>
            </a:r>
            <a:r>
              <a:rPr lang="ru-RU" sz="2400" dirty="0" smtClean="0">
                <a:solidFill>
                  <a:schemeClr val="tx1"/>
                </a:solidFill>
                <a:latin typeface="Times New Roman" pitchFamily="18" charset="0"/>
                <a:cs typeface="Times New Roman" pitchFamily="18" charset="0"/>
              </a:rPr>
              <a:t>   </a:t>
            </a:r>
          </a:p>
          <a:p>
            <a:pPr algn="just">
              <a:lnSpc>
                <a:spcPct val="200000"/>
              </a:lnSpc>
            </a:pPr>
            <a:r>
              <a:rPr lang="ru-RU" sz="2400" dirty="0" smtClean="0">
                <a:solidFill>
                  <a:schemeClr val="tx1"/>
                </a:solidFill>
                <a:latin typeface="Times New Roman" pitchFamily="18" charset="0"/>
                <a:cs typeface="Times New Roman" pitchFamily="18" charset="0"/>
              </a:rPr>
              <a:t>Какие </a:t>
            </a:r>
            <a:r>
              <a:rPr lang="ru-RU" sz="2400" dirty="0">
                <a:solidFill>
                  <a:schemeClr val="tx1"/>
                </a:solidFill>
                <a:latin typeface="Times New Roman" pitchFamily="18" charset="0"/>
                <a:cs typeface="Times New Roman" pitchFamily="18" charset="0"/>
              </a:rPr>
              <a:t>трагедии написал Шекспир? </a:t>
            </a:r>
            <a:endParaRPr lang="ru-RU" sz="2400" dirty="0" smtClean="0">
              <a:solidFill>
                <a:schemeClr val="tx1"/>
              </a:solidFill>
              <a:latin typeface="Times New Roman" pitchFamily="18" charset="0"/>
              <a:cs typeface="Times New Roman" pitchFamily="18" charset="0"/>
            </a:endParaRPr>
          </a:p>
          <a:p>
            <a:pPr algn="l">
              <a:lnSpc>
                <a:spcPct val="200000"/>
              </a:lnSpc>
            </a:pPr>
            <a:r>
              <a:rPr lang="ru-RU" sz="2400" dirty="0" smtClean="0">
                <a:solidFill>
                  <a:schemeClr val="tx1"/>
                </a:solidFill>
                <a:latin typeface="Times New Roman" pitchFamily="18" charset="0"/>
                <a:cs typeface="Times New Roman" pitchFamily="18" charset="0"/>
              </a:rPr>
              <a:t>Каковы </a:t>
            </a:r>
            <a:r>
              <a:rPr lang="ru-RU" sz="2400" dirty="0">
                <a:solidFill>
                  <a:schemeClr val="tx1"/>
                </a:solidFill>
                <a:latin typeface="Times New Roman" pitchFamily="18" charset="0"/>
                <a:cs typeface="Times New Roman" pitchFamily="18" charset="0"/>
              </a:rPr>
              <a:t>основные темы сонетов Шекспира? </a:t>
            </a:r>
          </a:p>
          <a:p>
            <a:pPr algn="just"/>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b="1" dirty="0" smtClean="0"/>
              <a:t>W</a:t>
            </a:r>
            <a:r>
              <a:rPr lang="ru-RU" sz="4000" b="1" dirty="0" smtClean="0"/>
              <a:t>.</a:t>
            </a:r>
            <a:r>
              <a:rPr lang="en-US" sz="4000" b="1" dirty="0" smtClean="0"/>
              <a:t>Shakes</a:t>
            </a:r>
            <a:r>
              <a:rPr lang="en-US" b="1" dirty="0" smtClean="0"/>
              <a:t>p</a:t>
            </a:r>
            <a:r>
              <a:rPr lang="en-US" sz="4000" b="1" dirty="0" smtClean="0"/>
              <a:t>eare</a:t>
            </a:r>
            <a:r>
              <a:rPr lang="ru-RU" sz="4000" b="1" dirty="0" smtClean="0"/>
              <a:t>.</a:t>
            </a:r>
            <a:endParaRPr lang="ru-RU" sz="4000" b="1" dirty="0"/>
          </a:p>
        </p:txBody>
      </p:sp>
      <p:sp>
        <p:nvSpPr>
          <p:cNvPr id="4" name="Содержимое 3"/>
          <p:cNvSpPr>
            <a:spLocks noGrp="1"/>
          </p:cNvSpPr>
          <p:nvPr>
            <p:ph sz="half" idx="2"/>
          </p:nvPr>
        </p:nvSpPr>
        <p:spPr>
          <a:xfrm>
            <a:off x="4357686" y="1600200"/>
            <a:ext cx="4329114" cy="4525963"/>
          </a:xfrm>
        </p:spPr>
        <p:txBody>
          <a:bodyPr>
            <a:noAutofit/>
          </a:bodyPr>
          <a:lstStyle/>
          <a:p>
            <a:pPr algn="just">
              <a:buNone/>
            </a:pP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name of W. Shakespeare is known all over the world. He is the best dramatist of all times and peoples. </a:t>
            </a:r>
            <a:endParaRPr lang="ru-RU" sz="1600" dirty="0">
              <a:latin typeface="Times New Roman" pitchFamily="18" charset="0"/>
              <a:cs typeface="Times New Roman" pitchFamily="18" charset="0"/>
            </a:endParaRPr>
          </a:p>
          <a:p>
            <a:pPr algn="just">
              <a:buNone/>
            </a:pP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W</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Shakespear</a:t>
            </a:r>
            <a:r>
              <a:rPr lang="en-US" sz="1600" dirty="0">
                <a:latin typeface="Times New Roman" pitchFamily="18" charset="0"/>
                <a:cs typeface="Times New Roman" pitchFamily="18" charset="0"/>
              </a:rPr>
              <a:t> was born on </a:t>
            </a:r>
            <a:r>
              <a:rPr lang="en-US" sz="1600" dirty="0" err="1">
                <a:latin typeface="Times New Roman" pitchFamily="18" charset="0"/>
                <a:cs typeface="Times New Roman" pitchFamily="18" charset="0"/>
              </a:rPr>
              <a:t>april</a:t>
            </a:r>
            <a:r>
              <a:rPr lang="en-US" sz="1600" dirty="0">
                <a:latin typeface="Times New Roman" pitchFamily="18" charset="0"/>
                <a:cs typeface="Times New Roman" pitchFamily="18" charset="0"/>
              </a:rPr>
              <a:t>, 23, 1564, in the town of </a:t>
            </a:r>
            <a:r>
              <a:rPr lang="en-US" sz="1600" dirty="0" smtClean="0">
                <a:latin typeface="Times New Roman" pitchFamily="18" charset="0"/>
                <a:cs typeface="Times New Roman" pitchFamily="18" charset="0"/>
              </a:rPr>
              <a:t>Stratford-on-Avon</a:t>
            </a:r>
            <a:r>
              <a:rPr lang="en-US" sz="1600" dirty="0">
                <a:latin typeface="Times New Roman" pitchFamily="18" charset="0"/>
                <a:cs typeface="Times New Roman" pitchFamily="18" charset="0"/>
              </a:rPr>
              <a:t>. His father, John </a:t>
            </a:r>
            <a:r>
              <a:rPr lang="en-US" sz="1600" dirty="0" err="1">
                <a:latin typeface="Times New Roman" pitchFamily="18" charset="0"/>
                <a:cs typeface="Times New Roman" pitchFamily="18" charset="0"/>
              </a:rPr>
              <a:t>Shakespear</a:t>
            </a:r>
            <a:r>
              <a:rPr lang="en-US" sz="1600" dirty="0">
                <a:latin typeface="Times New Roman" pitchFamily="18" charset="0"/>
                <a:cs typeface="Times New Roman" pitchFamily="18" charset="0"/>
              </a:rPr>
              <a:t> , was a glover. He was a respected figure in Stratford. In his childhood William went to the Stratford Grammar School. There he was </a:t>
            </a:r>
            <a:r>
              <a:rPr lang="en-US" sz="1600" dirty="0" smtClean="0">
                <a:latin typeface="Times New Roman" pitchFamily="18" charset="0"/>
                <a:cs typeface="Times New Roman" pitchFamily="18" charset="0"/>
              </a:rPr>
              <a:t>taught</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reading</a:t>
            </a:r>
            <a:r>
              <a:rPr lang="en-US" sz="1600" dirty="0">
                <a:latin typeface="Times New Roman" pitchFamily="18" charset="0"/>
                <a:cs typeface="Times New Roman" pitchFamily="18" charset="0"/>
              </a:rPr>
              <a:t>, writing </a:t>
            </a:r>
            <a:r>
              <a:rPr lang="en-US" sz="1600" dirty="0" smtClean="0">
                <a:latin typeface="Times New Roman" pitchFamily="18" charset="0"/>
                <a:cs typeface="Times New Roman" pitchFamily="18" charset="0"/>
              </a:rPr>
              <a:t>in </a:t>
            </a:r>
            <a:r>
              <a:rPr lang="en-US" sz="1600" dirty="0">
                <a:latin typeface="Times New Roman" pitchFamily="18" charset="0"/>
                <a:cs typeface="Times New Roman" pitchFamily="18" charset="0"/>
              </a:rPr>
              <a:t>Latin. </a:t>
            </a:r>
            <a:r>
              <a:rPr lang="en-US" sz="1600" dirty="0" smtClean="0">
                <a:latin typeface="Times New Roman" pitchFamily="18" charset="0"/>
                <a:cs typeface="Times New Roman" pitchFamily="18" charset="0"/>
              </a:rPr>
              <a:t>At </a:t>
            </a:r>
            <a:r>
              <a:rPr lang="en-US" sz="1600" dirty="0">
                <a:latin typeface="Times New Roman" pitchFamily="18" charset="0"/>
                <a:cs typeface="Times New Roman" pitchFamily="18" charset="0"/>
              </a:rPr>
              <a:t>the age of is William married Anne Hathaway, a </a:t>
            </a:r>
            <a:r>
              <a:rPr lang="en-US" sz="1600" dirty="0" smtClean="0">
                <a:latin typeface="Times New Roman" pitchFamily="18" charset="0"/>
                <a:cs typeface="Times New Roman" pitchFamily="18" charset="0"/>
              </a:rPr>
              <a:t>farmer`s daughter. They </a:t>
            </a:r>
            <a:r>
              <a:rPr lang="en-US" sz="1600" dirty="0">
                <a:latin typeface="Times New Roman" pitchFamily="18" charset="0"/>
                <a:cs typeface="Times New Roman" pitchFamily="18" charset="0"/>
              </a:rPr>
              <a:t>had 3 daughters. When he was 21, he </a:t>
            </a:r>
            <a:r>
              <a:rPr lang="en-US" sz="1600" dirty="0" smtClean="0">
                <a:latin typeface="Times New Roman" pitchFamily="18" charset="0"/>
                <a:cs typeface="Times New Roman" pitchFamily="18" charset="0"/>
              </a:rPr>
              <a:t>went to London</a:t>
            </a:r>
            <a:r>
              <a:rPr lang="en-US" sz="1600" dirty="0">
                <a:latin typeface="Times New Roman" pitchFamily="18" charset="0"/>
                <a:cs typeface="Times New Roman" pitchFamily="18" charset="0"/>
              </a:rPr>
              <a:t>. There he worked as an actor in a theater and then began to write plays for the theatre. He wrote 37 plays and became the greatest dramatist of England. He died in 1616 and was buried in the church of Stratford a monument was erected to the great playwright in </a:t>
            </a:r>
            <a:r>
              <a:rPr lang="en-US" sz="1600" dirty="0" err="1">
                <a:latin typeface="Times New Roman" pitchFamily="18" charset="0"/>
                <a:cs typeface="Times New Roman" pitchFamily="18" charset="0"/>
              </a:rPr>
              <a:t>Westminter</a:t>
            </a:r>
            <a:r>
              <a:rPr lang="en-US" sz="1600" dirty="0">
                <a:latin typeface="Times New Roman" pitchFamily="18" charset="0"/>
                <a:cs typeface="Times New Roman" pitchFamily="18" charset="0"/>
              </a:rPr>
              <a:t> Abby.</a:t>
            </a:r>
            <a:br>
              <a:rPr lang="en-US" sz="1600"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5" name="Picture 2" descr="E:\Шекспир.jpg"/>
          <p:cNvPicPr>
            <a:picLocks noGrp="1" noChangeAspect="1" noChangeArrowheads="1"/>
          </p:cNvPicPr>
          <p:nvPr>
            <p:ph sz="half" idx="1"/>
          </p:nvPr>
        </p:nvPicPr>
        <p:blipFill>
          <a:blip r:embed="rId3" cstate="print"/>
          <a:srcRect/>
          <a:stretch>
            <a:fillRect/>
          </a:stretch>
        </p:blipFill>
        <p:spPr bwMode="auto">
          <a:xfrm>
            <a:off x="357158" y="1714488"/>
            <a:ext cx="4143404" cy="457203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
            <a:ext cx="7772400" cy="1357297"/>
          </a:xfrm>
        </p:spPr>
        <p:txBody>
          <a:bodyPr>
            <a:normAutofit fontScale="90000"/>
          </a:bodyPr>
          <a:lstStyle/>
          <a:p>
            <a:r>
              <a:rPr lang="en-US" b="1" dirty="0" smtClean="0"/>
              <a:t>The mystery of Shakespeare’s name.</a:t>
            </a:r>
            <a:endParaRPr lang="ru-RU" dirty="0"/>
          </a:p>
        </p:txBody>
      </p:sp>
      <p:sp>
        <p:nvSpPr>
          <p:cNvPr id="3" name="Подзаголовок 2"/>
          <p:cNvSpPr>
            <a:spLocks noGrp="1"/>
          </p:cNvSpPr>
          <p:nvPr>
            <p:ph type="subTitle" idx="1"/>
          </p:nvPr>
        </p:nvSpPr>
        <p:spPr>
          <a:xfrm>
            <a:off x="0" y="1428736"/>
            <a:ext cx="9144000" cy="5429264"/>
          </a:xfrm>
        </p:spPr>
        <p:txBody>
          <a:bodyPr>
            <a:normAutofit/>
          </a:bodyPr>
          <a:lstStyle/>
          <a:p>
            <a:pPr algn="just"/>
            <a:r>
              <a:rPr lang="en-US" sz="1800" dirty="0" smtClean="0">
                <a:solidFill>
                  <a:schemeClr val="tx1"/>
                </a:solidFill>
                <a:latin typeface="Times New Roman" pitchFamily="18" charset="0"/>
                <a:cs typeface="Times New Roman" pitchFamily="18" charset="0"/>
              </a:rPr>
              <a:t>The strange mystery surrounding the unknown facts surrounding the life of </a:t>
            </a:r>
            <a:r>
              <a:rPr lang="en-US" sz="1800" dirty="0" err="1" smtClean="0">
                <a:solidFill>
                  <a:schemeClr val="tx1"/>
                </a:solidFill>
                <a:latin typeface="Times New Roman" pitchFamily="18" charset="0"/>
                <a:cs typeface="Times New Roman" pitchFamily="18" charset="0"/>
              </a:rPr>
              <a:t>Shakespeare.It</a:t>
            </a:r>
            <a:r>
              <a:rPr lang="en-US" sz="1800" dirty="0" smtClean="0">
                <a:solidFill>
                  <a:schemeClr val="tx1"/>
                </a:solidFill>
                <a:latin typeface="Times New Roman" pitchFamily="18" charset="0"/>
                <a:cs typeface="Times New Roman" pitchFamily="18" charset="0"/>
              </a:rPr>
              <a:t> has lead to serious debate surrounding the identity problem of whether Christopher Marlowe and William Shakespeare were in fact one and the same person... Very little is known about the life and career of </a:t>
            </a:r>
            <a:r>
              <a:rPr lang="en-US" sz="1800" dirty="0" err="1" smtClean="0">
                <a:solidFill>
                  <a:schemeClr val="tx1"/>
                </a:solidFill>
                <a:latin typeface="Times New Roman" pitchFamily="18" charset="0"/>
                <a:cs typeface="Times New Roman" pitchFamily="18" charset="0"/>
              </a:rPr>
              <a:t>Gillaime</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Shakspar</a:t>
            </a:r>
            <a:r>
              <a:rPr lang="en-US" sz="1800" dirty="0" smtClean="0">
                <a:solidFill>
                  <a:schemeClr val="tx1"/>
                </a:solidFill>
                <a:latin typeface="Times New Roman" pitchFamily="18" charset="0"/>
                <a:cs typeface="Times New Roman" pitchFamily="18" charset="0"/>
              </a:rPr>
              <a:t>--later dubiously presumed to be the playwright, William Shakespeare. </a:t>
            </a:r>
            <a:endParaRPr lang="ru-RU" sz="1800" dirty="0" smtClean="0">
              <a:solidFill>
                <a:schemeClr val="tx1"/>
              </a:solidFill>
              <a:latin typeface="Times New Roman" pitchFamily="18" charset="0"/>
              <a:cs typeface="Times New Roman" pitchFamily="18" charset="0"/>
            </a:endParaRPr>
          </a:p>
          <a:p>
            <a:pPr algn="just"/>
            <a:r>
              <a:rPr lang="en-US" sz="1800" dirty="0" smtClean="0">
                <a:solidFill>
                  <a:schemeClr val="tx1"/>
                </a:solidFill>
                <a:latin typeface="Times New Roman" pitchFamily="18" charset="0"/>
                <a:cs typeface="Times New Roman" pitchFamily="18" charset="0"/>
              </a:rPr>
              <a:t>      No one knows quite what </a:t>
            </a:r>
            <a:r>
              <a:rPr lang="en-US" sz="1800" dirty="0" err="1" smtClean="0">
                <a:solidFill>
                  <a:schemeClr val="tx1"/>
                </a:solidFill>
                <a:latin typeface="Times New Roman" pitchFamily="18" charset="0"/>
                <a:cs typeface="Times New Roman" pitchFamily="18" charset="0"/>
              </a:rPr>
              <a:t>Shakspar</a:t>
            </a:r>
            <a:r>
              <a:rPr lang="en-US" sz="1800" dirty="0" smtClean="0">
                <a:solidFill>
                  <a:schemeClr val="tx1"/>
                </a:solidFill>
                <a:latin typeface="Times New Roman" pitchFamily="18" charset="0"/>
                <a:cs typeface="Times New Roman" pitchFamily="18" charset="0"/>
              </a:rPr>
              <a:t> did for a living before he arrived in London. We do know that he established himself in the London theatre by 1592. He had become an actor with London's most prestigious theatrical troupe, the Lord Chamberlain's Men, headquartered in the first professional theater building built since the fall of the Roman Empire. It was called, simply, the Theater. Through the centuries, doubts about the </a:t>
            </a:r>
            <a:r>
              <a:rPr lang="en-US" sz="1800" dirty="0" err="1" smtClean="0">
                <a:solidFill>
                  <a:schemeClr val="tx1"/>
                </a:solidFill>
                <a:latin typeface="Times New Roman" pitchFamily="18" charset="0"/>
                <a:cs typeface="Times New Roman" pitchFamily="18" charset="0"/>
              </a:rPr>
              <a:t>Stratfordian</a:t>
            </a:r>
            <a:r>
              <a:rPr lang="en-US" sz="1800" dirty="0" smtClean="0">
                <a:solidFill>
                  <a:schemeClr val="tx1"/>
                </a:solidFill>
                <a:latin typeface="Times New Roman" pitchFamily="18" charset="0"/>
                <a:cs typeface="Times New Roman" pitchFamily="18" charset="0"/>
              </a:rPr>
              <a:t> authorship of the Shakespearean canon have produced innumerable alternate theories about who the actual author was—some have suggested the Earl of Oxford, or Francis Bacon, or even Queen Elizabeth. While it is likely that </a:t>
            </a:r>
            <a:r>
              <a:rPr lang="en-US" sz="1800" dirty="0" err="1" smtClean="0">
                <a:solidFill>
                  <a:schemeClr val="tx1"/>
                </a:solidFill>
                <a:latin typeface="Times New Roman" pitchFamily="18" charset="0"/>
                <a:cs typeface="Times New Roman" pitchFamily="18" charset="0"/>
              </a:rPr>
              <a:t>Shakspar</a:t>
            </a:r>
            <a:r>
              <a:rPr lang="en-US" sz="1800" dirty="0" smtClean="0">
                <a:solidFill>
                  <a:schemeClr val="tx1"/>
                </a:solidFill>
                <a:latin typeface="Times New Roman" pitchFamily="18" charset="0"/>
                <a:cs typeface="Times New Roman" pitchFamily="18" charset="0"/>
              </a:rPr>
              <a:t> was incapable of producing such masterpieces as</a:t>
            </a:r>
            <a:r>
              <a:rPr lang="en-US" sz="1800" i="1" dirty="0" smtClean="0">
                <a:solidFill>
                  <a:schemeClr val="tx1"/>
                </a:solidFill>
                <a:latin typeface="Times New Roman" pitchFamily="18" charset="0"/>
                <a:cs typeface="Times New Roman" pitchFamily="18" charset="0"/>
              </a:rPr>
              <a:t> Hamlet, King Lear, Henry V, Othello, Romeo and Juliet, Macbeth, Midsummer Night’s Dream, Much Ado About Nothing, Richard II, Comedy of Errors, </a:t>
            </a:r>
            <a:r>
              <a:rPr lang="en-US" sz="1800" dirty="0" smtClean="0">
                <a:solidFill>
                  <a:schemeClr val="tx1"/>
                </a:solidFill>
                <a:latin typeface="Times New Roman" pitchFamily="18" charset="0"/>
                <a:cs typeface="Times New Roman" pitchFamily="18" charset="0"/>
              </a:rPr>
              <a:t>and </a:t>
            </a:r>
            <a:r>
              <a:rPr lang="en-US" sz="1800" i="1" dirty="0" smtClean="0">
                <a:solidFill>
                  <a:schemeClr val="tx1"/>
                </a:solidFill>
                <a:latin typeface="Times New Roman" pitchFamily="18" charset="0"/>
                <a:cs typeface="Times New Roman" pitchFamily="18" charset="0"/>
              </a:rPr>
              <a:t>The Taming of the Shrew</a:t>
            </a:r>
            <a:r>
              <a:rPr lang="en-US" sz="1800" dirty="0" smtClean="0">
                <a:solidFill>
                  <a:schemeClr val="tx1"/>
                </a:solidFill>
                <a:latin typeface="Times New Roman" pitchFamily="18" charset="0"/>
                <a:cs typeface="Times New Roman" pitchFamily="18" charset="0"/>
              </a:rPr>
              <a:t>--to say nothing of the magisterial </a:t>
            </a:r>
            <a:r>
              <a:rPr lang="en-US" sz="1800" i="1" dirty="0" smtClean="0">
                <a:solidFill>
                  <a:schemeClr val="tx1"/>
                </a:solidFill>
                <a:latin typeface="Times New Roman" pitchFamily="18" charset="0"/>
                <a:cs typeface="Times New Roman" pitchFamily="18" charset="0"/>
              </a:rPr>
              <a:t>Sonnets</a:t>
            </a:r>
            <a:r>
              <a:rPr lang="en-US" sz="1800" dirty="0" smtClean="0">
                <a:solidFill>
                  <a:schemeClr val="tx1"/>
                </a:solidFill>
                <a:latin typeface="Times New Roman" pitchFamily="18" charset="0"/>
                <a:cs typeface="Times New Roman" pitchFamily="18" charset="0"/>
              </a:rPr>
              <a:t>--it is just as likely that no one will ever be able to find convincing proof that any of the other possible authors wrote them either. </a:t>
            </a:r>
            <a:r>
              <a:rPr lang="ru-RU" sz="1800" dirty="0" err="1" smtClean="0">
                <a:solidFill>
                  <a:schemeClr val="tx1"/>
                </a:solidFill>
                <a:latin typeface="Times New Roman" pitchFamily="18" charset="0"/>
                <a:cs typeface="Times New Roman" pitchFamily="18" charset="0"/>
              </a:rPr>
              <a:t>It</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will</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likely</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remain</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one</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of</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history’s</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great</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enigmas</a:t>
            </a:r>
            <a:r>
              <a:rPr lang="ru-RU" sz="1800" dirty="0" smtClean="0">
                <a:solidFill>
                  <a:schemeClr val="tx1"/>
                </a:solidFill>
                <a:latin typeface="Times New Roman" pitchFamily="18" charset="0"/>
                <a:cs typeface="Times New Roman" pitchFamily="18" charset="0"/>
              </a:rPr>
              <a:t>. </a:t>
            </a:r>
          </a:p>
          <a:p>
            <a:r>
              <a:rPr lang="en-US" sz="1600" dirty="0" smtClean="0"/>
              <a:t/>
            </a:r>
            <a:br>
              <a:rPr lang="en-US" sz="1600" dirty="0" smtClean="0"/>
            </a:br>
            <a:endParaRPr lang="ru-RU" sz="1600" dirty="0" smtClean="0"/>
          </a:p>
          <a:p>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The house of Shakespeare</a:t>
            </a:r>
            <a:endParaRPr lang="ru-RU" b="1" dirty="0"/>
          </a:p>
        </p:txBody>
      </p:sp>
      <p:sp>
        <p:nvSpPr>
          <p:cNvPr id="4" name="Содержимое 3"/>
          <p:cNvSpPr>
            <a:spLocks noGrp="1"/>
          </p:cNvSpPr>
          <p:nvPr>
            <p:ph sz="half" idx="2"/>
          </p:nvPr>
        </p:nvSpPr>
        <p:spPr>
          <a:xfrm>
            <a:off x="4429124" y="1600200"/>
            <a:ext cx="4714876" cy="4525963"/>
          </a:xfrm>
        </p:spPr>
        <p:txBody>
          <a:bodyPr>
            <a:noAutofit/>
          </a:bodyPr>
          <a:lstStyle/>
          <a:p>
            <a:pPr algn="just">
              <a:buNone/>
            </a:pPr>
            <a:r>
              <a:rPr lang="en-US"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In</a:t>
            </a:r>
            <a:r>
              <a:rPr lang="ru-RU" sz="1800" dirty="0" smtClean="0">
                <a:latin typeface="Times New Roman" pitchFamily="18" charset="0"/>
                <a:cs typeface="Times New Roman" pitchFamily="18" charset="0"/>
              </a:rPr>
              <a:t> </a:t>
            </a:r>
            <a:r>
              <a:rPr lang="ru-RU" sz="1800" dirty="0" err="1">
                <a:latin typeface="Times New Roman" pitchFamily="18" charset="0"/>
                <a:cs typeface="Times New Roman" pitchFamily="18" charset="0"/>
              </a:rPr>
              <a:t>April</a:t>
            </a:r>
            <a:r>
              <a:rPr lang="ru-RU" sz="1800" dirty="0">
                <a:latin typeface="Times New Roman" pitchFamily="18" charset="0"/>
                <a:cs typeface="Times New Roman" pitchFamily="18" charset="0"/>
              </a:rPr>
              <a:t> 1552 </a:t>
            </a:r>
            <a:r>
              <a:rPr lang="ru-RU" sz="1800" dirty="0" err="1">
                <a:latin typeface="Times New Roman" pitchFamily="18" charset="0"/>
                <a:cs typeface="Times New Roman" pitchFamily="18" charset="0"/>
              </a:rPr>
              <a:t>he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was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living</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there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Henley</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Street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thoroughfare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leading</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to</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the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market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town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of</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Henley-in-Arden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and</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he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first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mentioned</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the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borough</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records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paying</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that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month</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fine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of</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p</a:t>
            </a:r>
            <a:r>
              <a:rPr lang="ru-RU" sz="1800" dirty="0">
                <a:latin typeface="Times New Roman" pitchFamily="18" charset="0"/>
                <a:cs typeface="Times New Roman" pitchFamily="18" charset="0"/>
              </a:rPr>
              <a:t>. 5twelve-pence </a:t>
            </a:r>
            <a:r>
              <a:rPr lang="ru-RU" sz="1800" dirty="0" err="1">
                <a:latin typeface="Times New Roman" pitchFamily="18" charset="0"/>
                <a:cs typeface="Times New Roman" pitchFamily="18" charset="0"/>
              </a:rPr>
              <a:t>for</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having</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dirt-heap</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front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of</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his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house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His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frequent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appearances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the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years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that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follow</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either</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plaintiff</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or</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defendant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suits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heard</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the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local</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court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of</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record</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for</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the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recovery</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of</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small</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debts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suggest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that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he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was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keen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man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of</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business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early</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life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he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prospered</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trade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and</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October</a:t>
            </a:r>
            <a:r>
              <a:rPr lang="ru-RU" sz="1800" dirty="0">
                <a:latin typeface="Times New Roman" pitchFamily="18" charset="0"/>
                <a:cs typeface="Times New Roman" pitchFamily="18" charset="0"/>
              </a:rPr>
              <a:t> 1556 </a:t>
            </a:r>
            <a:r>
              <a:rPr lang="ru-RU" sz="1800" dirty="0" err="1">
                <a:latin typeface="Times New Roman" pitchFamily="18" charset="0"/>
                <a:cs typeface="Times New Roman" pitchFamily="18" charset="0"/>
              </a:rPr>
              <a:t>purchased</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two</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freehold</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tenements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Stratford</a:t>
            </a:r>
            <a:r>
              <a:rPr lang="ru-RU" sz="1800" dirty="0">
                <a:latin typeface="Times New Roman" pitchFamily="18" charset="0"/>
                <a:cs typeface="Times New Roman" pitchFamily="18" charset="0"/>
              </a:rPr>
              <a:t>—</a:t>
            </a:r>
            <a:r>
              <a:rPr lang="ru-RU" sz="1800" dirty="0" err="1">
                <a:latin typeface="Times New Roman" pitchFamily="18" charset="0"/>
                <a:cs typeface="Times New Roman" pitchFamily="18" charset="0"/>
              </a:rPr>
              <a:t>one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with</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garden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Henley</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Street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adjoins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that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now</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known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the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poet’s</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birthplace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and</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the</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other</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in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Greenhill</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Street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with</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garden</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and</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croft</a:t>
            </a:r>
            <a:r>
              <a:rPr lang="ru-RU" sz="1800" dirty="0">
                <a:latin typeface="Times New Roman" pitchFamily="18" charset="0"/>
                <a:cs typeface="Times New Roman" pitchFamily="18" charset="0"/>
              </a:rPr>
              <a:t>.  </a:t>
            </a:r>
          </a:p>
        </p:txBody>
      </p:sp>
      <p:pic>
        <p:nvPicPr>
          <p:cNvPr id="5" name="Содержимое 4" descr="i?id=346626922-48-72&amp;n=17"/>
          <p:cNvPicPr>
            <a:picLocks noGrp="1"/>
          </p:cNvPicPr>
          <p:nvPr>
            <p:ph sz="half" idx="1"/>
          </p:nvPr>
        </p:nvPicPr>
        <p:blipFill>
          <a:blip r:embed="rId2" cstate="print"/>
          <a:srcRect/>
          <a:stretch>
            <a:fillRect/>
          </a:stretch>
        </p:blipFill>
        <p:spPr bwMode="auto">
          <a:xfrm>
            <a:off x="285720" y="1714488"/>
            <a:ext cx="4500594" cy="471490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en-US" b="1" dirty="0" smtClean="0"/>
              <a:t>Native Places </a:t>
            </a:r>
            <a:endParaRPr lang="ru-RU" b="1" dirty="0"/>
          </a:p>
        </p:txBody>
      </p:sp>
      <p:sp>
        <p:nvSpPr>
          <p:cNvPr id="5" name="Текст 4"/>
          <p:cNvSpPr>
            <a:spLocks noGrp="1"/>
          </p:cNvSpPr>
          <p:nvPr>
            <p:ph type="body" idx="1"/>
          </p:nvPr>
        </p:nvSpPr>
        <p:spPr/>
        <p:txBody>
          <a:bodyPr/>
          <a:lstStyle/>
          <a:p>
            <a:pPr algn="ctr"/>
            <a:r>
              <a:rPr lang="en-US" dirty="0" smtClean="0"/>
              <a:t>Stratford-on-Avon </a:t>
            </a:r>
            <a:endParaRPr lang="ru-RU" dirty="0"/>
          </a:p>
        </p:txBody>
      </p:sp>
      <p:pic>
        <p:nvPicPr>
          <p:cNvPr id="4098" name="Picture 2" descr="E:\город Ш.jpg"/>
          <p:cNvPicPr>
            <a:picLocks noGrp="1" noChangeAspect="1" noChangeArrowheads="1"/>
          </p:cNvPicPr>
          <p:nvPr>
            <p:ph sz="half" idx="2"/>
          </p:nvPr>
        </p:nvPicPr>
        <p:blipFill>
          <a:blip r:embed="rId2" cstate="print"/>
          <a:srcRect/>
          <a:stretch>
            <a:fillRect/>
          </a:stretch>
        </p:blipFill>
        <p:spPr bwMode="auto">
          <a:xfrm>
            <a:off x="357158" y="1142984"/>
            <a:ext cx="3786214" cy="2857520"/>
          </a:xfrm>
          <a:prstGeom prst="rect">
            <a:avLst/>
          </a:prstGeom>
          <a:noFill/>
        </p:spPr>
      </p:pic>
      <p:pic>
        <p:nvPicPr>
          <p:cNvPr id="4099" name="Picture 3" descr="E:\Ш город.jpg"/>
          <p:cNvPicPr>
            <a:picLocks noGrp="1" noChangeAspect="1" noChangeArrowheads="1"/>
          </p:cNvPicPr>
          <p:nvPr>
            <p:ph sz="quarter" idx="4"/>
          </p:nvPr>
        </p:nvPicPr>
        <p:blipFill>
          <a:blip r:embed="rId3" cstate="print"/>
          <a:srcRect/>
          <a:stretch>
            <a:fillRect/>
          </a:stretch>
        </p:blipFill>
        <p:spPr bwMode="auto">
          <a:xfrm>
            <a:off x="5000628" y="1214423"/>
            <a:ext cx="3857652" cy="2786081"/>
          </a:xfrm>
          <a:prstGeom prst="rect">
            <a:avLst/>
          </a:prstGeom>
          <a:noFill/>
        </p:spPr>
      </p:pic>
      <p:pic>
        <p:nvPicPr>
          <p:cNvPr id="1026" name="Picture 2" descr="Shakespeare's school">
            <a:hlinkClick r:id="rId4"/>
          </p:cNvPr>
          <p:cNvPicPr>
            <a:picLocks noChangeAspect="1" noChangeArrowheads="1"/>
          </p:cNvPicPr>
          <p:nvPr/>
        </p:nvPicPr>
        <p:blipFill>
          <a:blip r:embed="rId5" cstate="print"/>
          <a:srcRect/>
          <a:stretch>
            <a:fillRect/>
          </a:stretch>
        </p:blipFill>
        <p:spPr bwMode="auto">
          <a:xfrm>
            <a:off x="357158" y="4214818"/>
            <a:ext cx="3786214" cy="2643182"/>
          </a:xfrm>
          <a:prstGeom prst="rect">
            <a:avLst/>
          </a:prstGeom>
          <a:noFill/>
          <a:ln w="9525">
            <a:noFill/>
            <a:miter lim="800000"/>
            <a:headEnd/>
            <a:tailEnd/>
          </a:ln>
        </p:spPr>
      </p:pic>
      <p:pic>
        <p:nvPicPr>
          <p:cNvPr id="1028" name="Picture 4" descr="Anne Hathaway's cottage">
            <a:hlinkClick r:id="rId6"/>
          </p:cNvPr>
          <p:cNvPicPr>
            <a:picLocks noChangeAspect="1" noChangeArrowheads="1"/>
          </p:cNvPicPr>
          <p:nvPr/>
        </p:nvPicPr>
        <p:blipFill>
          <a:blip r:embed="rId7" cstate="print"/>
          <a:srcRect/>
          <a:stretch>
            <a:fillRect/>
          </a:stretch>
        </p:blipFill>
        <p:spPr bwMode="auto">
          <a:xfrm>
            <a:off x="5000628" y="4143380"/>
            <a:ext cx="3857652" cy="271462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Shakespeare’s tragedies. </a:t>
            </a:r>
            <a:endParaRPr lang="ru-RU" b="1" dirty="0"/>
          </a:p>
        </p:txBody>
      </p:sp>
      <p:sp>
        <p:nvSpPr>
          <p:cNvPr id="3" name="Содержимое 2"/>
          <p:cNvSpPr>
            <a:spLocks noGrp="1"/>
          </p:cNvSpPr>
          <p:nvPr>
            <p:ph idx="1"/>
          </p:nvPr>
        </p:nvSpPr>
        <p:spPr/>
        <p:txBody>
          <a:bodyPr>
            <a:noAutofit/>
          </a:bodyPr>
          <a:lstStyle/>
          <a:p>
            <a:pPr algn="just">
              <a:buNone/>
            </a:pPr>
            <a:r>
              <a:rPr lang="en-US" sz="2400" dirty="0" smtClean="0">
                <a:latin typeface="Times New Roman" pitchFamily="18" charset="0"/>
                <a:cs typeface="Times New Roman" pitchFamily="18" charset="0"/>
              </a:rPr>
              <a:t>       Shakespeare’s work as a playwright is subdivided into 3 periods. Written in the first period , Shakespeare’s plays are mostly history plays like «Henry VI», and comedies with strong elements of farce. His masterpiece of this period is «Romeo and Juliet».</a:t>
            </a:r>
            <a:endParaRPr lang="ru-RU"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the second period Shakespeare wrote a number of comedies where he moved away from farce towards romance. In the third period, after 1600, appeared his major tragedies – «Hamlet», «Othello». They presented a clear opposition of order to chaos, good to evil.</a:t>
            </a:r>
            <a:endParaRPr lang="ru-RU"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2127</Words>
  <Application>Microsoft Office PowerPoint</Application>
  <PresentationFormat>Экран (4:3)</PresentationFormat>
  <Paragraphs>164</Paragraphs>
  <Slides>30</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            Пашкова Мария Федосеевна Идентификатор:233-067-661 Презентация урока  «И для меня любовь-источник    счастья.»          </vt:lpstr>
      <vt:lpstr>Интегрированный урок по литературе и английскому языку в 9 классе</vt:lpstr>
      <vt:lpstr>Что такое любовь?</vt:lpstr>
      <vt:lpstr>Коммуникативные задачи:</vt:lpstr>
      <vt:lpstr>W.Shakespeare.</vt:lpstr>
      <vt:lpstr>The mystery of Shakespeare’s name.</vt:lpstr>
      <vt:lpstr>The house of Shakespeare</vt:lpstr>
      <vt:lpstr>Native Places </vt:lpstr>
      <vt:lpstr>Shakespeare’s tragedies. </vt:lpstr>
      <vt:lpstr>«Romeo and Juliette»</vt:lpstr>
      <vt:lpstr>   Between 1600 and 1608 Shakespeare wrote his four great tragedies, «Hamlet» «Othello» «Macbeth» and «King Lear». It is the summit of Shakespeare’s art.«Hamlet» is probably the most popular, the best-known of all Shakespeare’s plays. It is a very philosophical play. Hamlet, Prince of Denmark, is a highly intelligent person.  Hamlet’s soliloquy is very famous: «To be, or not to be; that is the question…»    Queen Elizabeth I died in 1603 and was succeeded by James VI of Scotland, son of Mary Stuart. James, who became James I of England and Scotland, was a lover of the theatre. Shakespeare wrote a tragedy «Macbeth» in which action passes in Scotland. In 1606 Shakespeare was a very mature and successful playwright. He had become a wealthy man.     In «King Lear» we see evil defeated. «King Lear» is the greatest of all Shakespeare’s  tragedies. The story of an old king of England and his three daughters was not invented by Shakespeare. Shakespeare hardly ever invented the plot of his plays. </vt:lpstr>
      <vt:lpstr>Famous tragedies.</vt:lpstr>
      <vt:lpstr>Слайд 13</vt:lpstr>
      <vt:lpstr>Sonnets</vt:lpstr>
      <vt:lpstr>Shakespeare’s sonnets.  </vt:lpstr>
      <vt:lpstr>Shakespeare’s sonnets.  </vt:lpstr>
      <vt:lpstr>Основные положения концепции любви Шекспира, отраженной в сонетах: </vt:lpstr>
      <vt:lpstr>Тютчев Ф. И</vt:lpstr>
      <vt:lpstr>Слайд 19</vt:lpstr>
      <vt:lpstr>Слайд 20</vt:lpstr>
      <vt:lpstr>Как это было…</vt:lpstr>
      <vt:lpstr>Слайд 22</vt:lpstr>
      <vt:lpstr>Слайд 23</vt:lpstr>
      <vt:lpstr>Слайд 24</vt:lpstr>
      <vt:lpstr>Эл. Тютчева, первая жена поэта</vt:lpstr>
      <vt:lpstr>Элеонора Петерсон:</vt:lpstr>
      <vt:lpstr>Слайд 27</vt:lpstr>
      <vt:lpstr>Эрн. Тютчева,  вторая жена поэта</vt:lpstr>
      <vt:lpstr>Слайд 29</vt:lpstr>
      <vt:lpstr>Слайд 30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любви двух великих поэтов разных эпох»</dc:title>
  <dc:creator>User</dc:creator>
  <cp:lastModifiedBy>User</cp:lastModifiedBy>
  <cp:revision>41</cp:revision>
  <dcterms:created xsi:type="dcterms:W3CDTF">2012-01-14T11:20:44Z</dcterms:created>
  <dcterms:modified xsi:type="dcterms:W3CDTF">2012-01-18T10:04:10Z</dcterms:modified>
</cp:coreProperties>
</file>