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9" r:id="rId3"/>
    <p:sldId id="288" r:id="rId4"/>
    <p:sldId id="261" r:id="rId5"/>
    <p:sldId id="281" r:id="rId6"/>
    <p:sldId id="282" r:id="rId7"/>
    <p:sldId id="283" r:id="rId8"/>
    <p:sldId id="284" r:id="rId9"/>
    <p:sldId id="287" r:id="rId10"/>
    <p:sldId id="28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779CC93D-E52E-4D84-901B-11D7331DD495}">
          <p14:sldIdLst>
            <p14:sldId id="259"/>
          </p14:sldIdLst>
        </p14:section>
        <p14:section name="Обзор и цели" id="{ABA716BF-3A5C-4ADB-94C9-CFEF84EBA240}">
          <p14:sldIdLst>
            <p14:sldId id="261"/>
            <p14:sldId id="281"/>
            <p14:sldId id="282"/>
            <p14:sldId id="283"/>
            <p14:sldId id="284"/>
            <p14:sldId id="262"/>
            <p14:sldId id="287"/>
          </p14:sldIdLst>
        </p14:section>
        <p14:section name="Раздел 1" id="{6D9936A3-3945-4757-BC8B-B5C252D8E036}">
          <p14:sldIdLst>
            <p14:sldId id="286"/>
            <p14:sldId id="267"/>
          </p14:sldIdLst>
        </p14:section>
        <p14:section name="Образцы слайдов для визуальных элементов" id="{BAB3A466-96C9-4230-9978-795378D75699}">
          <p14:sldIdLst>
            <p14:sldId id="268"/>
            <p14:sldId id="269"/>
            <p14:sldId id="270"/>
          </p14:sldIdLst>
        </p14:section>
        <p14:section name="Пример" id="{8C0305C9-B152-4FBA-A789-FE1976D53990}">
          <p14:sldIdLst>
            <p14:sldId id="272"/>
            <p14:sldId id="274"/>
          </p14:sldIdLst>
        </p14:section>
        <p14:section name="Заключение и итог" id="{790CEF5B-569A-4C2F-BED5-750B08C0E5AD}">
          <p14:sldIdLst>
            <p14:sldId id="275"/>
            <p14:sldId id="276"/>
            <p14:sldId id="277"/>
          </p14:sldIdLst>
        </p14:section>
        <p14:section name="Приложение" id="{3F78B471-41DA-46F2-A8E4-97E471896AB3}">
          <p14:sldIdLst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7AC15"/>
    <a:srgbClr val="009ED6"/>
    <a:srgbClr val="003300"/>
  </p:clrMru>
  <p:extLst>
    <p:ext uri="{E76CE94A-603C-4142-B9EB-6D1370010A27}">
      <p14:discardImageEditData xmlns="" xmlns:p14="http://schemas.microsoft.com/office/powerpoint/2010/main" val="1"/>
    </p:ext>
    <p:ext uri="{D31A062A-798A-4329-ABDD-BBA856620510}">
      <p14:defaultImageDpi xmlns=""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174" autoAdjust="0"/>
    <p:restoredTop sz="83977" autoAdjust="0"/>
  </p:normalViewPr>
  <p:slideViewPr>
    <p:cSldViewPr>
      <p:cViewPr varScale="1">
        <p:scale>
          <a:sx n="82" d="100"/>
          <a:sy n="82" d="100"/>
        </p:scale>
        <p:origin x="-9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0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Новый сотрудник</c:v>
                </c:pt>
                <c:pt idx="1">
                  <c:v>1 г.</c:v>
                </c:pt>
                <c:pt idx="2">
                  <c:v>2 г.</c:v>
                </c:pt>
                <c:pt idx="3">
                  <c:v>3 г.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8</c:v>
                </c:pt>
              </c:numCache>
            </c:numRef>
          </c:val>
        </c:ser>
        <c:marker val="1"/>
        <c:axId val="59594624"/>
        <c:axId val="59596160"/>
      </c:lineChart>
      <c:catAx>
        <c:axId val="59594624"/>
        <c:scaling>
          <c:orientation val="minMax"/>
        </c:scaling>
        <c:axPos val="b"/>
        <c:tickLblPos val="nextTo"/>
        <c:crossAx val="59596160"/>
        <c:crosses val="autoZero"/>
        <c:auto val="1"/>
        <c:lblAlgn val="ctr"/>
        <c:lblOffset val="100"/>
      </c:catAx>
      <c:valAx>
        <c:axId val="5959616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595946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03.05.2012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rPr/>
              <a:pPr/>
              <a:t>12/17/2009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endParaRPr lang="ru-RU" dirty="0" smtClean="0"/>
          </a:p>
          <a:p>
            <a:pPr lvl="0"/>
            <a:r>
              <a:rPr lang="ru-RU" sz="1200" b="1" dirty="0" smtClean="0"/>
              <a:t>Разделы</a:t>
            </a:r>
            <a:endParaRPr lang="ru-RU" sz="1200" b="0" dirty="0" smtClean="0"/>
          </a:p>
          <a:p>
            <a:pPr lvl="0"/>
            <a:r>
              <a:rPr lang="ru-RU" sz="1200" b="0" dirty="0" smtClean="0"/>
              <a:t>Для добавления разделов щелкните слайд правой кнопкой мыши.</a:t>
            </a:r>
            <a:r>
              <a:rPr lang="ru-RU" sz="1200" b="0" baseline="0" dirty="0" smtClean="0"/>
              <a:t> Разделы позволяют упорядочить слайды и организовать совместную работу нескольких авторов.</a:t>
            </a:r>
            <a:endParaRPr lang="ru-RU" sz="1200" b="0" dirty="0" smtClean="0"/>
          </a:p>
          <a:p>
            <a:pPr lvl="0"/>
            <a:endParaRPr lang="ru-RU" sz="1200" b="1" dirty="0" smtClean="0"/>
          </a:p>
          <a:p>
            <a:pPr lvl="0"/>
            <a:r>
              <a:rPr lang="ru-RU" sz="1200" b="1" dirty="0" smtClean="0"/>
              <a:t>Заметки</a:t>
            </a:r>
          </a:p>
          <a:p>
            <a:pPr lvl="0"/>
            <a:r>
              <a:rPr lang="ru-RU" sz="1200" dirty="0" smtClean="0"/>
              <a:t>Используйте раздел заметок для размещения заметок докладчика или дополнительных сведений для аудитории.</a:t>
            </a:r>
            <a:r>
              <a:rPr lang="ru-RU" sz="1200" baseline="0" dirty="0" smtClean="0"/>
              <a:t> Во время воспроизведения презентации эти заметки отображаются в представлении презентации. </a:t>
            </a:r>
          </a:p>
          <a:p>
            <a:pPr lvl="0">
              <a:buFontTx/>
              <a:buNone/>
            </a:pPr>
            <a:r>
              <a:rPr lang="ru-RU" sz="1200" dirty="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Сочетаемые цвета </a:t>
            </a:r>
          </a:p>
          <a:p>
            <a:pPr lvl="0">
              <a:buFontTx/>
              <a:buNone/>
            </a:pPr>
            <a:r>
              <a:rPr lang="ru-RU" sz="1200" dirty="0" smtClean="0"/>
              <a:t>Обратите особое внимание на графики, диаграммы и надписи.</a:t>
            </a:r>
            <a:r>
              <a:rPr lang="ru-RU" sz="1200" baseline="0" dirty="0" smtClean="0"/>
              <a:t> </a:t>
            </a:r>
            <a:endParaRPr lang="ru-RU" sz="1200" dirty="0" smtClean="0"/>
          </a:p>
          <a:p>
            <a:pPr lvl="0"/>
            <a:r>
              <a:rPr lang="ru-RU" sz="1200" dirty="0" smtClean="0"/>
              <a:t>Учтите, что печать будет выполняться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 Выполните пробную печать, чтобы убедиться в сохранении разницы между цветами при печати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</a:t>
            </a:r>
          </a:p>
          <a:p>
            <a:pPr lvl="0">
              <a:buFontTx/>
              <a:buNone/>
            </a:pPr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Диаграммы, таблицы и графики</a:t>
            </a:r>
          </a:p>
          <a:p>
            <a:pPr lvl="0"/>
            <a:r>
              <a:rPr lang="ru-RU" sz="1200" dirty="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200" dirty="0" smtClean="0"/>
              <a:t>Снабдите все диаграммы и таблицы подписями.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обзорных слайдов, использующих переходы.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b="0" dirty="0" smtClean="0"/>
              <a:t>Какие</a:t>
            </a:r>
            <a:r>
              <a:rPr lang="ru-RU" b="0" baseline="0" dirty="0" smtClean="0"/>
              <a:t> способности приобретут слушатели по завершении обучения?</a:t>
            </a:r>
            <a:r>
              <a:rPr lang="ru-RU" dirty="0" smtClean="0"/>
              <a:t> Коротко опишите каждую цель и полезность</a:t>
            </a:r>
            <a:r>
              <a:rPr lang="ru-RU" baseline="0" dirty="0" smtClean="0"/>
              <a:t> </a:t>
            </a:r>
            <a:r>
              <a:rPr lang="ru-RU" dirty="0" smtClean="0"/>
              <a:t>данной презентации для</a:t>
            </a:r>
            <a:r>
              <a:rPr lang="ru-RU" baseline="0" dirty="0" smtClean="0"/>
              <a:t> слушателей.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Используйте заголовки разделов для каждой из тем, чтобы переход был понятен для аудитории. 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Добавьте слайды в раздел по каждой теме, включая слайды с таблицами, диаграммами и изображениями. </a:t>
            </a:r>
          </a:p>
          <a:p>
            <a:r>
              <a:rPr lang="ru-RU" dirty="0" smtClean="0"/>
              <a:t>Образцы макетов таблицы,</a:t>
            </a:r>
            <a:r>
              <a:rPr lang="ru-RU" baseline="0" dirty="0" smtClean="0"/>
              <a:t> </a:t>
            </a:r>
            <a:r>
              <a:rPr lang="ru-RU" dirty="0" smtClean="0"/>
              <a:t>диаграммы, изображения</a:t>
            </a:r>
            <a:r>
              <a:rPr lang="ru-RU" baseline="0" dirty="0" smtClean="0"/>
              <a:t> и видео см. в следующем разделе.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latinLnBrk="0">
              <a:defRPr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ru-RU" sz="2000" baseline="0"/>
            </a:lvl1pPr>
          </a:lstStyle>
          <a:p>
            <a:r>
              <a:rPr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latinLnBrk="0">
              <a:defRPr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ru-RU" sz="1800"/>
            </a:lvl1pPr>
          </a:lstStyle>
          <a:p>
            <a:r>
              <a:rPr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latinLnBrk="0">
              <a:defRPr lang="ru-RU" sz="3200">
                <a:latin typeface="+mn-lt"/>
              </a:defRPr>
            </a:lvl1pPr>
            <a:lvl2pPr latinLnBrk="0">
              <a:defRPr lang="ru-RU" sz="2800">
                <a:latin typeface="+mn-lt"/>
              </a:defRPr>
            </a:lvl2pPr>
            <a:lvl3pPr latinLnBrk="0">
              <a:defRPr lang="ru-RU" sz="2400">
                <a:latin typeface="+mn-lt"/>
              </a:defRPr>
            </a:lvl3pPr>
            <a:lvl4pPr latinLnBrk="0">
              <a:defRPr lang="ru-RU" sz="2400">
                <a:latin typeface="+mn-lt"/>
              </a:defRPr>
            </a:lvl4pPr>
            <a:lvl5pPr latinLnBrk="0">
              <a:defRPr lang="ru-RU" sz="24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/>
              <a:pPr/>
              <a:t>12/17/2009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/>
              <a:pPr/>
              <a:t>‹#›</a:t>
            </a:fld>
            <a:endParaRPr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4.jpeg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90800" y="548680"/>
            <a:ext cx="6180224" cy="3207345"/>
          </a:xfrm>
        </p:spPr>
        <p:txBody>
          <a:bodyPr>
            <a:normAutofit/>
          </a:bodyPr>
          <a:lstStyle/>
          <a:p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ИНТЕГРИРОВАННЫЙ   УРОК   ПРОИЗВОДСТВЕННОГО  ОБУЧЕНИЯ   И   ПРЕДМЕТА   </a:t>
            </a:r>
            <a:r>
              <a:rPr lang="ru-RU" sz="3200" b="0" smtClean="0">
                <a:latin typeface="Times New Roman" pitchFamily="18" charset="0"/>
                <a:cs typeface="Times New Roman" pitchFamily="18" charset="0"/>
              </a:rPr>
              <a:t>«ОБОРУДОВАНИЕ   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ТОРГОВЫХ   ПРЕДПРИЯТИЙ».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+mn-lt"/>
              </a:rPr>
              <a:t>АВТОРЫ РАБОТЫ</a:t>
            </a:r>
            <a:r>
              <a:rPr lang="ru-RU" sz="2400" dirty="0" smtClean="0">
                <a:latin typeface="+mn-lt"/>
              </a:rPr>
              <a:t>: Козлова Т.П. </a:t>
            </a:r>
          </a:p>
          <a:p>
            <a:r>
              <a:rPr lang="ru-RU" sz="2400" dirty="0" smtClean="0">
                <a:latin typeface="+mn-lt"/>
              </a:rPr>
              <a:t>Семыкина О.А.</a:t>
            </a:r>
            <a:endParaRPr lang="ru-RU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43608" y="476672"/>
            <a:ext cx="5178552" cy="1143000"/>
          </a:xfrm>
        </p:spPr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7584" y="2348880"/>
            <a:ext cx="5257800" cy="194421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На полученных документах указать режимы работы к/м.</a:t>
            </a:r>
          </a:p>
          <a:p>
            <a:pPr marL="514350" indent="-514350">
              <a:buAutoNum type="arabicPeriod"/>
            </a:pPr>
            <a:r>
              <a:rPr lang="ru-RU" dirty="0" smtClean="0"/>
              <a:t>Составить проблемные ситуации при расчетах с покупателями.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3" name="Chart 2"/>
          <p:cNvGraphicFramePr/>
          <p:nvPr/>
        </p:nvGraphicFramePr>
        <p:xfrm flipV="1">
          <a:off x="5767194" y="6524811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76056" y="3140968"/>
            <a:ext cx="3816424" cy="3600401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395536" y="692696"/>
            <a:ext cx="685800" cy="685800"/>
          </a:xfrm>
          <a:prstGeom prst="star5">
            <a:avLst/>
          </a:prstGeo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3154362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ТЕМА УРОКА: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«Работа на контрольно  - кассовой машине  АМС – 100 Ф».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dirty="0" smtClean="0"/>
              <a:t>                ЦЕЛИ  УРОКА: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Учиться готовить кассовую машину к работе;</a:t>
            </a:r>
            <a:endParaRPr lang="ru-RU" sz="4000" dirty="0"/>
          </a:p>
          <a:p>
            <a:r>
              <a:rPr lang="ru-RU" sz="4000" dirty="0" smtClean="0"/>
              <a:t>Работать на кассовой машине в различных режимах, с получением документов.</a:t>
            </a:r>
            <a:endParaRPr lang="ru-RU" sz="4000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1268760"/>
            <a:ext cx="6264696" cy="475252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ru-RU" sz="4400" dirty="0" smtClean="0"/>
              <a:t>План достижения целей:</a:t>
            </a:r>
          </a:p>
          <a:p>
            <a:pPr marL="742950" indent="-742950">
              <a:buAutoNum type="arabicPeriod"/>
            </a:pPr>
            <a:r>
              <a:rPr lang="ru-RU" sz="3600" dirty="0" smtClean="0"/>
              <a:t>Повторение материала прошлого урока;</a:t>
            </a:r>
          </a:p>
          <a:p>
            <a:pPr marL="742950" indent="-742950">
              <a:buAutoNum type="arabicPeriod"/>
            </a:pPr>
            <a:r>
              <a:rPr lang="ru-RU" sz="3600" dirty="0" smtClean="0"/>
              <a:t>Подготовка к/м к работе;</a:t>
            </a:r>
          </a:p>
          <a:p>
            <a:pPr marL="742950" indent="-742950">
              <a:buAutoNum type="arabicPeriod"/>
            </a:pPr>
            <a:r>
              <a:rPr lang="ru-RU" sz="3600" dirty="0" smtClean="0"/>
              <a:t>Получение чеков на к/м в различных режимах;</a:t>
            </a:r>
          </a:p>
          <a:p>
            <a:pPr marL="742950" indent="-742950">
              <a:buAutoNum type="arabicPeriod"/>
            </a:pPr>
            <a:r>
              <a:rPr lang="ru-RU" sz="3600" dirty="0" smtClean="0"/>
              <a:t>Подведение итогов.</a:t>
            </a:r>
          </a:p>
          <a:p>
            <a:pPr marL="742950" indent="-742950">
              <a:buAutoNum type="arabicPeriod"/>
            </a:pPr>
            <a:endParaRPr lang="ru-RU" sz="4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-1107504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3648" y="548680"/>
            <a:ext cx="7416824" cy="6309320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ru-RU" sz="2400" b="1" u="sng" dirty="0" smtClean="0"/>
              <a:t>Нарушения в работе продавца, контролера – кассира: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-Рабочее место не организованно;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-Продавец, контролер – кассир не выполняет своих обязанностей по обслуживанию покупателей;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-Кассовая машина не готова к работе;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-Подключение кассовой машины к сети посторонним человеком, без соблюдений правил ТБ;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/>
              <a:t>                                                    - Кассовая машина не выключена     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/>
              <a:t>                                                     тумблером с прошлой смены;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/>
              <a:t>                                                   - Нарушение  в последовательности                   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/>
              <a:t>                                                     подготовки к/м к работе;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/>
              <a:t>                                                    - Продавец, контролер -кассир              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/>
              <a:t>                                                    покидает рабочее место, оставляет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/>
              <a:t>                                                     денежный ящик открытым, доверяя        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/>
              <a:t>                                                     расчет постороннему лицу.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5184" y="0"/>
            <a:ext cx="7731723" cy="16404117"/>
          </a:xfrm>
          <a:prstGeom prst="rect">
            <a:avLst/>
          </a:prstGeom>
        </p:spPr>
      </p:pic>
      <p:pic>
        <p:nvPicPr>
          <p:cNvPr id="33793" name="Picture 1" descr="C:\Documents and Settings\Admin\Рабочий стол\image_big_281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306078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57800" cy="4084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ru-RU" sz="7200" dirty="0" smtClean="0"/>
              <a:t> </a:t>
            </a:r>
            <a:endParaRPr lang="ru-RU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77072" y="-5716016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267744" y="459956"/>
            <a:ext cx="6588224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7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Вопросы для работы в подгруппах.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7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подгруппа.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317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Какой документ к/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оформляет ежедневно утром и вечером.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317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Сколько раз за смену в кассовую машину «АМС - 100Ф» можно внести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разменную монету.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317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Как можно проверить готовность кассовой машины к работе.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317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Что обозначает цветная полоса на кассовой ленте.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788" algn="l"/>
              </a:tabLs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подгруппа.</a:t>
            </a:r>
            <a:endParaRPr kumimoji="0" lang="ru-RU" sz="1600" i="0" u="sng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317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Сколько документов печатает и выдает кассовая машина «АМС - 100Ф».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317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Можно ли выдавать покупателю чек с цветной полосой.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317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Назначение клавиши НЛ в кассовой машине »АМС -100Ф».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317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Какими способами можно проверить подлинность банкноты.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788" algn="l"/>
              </a:tabLs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подгруппа.</a:t>
            </a:r>
            <a:endParaRPr kumimoji="0" lang="ru-RU" sz="1600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788" algn="l"/>
              </a:tabLst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 осуществляет ввод в эксплуатацию кассовых машин.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317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Как должен поступить контролер-кассир, если он покинул рабочее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место.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317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Сколько отделов может обслуживать кассовая машина «АМС - 100Ф».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317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Можно ли внести в кассовую машину «АМС - 100Ф» разменную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монету, обслужено два покупателя.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178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23528" y="4871189"/>
            <a:ext cx="1976633" cy="19868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87825" y="692696"/>
            <a:ext cx="5546576" cy="56886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endParaRPr lang="ru-RU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3717032"/>
            <a:ext cx="2693024" cy="2706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915816" y="143991"/>
            <a:ext cx="590465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Ответы на вопросы для работы в подгруппах.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подгруппа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Журнал кассира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операциониста.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Разменную монету можно внести 1 раз.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Получив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нулевой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Окончание кассовой ленты.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2.подгруппа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К/м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АМС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100 Ф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печатает и выдает 2 документа (чеки, отчетные ведомости).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Чек с цветной полосой выдавать можно, если хорошо просматривается сумма.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Для внесении разменной монеты.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Визуально, с помощью специальной техники.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подгруппа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Механик из центра технического обслуживания.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Закрыть денежный ящик, поставить табличку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ПЕРЕРЫВ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отдела.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После обслуживания покупателей, разменную монету  внести нельзя (по техническим параметрам к/м).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168"/>
            <a:ext cx="5029944" cy="674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ЭТАЛОН    АЛГОРИТМА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836712"/>
            <a:ext cx="5750024" cy="576064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763802" y="188641"/>
            <a:ext cx="2380198" cy="2736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547664" y="908720"/>
            <a:ext cx="4320480" cy="4320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Подготовка к/м «АМС- 100 Ф»  к работе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1628800"/>
            <a:ext cx="2880320" cy="576064"/>
          </a:xfrm>
          <a:prstGeom prst="rect">
            <a:avLst/>
          </a:prstGeom>
          <a:solidFill>
            <a:srgbClr val="F7AC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Включить к/м в сеть (с учетом правил ТБ)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2492896"/>
            <a:ext cx="2952328" cy="576064"/>
          </a:xfrm>
          <a:prstGeom prst="rect">
            <a:avLst/>
          </a:prstGeom>
          <a:solidFill>
            <a:srgbClr val="F7AC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Проверить наличие (количество)  ленты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3356992"/>
            <a:ext cx="2952328" cy="504056"/>
          </a:xfrm>
          <a:prstGeom prst="rect">
            <a:avLst/>
          </a:prstGeom>
          <a:solidFill>
            <a:srgbClr val="F7AC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Получить «нулевой» чек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4149080"/>
            <a:ext cx="2952328" cy="504056"/>
          </a:xfrm>
          <a:prstGeom prst="rect">
            <a:avLst/>
          </a:prstGeom>
          <a:solidFill>
            <a:srgbClr val="F7AC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Получить «Х» отчет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4941168"/>
            <a:ext cx="2952328" cy="504056"/>
          </a:xfrm>
          <a:prstGeom prst="rect">
            <a:avLst/>
          </a:prstGeom>
          <a:solidFill>
            <a:srgbClr val="F7AC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Внести разменную монету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15616" y="5805264"/>
            <a:ext cx="2952328" cy="504056"/>
          </a:xfrm>
          <a:prstGeom prst="rect">
            <a:avLst/>
          </a:prstGeom>
          <a:solidFill>
            <a:srgbClr val="F7AC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Заполнить журнал к/о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6" name="Прямая соединительная линия 15"/>
          <p:cNvCxnSpPr>
            <a:stCxn id="8" idx="1"/>
          </p:cNvCxnSpPr>
          <p:nvPr/>
        </p:nvCxnSpPr>
        <p:spPr>
          <a:xfrm flipH="1">
            <a:off x="971600" y="1124744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71600" y="1124744"/>
            <a:ext cx="0" cy="4968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4" idx="1"/>
          </p:cNvCxnSpPr>
          <p:nvPr/>
        </p:nvCxnSpPr>
        <p:spPr>
          <a:xfrm flipV="1">
            <a:off x="971600" y="6057292"/>
            <a:ext cx="144016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3" idx="1"/>
          </p:cNvCxnSpPr>
          <p:nvPr/>
        </p:nvCxnSpPr>
        <p:spPr>
          <a:xfrm>
            <a:off x="971600" y="5157192"/>
            <a:ext cx="144016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2" idx="1"/>
          </p:cNvCxnSpPr>
          <p:nvPr/>
        </p:nvCxnSpPr>
        <p:spPr>
          <a:xfrm>
            <a:off x="971600" y="4365104"/>
            <a:ext cx="144016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1" idx="1"/>
          </p:cNvCxnSpPr>
          <p:nvPr/>
        </p:nvCxnSpPr>
        <p:spPr>
          <a:xfrm>
            <a:off x="971600" y="3573016"/>
            <a:ext cx="144016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0" idx="1"/>
          </p:cNvCxnSpPr>
          <p:nvPr/>
        </p:nvCxnSpPr>
        <p:spPr>
          <a:xfrm>
            <a:off x="971600" y="2780928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9" idx="1"/>
          </p:cNvCxnSpPr>
          <p:nvPr/>
        </p:nvCxnSpPr>
        <p:spPr>
          <a:xfrm>
            <a:off x="971600" y="1844824"/>
            <a:ext cx="14401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4283968" y="2492896"/>
            <a:ext cx="2160240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Заправить ленту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283968" y="3356992"/>
            <a:ext cx="2160240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283968" y="4149080"/>
            <a:ext cx="2160240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КЗ  1Д  ВВ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283968" y="4941168"/>
            <a:ext cx="2160240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НЛ ∑ ВВ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42" name="Прямая со стрелкой 41"/>
          <p:cNvCxnSpPr>
            <a:stCxn id="10" idx="3"/>
            <a:endCxn id="37" idx="1"/>
          </p:cNvCxnSpPr>
          <p:nvPr/>
        </p:nvCxnSpPr>
        <p:spPr>
          <a:xfrm flipV="1">
            <a:off x="4067944" y="2744924"/>
            <a:ext cx="216024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1" idx="3"/>
            <a:endCxn id="38" idx="1"/>
          </p:cNvCxnSpPr>
          <p:nvPr/>
        </p:nvCxnSpPr>
        <p:spPr>
          <a:xfrm>
            <a:off x="4067944" y="3609020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39" idx="1"/>
          </p:cNvCxnSpPr>
          <p:nvPr/>
        </p:nvCxnSpPr>
        <p:spPr>
          <a:xfrm flipV="1">
            <a:off x="4067944" y="4401108"/>
            <a:ext cx="216024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13" idx="3"/>
            <a:endCxn id="40" idx="1"/>
          </p:cNvCxnSpPr>
          <p:nvPr/>
        </p:nvCxnSpPr>
        <p:spPr>
          <a:xfrm>
            <a:off x="4067944" y="5193196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2309 -4.07407E-6 0.04184 0.02477 0.04184 0.05533 C 0.04184 0.08612 0.02309 0.11112 3.61111E-6 0.11112 C -0.02292 0.11112 -0.0415 0.08612 -0.0415 0.05533 C -0.0415 0.02477 -0.02292 -4.07407E-6 3.61111E-6 -4.07407E-6 Z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8015808" cy="396044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</a:t>
            </a:r>
            <a:r>
              <a:rPr lang="ru-RU" sz="3600" dirty="0" smtClean="0"/>
              <a:t>Получение чека в режиме сдача с повтором суммы и подсчетом количества товара».</a:t>
            </a:r>
            <a:br>
              <a:rPr lang="ru-RU" sz="3600" dirty="0" smtClean="0"/>
            </a:br>
            <a:r>
              <a:rPr lang="ru-RU" sz="3600" dirty="0" smtClean="0"/>
              <a:t>∑  ВВ  ВВ  ВВ  0,350 </a:t>
            </a:r>
            <a:r>
              <a:rPr lang="ru-RU" sz="3600" dirty="0" err="1" smtClean="0"/>
              <a:t>х</a:t>
            </a:r>
            <a:r>
              <a:rPr lang="ru-RU" sz="3600" dirty="0" smtClean="0"/>
              <a:t> ∑ ВВ = НЛ ∑ ВВ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0" dirty="0"/>
          </a:p>
        </p:txBody>
      </p:sp>
      <p:pic>
        <p:nvPicPr>
          <p:cNvPr id="23553" name="Picture 1" descr="C:\Documents and Settings\Admin\Рабочий стол\pic6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544" y="4365105"/>
            <a:ext cx="3635456" cy="21602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heme/theme1.xml><?xml version="1.0" encoding="utf-8"?>
<a:theme xmlns:a="http://schemas.openxmlformats.org/drawingml/2006/main" name="TS10167455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9BB791A-2264-44DD-BA10-93318C807D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TS101674557</Template>
  <TotalTime>0</TotalTime>
  <Words>704</Words>
  <Application>Microsoft Office PowerPoint</Application>
  <PresentationFormat>Экран (4:3)</PresentationFormat>
  <Paragraphs>109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TS101674557</vt:lpstr>
      <vt:lpstr>ИНТЕГРИРОВАННЫЙ   УРОК   ПРОИЗВОДСТВЕННОГО  ОБУЧЕНИЯ   И   ПРЕДМЕТА   «ОБОРУДОВАНИЕ   ТОРГОВЫХ   ПРЕДПРИЯТИЙ».</vt:lpstr>
      <vt:lpstr>                  ТЕМА УРОКА:   «Работа на контрольно  - кассовой машине  АМС – 100 Ф».</vt:lpstr>
      <vt:lpstr>                ЦЕЛИ  УРОКА:</vt:lpstr>
      <vt:lpstr>Слайд 4</vt:lpstr>
      <vt:lpstr>Слайд 5</vt:lpstr>
      <vt:lpstr>Слайд 6</vt:lpstr>
      <vt:lpstr>Слайд 7</vt:lpstr>
      <vt:lpstr>ЭТАЛОН    АЛГОРИТМА  </vt:lpstr>
      <vt:lpstr>«Получение чека в режиме сдача с повтором суммы и подсчетом количества товара». ∑  ВВ  ВВ  ВВ  0,350 х ∑ ВВ = НЛ ∑ ВВ   </vt:lpstr>
      <vt:lpstr>Домашнее задание: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2011-11-13T08:59:24Z</dcterms:created>
  <dcterms:modified xsi:type="dcterms:W3CDTF">2012-05-03T16:14:30Z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