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71" r:id="rId11"/>
    <p:sldId id="263" r:id="rId12"/>
    <p:sldId id="265" r:id="rId13"/>
    <p:sldId id="264" r:id="rId14"/>
    <p:sldId id="257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4FA361-AE25-4521-8F61-D583354DD69F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368D47-0340-41FA-B696-E0DE3AD4B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24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BF98C-629D-403F-8298-4537146599D0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5FFAC-B501-4C47-ADEB-FBC778240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3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2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6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23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58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33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4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40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1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1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8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7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2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7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5FFAC-B501-4C47-ADEB-FBC7782403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4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88C0-AA2A-4D8F-8069-B7231B9266F0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FADC-361C-42C3-A608-19E07C24C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2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04E3-3654-4493-A032-40FA6C31E4AC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9781-7A48-4D9B-B4C7-E64D17EC3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420E-4CD2-49BF-B7F3-E8F723EFE8F2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2E9E-6E90-41DA-9485-E4ACD35D5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8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646A-2140-44B9-9592-2C73DAF07529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F165-E982-4BD2-873E-D55FC6B9E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612F9-CD92-422A-8919-2F8098CF02EB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0797-B04C-464C-8E12-7CD14C294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9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0BE6-E4AC-4739-AE22-ECC76CDE70EB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E040-0587-4524-B7AE-E0B1AFC1E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CC59-CE02-4AB8-BCD1-0591D1682AFF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7507-8753-477D-85EC-32670FA26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8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28D4-0264-4F13-AF76-9D20C947A3FE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EE8B3-DEF5-4702-84D4-AE557DDBC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7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6F41-0CBD-41F9-A1BE-5883BA354CAF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A3A9-D572-48C8-9501-75CC0FB65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9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E14A9-0EF4-4463-B24D-81B097F5D0C9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36EB2-C965-443E-A0F6-2F8FB5A31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8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501B-BC6B-4520-AC49-A88417B9CB5E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7286-AFD9-46F1-8A76-96569D9EA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895EFD-6803-4CA4-BDE7-104331EAE19F}" type="datetimeFigureOut">
              <a:rPr lang="ru-RU"/>
              <a:pPr>
                <a:defRPr/>
              </a:pPr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C8C9F8-4240-465A-8A75-11D3262E3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hvbooks.ru/images/shots/f_msu_smart_br/lomonosov_max.jpg" TargetMode="External"/><Relationship Id="rId3" Type="http://schemas.openxmlformats.org/officeDocument/2006/relationships/hyperlink" Target="http://m-necropol.narod.ru/lomonosov1.jpg" TargetMode="External"/><Relationship Id="rId7" Type="http://schemas.openxmlformats.org/officeDocument/2006/relationships/hyperlink" Target="http://www.bochkavpechatleniy.com/data/photo/23142/lomonosovpamtnik-moskva-mgu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plit.ru/books/item/f00/s00/z0000004/pic/st000_44.jpg" TargetMode="External"/><Relationship Id="rId11" Type="http://schemas.openxmlformats.org/officeDocument/2006/relationships/hyperlink" Target="&#1056;&#1091;&#1089;&#1089;&#1082;&#1072;&#1103;%20&#1083;&#1080;&#1090;&#1077;&#1088;&#1072;&#1090;&#1091;&#1088;&#1072;%20XI-XVIII%20&#1074;&#1074;.%20&#1052;.%20&#171;&#1061;&#1091;&#1076;&#1086;&#1078;&#1077;&#1089;&#1090;&#1074;&#1077;&#1085;&#1085;&#1072;&#1103;%20&#1083;&#1080;&#1090;&#1077;&#1088;&#1072;&#1090;&#1091;&#1088;&#1072;&#187;%201988%20&#1075;." TargetMode="External"/><Relationship Id="rId5" Type="http://schemas.openxmlformats.org/officeDocument/2006/relationships/hyperlink" Target="http://colonization.com.ua/images/content/history/astronomy_old/lomonosov.jpg" TargetMode="External"/><Relationship Id="rId10" Type="http://schemas.openxmlformats.org/officeDocument/2006/relationships/hyperlink" Target="http://www.infoliolib.info/philol/lebedeva/class.html" TargetMode="External"/><Relationship Id="rId4" Type="http://schemas.openxmlformats.org/officeDocument/2006/relationships/hyperlink" Target="http://ekislova.ru/wp-content/uploads/2009/11/gram1.jpg" TargetMode="External"/><Relationship Id="rId9" Type="http://schemas.openxmlformats.org/officeDocument/2006/relationships/hyperlink" Target="http://pglomonosov.org/images/Lomonosov%20collag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/>
          <a:lstStyle/>
          <a:p>
            <a:r>
              <a:rPr lang="ru-RU" sz="4800" b="1" u="sng" dirty="0" smtClean="0">
                <a:solidFill>
                  <a:schemeClr val="bg1"/>
                </a:solidFill>
                <a:latin typeface="Gabriola" pitchFamily="82" charset="0"/>
              </a:rPr>
              <a:t>Тема: </a:t>
            </a:r>
            <a:r>
              <a:rPr lang="ru-RU" sz="4800" b="1" dirty="0" smtClean="0">
                <a:solidFill>
                  <a:schemeClr val="bg1"/>
                </a:solidFill>
                <a:latin typeface="Gabriola" pitchFamily="82" charset="0"/>
              </a:rPr>
              <a:t>«Ломоносовская реформа русского стихосложения, её значение для эволюции поэтического языка»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6400800" cy="374441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Внеклассное мероприятие в 7 классе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Автор: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Окостко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Ирина Ивановна,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учитель русского языка и литературы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МБОУ гимназии № 5 г. Морозовска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Ростовской области</a:t>
            </a:r>
            <a:endParaRPr lang="ru-RU" dirty="0" smtClean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595576"/>
          </a:xfrm>
        </p:spPr>
        <p:txBody>
          <a:bodyPr/>
          <a:lstStyle/>
          <a:p>
            <a:pPr algn="l"/>
            <a:r>
              <a:rPr lang="ru-RU" sz="5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Трёхсложные размеры</a:t>
            </a: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71678"/>
            <a:ext cx="6400800" cy="4309650"/>
          </a:xfrm>
        </p:spPr>
        <p:txBody>
          <a:bodyPr rtlCol="0">
            <a:noAutofit/>
          </a:bodyPr>
          <a:lstStyle/>
          <a:p>
            <a:pPr marL="342900" indent="-342900" algn="l">
              <a:buClr>
                <a:schemeClr val="tx1"/>
              </a:buClr>
              <a:buSzPts val="3200"/>
            </a:pPr>
            <a:r>
              <a:rPr lang="ru-RU" sz="4000" dirty="0" smtClean="0"/>
              <a:t>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дактиль 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_ _ _</a:t>
            </a:r>
          </a:p>
          <a:p>
            <a:pPr marL="342900" indent="-342900" algn="l">
              <a:buClr>
                <a:schemeClr val="tx1"/>
              </a:buClr>
              <a:buSzPts val="3200"/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342900" indent="-342900" algn="l">
              <a:buClr>
                <a:schemeClr val="tx1"/>
              </a:buClr>
              <a:buSzPts val="3200"/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амфибрахий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_ _ _</a:t>
            </a:r>
          </a:p>
          <a:p>
            <a:pPr marL="342900" indent="-342900" algn="l">
              <a:buClr>
                <a:schemeClr val="tx1"/>
              </a:buClr>
              <a:buSzPts val="3200"/>
            </a:pPr>
            <a:endParaRPr lang="ru-RU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 algn="l">
              <a:buClr>
                <a:schemeClr val="tx1"/>
              </a:buClr>
              <a:buSzPts val="3200"/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анапест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_ _ _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4214810" y="2285992"/>
            <a:ext cx="285752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714876" y="4071942"/>
            <a:ext cx="285752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143504" y="5786454"/>
            <a:ext cx="285752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8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abriola" pitchFamily="82" charset="0"/>
              </a:rPr>
              <a:t>В.К.Тредиаковский</a:t>
            </a:r>
            <a:endParaRPr lang="ru-RU" sz="8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abriola" pitchFamily="82" charset="0"/>
            </a:endParaRPr>
          </a:p>
          <a:p>
            <a:pPr algn="l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(1703-1769)-</a:t>
            </a:r>
            <a:endParaRPr lang="ru-RU" sz="6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abriola" pitchFamily="82" charset="0"/>
              </a:rPr>
              <a:t>п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abriola" pitchFamily="82" charset="0"/>
              </a:rPr>
              <a:t>ервооткрыватель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algn="l"/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ru-RU" sz="4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этап реформы</a:t>
            </a:r>
            <a:endParaRPr lang="ru-RU" sz="4400" b="1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482" name="Picture 2" descr="C:\Documents and Settings\Светлана\Рабочий стол\Ломоносов\красав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16" y="1988840"/>
            <a:ext cx="3851583" cy="4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8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abriola" pitchFamily="82" charset="0"/>
              </a:rPr>
              <a:t>М.В.Ломоносов</a:t>
            </a:r>
            <a:endParaRPr lang="ru-RU" sz="8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abriola" pitchFamily="82" charset="0"/>
            </a:endParaRPr>
          </a:p>
          <a:p>
            <a:pPr algn="l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(1711-1765)-</a:t>
            </a:r>
            <a:endParaRPr lang="ru-RU" sz="6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abriola" pitchFamily="82" charset="0"/>
              </a:rPr>
              <a:t>реформатор</a:t>
            </a:r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algn="l"/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ru-RU" sz="4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988840"/>
            <a:ext cx="374441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013176"/>
            <a:ext cx="48639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этап реформы</a:t>
            </a:r>
            <a:endParaRPr lang="ru-RU" sz="4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3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96943" cy="17526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  <a:latin typeface="Gabriola" pitchFamily="82" charset="0"/>
              </a:rPr>
              <a:t>«Один опыт я ставлю выше, чем тысячу мнений, рождённых только воображением»</a:t>
            </a:r>
            <a:endParaRPr lang="ru-RU" sz="4400" b="1" dirty="0">
              <a:ln/>
              <a:solidFill>
                <a:schemeClr val="accent3"/>
              </a:solidFill>
              <a:latin typeface="Gabriola" pitchFamily="82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0896"/>
            <a:ext cx="4231307" cy="480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51" y="1830913"/>
            <a:ext cx="4265637" cy="310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42" y="4420850"/>
            <a:ext cx="4258246" cy="219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3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11560" y="764704"/>
            <a:ext cx="388424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>До реформы</a:t>
            </a:r>
          </a:p>
          <a:p>
            <a:pPr marL="0" indent="0">
              <a:buNone/>
            </a:pPr>
            <a:r>
              <a:rPr lang="ru-RU" dirty="0" smtClean="0">
                <a:latin typeface="Gabriola" pitchFamily="82" charset="0"/>
              </a:rPr>
              <a:t>Уме </a:t>
            </a:r>
            <a:r>
              <a:rPr lang="ru-RU" dirty="0">
                <a:latin typeface="Gabriola" pitchFamily="82" charset="0"/>
              </a:rPr>
              <a:t>недозрелый, плод недолгой науки!</a:t>
            </a:r>
          </a:p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Покойся, не понуждай к перу мои руки:</a:t>
            </a:r>
          </a:p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Не писав </a:t>
            </a:r>
            <a:r>
              <a:rPr lang="ru-RU" dirty="0" err="1">
                <a:latin typeface="Gabriola" pitchFamily="82" charset="0"/>
              </a:rPr>
              <a:t>летящи</a:t>
            </a:r>
            <a:r>
              <a:rPr lang="ru-RU" dirty="0">
                <a:latin typeface="Gabriola" pitchFamily="82" charset="0"/>
              </a:rPr>
              <a:t> дни века </a:t>
            </a:r>
            <a:r>
              <a:rPr lang="ru-RU" dirty="0" err="1">
                <a:latin typeface="Gabriola" pitchFamily="82" charset="0"/>
              </a:rPr>
              <a:t>проводити</a:t>
            </a:r>
            <a:endParaRPr lang="ru-RU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Можно, и славу достать, хоть творцом не </a:t>
            </a:r>
            <a:r>
              <a:rPr lang="ru-RU" dirty="0" err="1">
                <a:latin typeface="Gabriola" pitchFamily="82" charset="0"/>
              </a:rPr>
              <a:t>слыти</a:t>
            </a:r>
            <a:r>
              <a:rPr lang="ru-RU" dirty="0" smtClean="0"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FF"/>
                </a:solidFill>
                <a:latin typeface="Gabriola" pitchFamily="82" charset="0"/>
              </a:rPr>
              <a:t>А.Д. Кантемир. Сатира </a:t>
            </a:r>
            <a:r>
              <a:rPr lang="en-US" dirty="0" smtClean="0">
                <a:solidFill>
                  <a:srgbClr val="0000FF"/>
                </a:solidFill>
                <a:latin typeface="Gabriola" pitchFamily="82" charset="0"/>
              </a:rPr>
              <a:t>I</a:t>
            </a:r>
            <a:r>
              <a:rPr lang="ru-RU" dirty="0" smtClean="0">
                <a:solidFill>
                  <a:srgbClr val="0000FF"/>
                </a:solidFill>
                <a:latin typeface="Gabriola" pitchFamily="82" charset="0"/>
              </a:rPr>
              <a:t>.</a:t>
            </a:r>
            <a:endParaRPr lang="ru-RU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04048" y="764704"/>
            <a:ext cx="3744416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После реформы</a:t>
            </a:r>
          </a:p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О, ваши дни благословенны!</a:t>
            </a:r>
          </a:p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Дерзайте ныне ободрены</a:t>
            </a:r>
          </a:p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Раченьем вашим показать,</a:t>
            </a:r>
          </a:p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Что может </a:t>
            </a:r>
            <a:r>
              <a:rPr lang="ru-RU" dirty="0" smtClean="0">
                <a:latin typeface="Gabriola" pitchFamily="82" charset="0"/>
              </a:rPr>
              <a:t>собственных Платонов</a:t>
            </a:r>
            <a:endParaRPr lang="ru-RU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И быстрых разумом Невтонов</a:t>
            </a:r>
          </a:p>
          <a:p>
            <a:pPr marL="0" indent="0">
              <a:buNone/>
            </a:pPr>
            <a:r>
              <a:rPr lang="ru-RU" dirty="0" smtClean="0">
                <a:latin typeface="Gabriola" pitchFamily="82" charset="0"/>
              </a:rPr>
              <a:t>Российская </a:t>
            </a:r>
            <a:r>
              <a:rPr lang="ru-RU" dirty="0">
                <a:latin typeface="Gabriola" pitchFamily="82" charset="0"/>
              </a:rPr>
              <a:t>земля рождать</a:t>
            </a:r>
            <a:r>
              <a:rPr lang="ru-RU" dirty="0" smtClean="0">
                <a:latin typeface="Gabriola" pitchFamily="82" charset="0"/>
              </a:rPr>
              <a:t>…</a:t>
            </a:r>
          </a:p>
          <a:p>
            <a:pPr marL="0" indent="0">
              <a:buNone/>
            </a:pPr>
            <a:endParaRPr lang="ru-RU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00FF"/>
                </a:solidFill>
                <a:latin typeface="Gabriola" pitchFamily="82" charset="0"/>
              </a:rPr>
              <a:t>М.В.Ломоносов</a:t>
            </a:r>
            <a:r>
              <a:rPr lang="ru-RU" dirty="0" smtClean="0">
                <a:solidFill>
                  <a:srgbClr val="0000FF"/>
                </a:solidFill>
                <a:latin typeface="Gabriola" pitchFamily="82" charset="0"/>
              </a:rPr>
              <a:t>. Ода на день…</a:t>
            </a:r>
            <a:endParaRPr lang="ru-RU" dirty="0">
              <a:solidFill>
                <a:srgbClr val="0000FF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В соседстве двух морей, на родине метели,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Вблизи бродящих льдов и стужи он рождён;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Снегами полюса он встречен у купели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И пышным севера сиянья озарён.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Покинув дом отца, в стране чужой,  далёко,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как хлеба, он искал познаний и наук.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Он в тайны естества сошёл умом глубоко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И первый вырвал нам из лиры стройный звук.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(С. И.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Стромилов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. Ломоносов)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40" y="188640"/>
            <a:ext cx="4182311" cy="644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535" y="3951958"/>
            <a:ext cx="451918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u="sng" dirty="0" smtClean="0">
                <a:ln/>
                <a:solidFill>
                  <a:schemeClr val="accent3"/>
                </a:solidFill>
                <a:hlinkClick r:id="rId3"/>
              </a:rPr>
              <a:t>http://m-necropol.narod.ru/lomonosov1.jpg</a:t>
            </a:r>
            <a:endParaRPr lang="ru-RU" u="sng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768" y="4321290"/>
            <a:ext cx="64807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u="sng" dirty="0" smtClean="0">
                <a:ln/>
                <a:solidFill>
                  <a:schemeClr val="accent3"/>
                </a:solidFill>
                <a:hlinkClick r:id="rId4"/>
              </a:rPr>
              <a:t>http://ekislova.ru/wp-content/uploads/2009/11/gram1.jpg</a:t>
            </a:r>
            <a:endParaRPr lang="ru-RU" u="sng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84784"/>
            <a:ext cx="856895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u="sng" dirty="0" smtClean="0">
                <a:ln/>
                <a:solidFill>
                  <a:schemeClr val="accent3"/>
                </a:solidFill>
                <a:hlinkClick r:id="rId5"/>
              </a:rPr>
              <a:t>http://colonization.com.ua/images/content/history/astronomy_old/lomonosov.jpg</a:t>
            </a:r>
            <a:endParaRPr lang="ru-RU" u="sng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768" y="1854116"/>
            <a:ext cx="705678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u="sng" dirty="0" smtClean="0">
                <a:ln/>
                <a:solidFill>
                  <a:schemeClr val="accent3"/>
                </a:solidFill>
                <a:hlinkClick r:id="rId6"/>
              </a:rPr>
              <a:t>http://nplit.ru/books/item/f00/s00/z0000004/pic/st000_44.jpg </a:t>
            </a:r>
            <a:endParaRPr lang="ru-RU" u="sng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071" y="2223448"/>
            <a:ext cx="815314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u="sng" dirty="0" smtClean="0">
                <a:ln/>
                <a:solidFill>
                  <a:schemeClr val="accent3"/>
                </a:solidFill>
                <a:hlinkClick r:id="rId7"/>
              </a:rPr>
              <a:t>http://www.bochkavpechatleniy.com/data/photo/23142/lomonosovpamtnik-moskva-mgu.jpg </a:t>
            </a:r>
            <a:endParaRPr lang="ru-RU" u="sng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476" y="2850124"/>
            <a:ext cx="72418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u="sng" dirty="0" smtClean="0">
                <a:ln/>
                <a:solidFill>
                  <a:schemeClr val="accent3"/>
                </a:solidFill>
                <a:hlinkClick r:id="rId8"/>
              </a:rPr>
              <a:t>http://hvbooks.ru/images/shots/f_msu_smart_br/lomonosov_max.jpg </a:t>
            </a:r>
            <a:endParaRPr lang="ru-RU" u="sng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535" y="3219456"/>
            <a:ext cx="700855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u="sng" dirty="0" smtClean="0">
                <a:ln/>
                <a:solidFill>
                  <a:schemeClr val="accent3"/>
                </a:solidFill>
                <a:hlinkClick r:id="rId9"/>
              </a:rPr>
              <a:t>http://pglomonosov.org/images/Lomonosov%20collage.jpg </a:t>
            </a:r>
            <a:endParaRPr lang="ru-RU" u="sng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768" y="3593922"/>
            <a:ext cx="679252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u="sng" dirty="0" smtClean="0">
                <a:ln/>
                <a:solidFill>
                  <a:schemeClr val="accent3"/>
                </a:solidFill>
                <a:hlinkClick r:id="rId10"/>
              </a:rPr>
              <a:t>http://www.infoliolib.info/philol/lebedeva/class.html</a:t>
            </a:r>
            <a:endParaRPr lang="ru-RU" u="sng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776277" y="14759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Источники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57535" y="4690622"/>
            <a:ext cx="6400800" cy="17526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ru-RU" sz="2000" dirty="0" smtClean="0">
                <a:ln/>
                <a:solidFill>
                  <a:schemeClr val="accent3"/>
                </a:solidFill>
                <a:hlinkClick r:id="rId11" action="ppaction://hlinkfile"/>
              </a:rPr>
              <a:t>Русская литература </a:t>
            </a:r>
            <a:r>
              <a:rPr lang="en-US" sz="2000" dirty="0" smtClean="0">
                <a:ln/>
                <a:solidFill>
                  <a:schemeClr val="accent3"/>
                </a:solidFill>
                <a:hlinkClick r:id="rId11" action="ppaction://hlinkfile"/>
              </a:rPr>
              <a:t>XI-XVIII</a:t>
            </a:r>
            <a:r>
              <a:rPr lang="ru-RU" sz="2000" dirty="0" smtClean="0">
                <a:ln/>
                <a:solidFill>
                  <a:schemeClr val="accent3"/>
                </a:solidFill>
                <a:hlinkClick r:id="rId11" action="ppaction://hlinkfile"/>
              </a:rPr>
              <a:t> вв. М. «Художественная литература» 1988 г.</a:t>
            </a:r>
            <a:endParaRPr lang="ru-RU" sz="200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539552" y="476672"/>
            <a:ext cx="8229600" cy="13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ru-RU" sz="2800" b="1" u="sng" dirty="0" smtClean="0">
                <a:ln/>
                <a:solidFill>
                  <a:schemeClr val="accent3"/>
                </a:solidFill>
              </a:rPr>
              <a:t>Цель занятия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: </a:t>
            </a:r>
            <a:r>
              <a:rPr lang="ru-RU" sz="2800" dirty="0" smtClean="0">
                <a:ln/>
                <a:solidFill>
                  <a:schemeClr val="accent3"/>
                </a:solidFill>
              </a:rPr>
              <a:t>раскрыть содержание реформы русского стихосложения, её значение для эволюции поэтического языка.</a:t>
            </a:r>
            <a:endParaRPr lang="ru-RU" sz="2800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6400800" cy="17526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ru-RU" sz="2800" b="1" u="sng" dirty="0" smtClean="0">
                <a:ln/>
                <a:solidFill>
                  <a:schemeClr val="accent3"/>
                </a:solidFill>
              </a:rPr>
              <a:t>Форма проведения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: </a:t>
            </a:r>
            <a:r>
              <a:rPr lang="ru-RU" sz="2800" dirty="0" smtClean="0">
                <a:ln/>
                <a:solidFill>
                  <a:schemeClr val="accent3"/>
                </a:solidFill>
              </a:rPr>
              <a:t>дидактическая игра «Заседание учёного совета по вопросам теории литературы»</a:t>
            </a:r>
            <a:endParaRPr lang="ru-RU" sz="280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013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332656"/>
            <a:ext cx="3839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1711 - 1765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37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789">
            <a:off x="5148064" y="476672"/>
            <a:ext cx="305864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734">
            <a:off x="1418067" y="228023"/>
            <a:ext cx="2339340" cy="31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333">
            <a:off x="3750267" y="3044878"/>
            <a:ext cx="2044638" cy="31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" y="3501007"/>
            <a:ext cx="2662504" cy="317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47077"/>
            <a:ext cx="2402036" cy="31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370" y="548680"/>
            <a:ext cx="8406110" cy="1752600"/>
          </a:xfrm>
        </p:spPr>
        <p:txBody>
          <a:bodyPr/>
          <a:lstStyle/>
          <a:p>
            <a:pPr algn="l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«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Письмо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о правилах Российского стихотворства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» - научный трактат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М.В.Ломоносова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5773737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6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403"/>
              </p:ext>
            </p:extLst>
          </p:nvPr>
        </p:nvGraphicFramePr>
        <p:xfrm>
          <a:off x="251520" y="2492896"/>
          <a:ext cx="6984776" cy="42802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984776"/>
              </a:tblGrid>
              <a:tr h="134415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Силлабическая и силлабо-тоническая системы стихосложения.</a:t>
                      </a:r>
                    </a:p>
                    <a:p>
                      <a:pPr marL="0" indent="0">
                        <a:buNone/>
                      </a:pPr>
                      <a:endParaRPr lang="ru-RU" sz="24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473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В.К.Тредиаковский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– первооткрыватель. Работа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В.К.Тредиаковского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1735 года «Новый и краткий способ к сложению стихов российских.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9409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М.В.Ломоносов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– систематизатор и реформатор. «Письмо о правилах Российского стихотворства».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332656"/>
            <a:ext cx="84013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Заседание учёного совета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6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595576"/>
          </a:xfrm>
        </p:spPr>
        <p:txBody>
          <a:bodyPr/>
          <a:lstStyle/>
          <a:p>
            <a:pPr algn="l"/>
            <a:r>
              <a:rPr lang="ru-RU" sz="5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Силлабическая система стихосложения</a:t>
            </a: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71678"/>
            <a:ext cx="6400800" cy="43096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( «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силлаби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» - по-гречески  «слог» ): в каждой строке было 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определённое количество слов, место ударений строго не регламентировалось</a:t>
            </a:r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595576"/>
          </a:xfrm>
        </p:spPr>
        <p:txBody>
          <a:bodyPr/>
          <a:lstStyle/>
          <a:p>
            <a:pPr algn="l"/>
            <a:r>
              <a:rPr lang="ru-RU" sz="5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Силлабо-тоническая система стихосложения</a:t>
            </a: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71678"/>
            <a:ext cx="6400800" cy="43096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определённых системах чередуются ударные и безударные слоги.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595576"/>
          </a:xfrm>
        </p:spPr>
        <p:txBody>
          <a:bodyPr/>
          <a:lstStyle/>
          <a:p>
            <a:pPr algn="l"/>
            <a:r>
              <a:rPr lang="ru-RU" sz="5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Двусложные размеры </a:t>
            </a: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71678"/>
            <a:ext cx="6400800" cy="43096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i="1" dirty="0" smtClean="0">
                <a:solidFill>
                  <a:schemeClr val="bg2"/>
                </a:solidFill>
              </a:rPr>
              <a:t>Лице своё скрывает день…</a:t>
            </a:r>
            <a:r>
              <a:rPr lang="ru-RU" sz="4000" dirty="0" smtClean="0">
                <a:solidFill>
                  <a:schemeClr val="bg2"/>
                </a:solidFill>
              </a:rPr>
              <a:t> </a:t>
            </a:r>
          </a:p>
          <a:p>
            <a:pPr marL="342900" indent="-342900">
              <a:buClr>
                <a:schemeClr val="tx1"/>
              </a:buClr>
              <a:buSzPts val="3200"/>
            </a:pPr>
            <a:r>
              <a:rPr lang="ru-RU" sz="4000" dirty="0" smtClean="0">
                <a:solidFill>
                  <a:schemeClr val="bg2"/>
                </a:solidFill>
              </a:rPr>
              <a:t>_ _  _ _  _ _ </a:t>
            </a:r>
            <a:r>
              <a:rPr lang="ru-RU" sz="4000" u="sng" dirty="0" smtClean="0">
                <a:solidFill>
                  <a:srgbClr val="FF0000"/>
                </a:solidFill>
              </a:rPr>
              <a:t>ямб</a:t>
            </a:r>
            <a:r>
              <a:rPr lang="ru-RU" sz="4000" dirty="0" smtClean="0">
                <a:solidFill>
                  <a:schemeClr val="bg2"/>
                </a:solidFill>
              </a:rPr>
              <a:t> (ударение на 2-ой слог ).</a:t>
            </a:r>
          </a:p>
          <a:p>
            <a:pPr marL="342900" indent="-342900">
              <a:buClr>
                <a:schemeClr val="tx1"/>
              </a:buClr>
              <a:buSzPts val="3200"/>
            </a:pPr>
            <a:r>
              <a:rPr lang="ru-RU" sz="4000" i="1" dirty="0" smtClean="0">
                <a:solidFill>
                  <a:schemeClr val="bg2"/>
                </a:solidFill>
              </a:rPr>
              <a:t>Буря мглою небо кроет…</a:t>
            </a:r>
          </a:p>
          <a:p>
            <a:pPr marL="342900" indent="-342900">
              <a:buClr>
                <a:schemeClr val="tx1"/>
              </a:buClr>
              <a:buSzPts val="3200"/>
            </a:pPr>
            <a:r>
              <a:rPr lang="ru-RU" sz="4000" dirty="0" smtClean="0">
                <a:solidFill>
                  <a:schemeClr val="bg2"/>
                </a:solidFill>
              </a:rPr>
              <a:t>_ _  _ _  _ _</a:t>
            </a:r>
            <a:r>
              <a:rPr lang="ru-RU" sz="4000" u="sng" dirty="0" smtClean="0">
                <a:solidFill>
                  <a:schemeClr val="bg2"/>
                </a:solidFill>
              </a:rPr>
              <a:t> </a:t>
            </a:r>
            <a:r>
              <a:rPr lang="ru-RU" sz="4000" u="sng" dirty="0" smtClean="0">
                <a:solidFill>
                  <a:srgbClr val="FF0000"/>
                </a:solidFill>
              </a:rPr>
              <a:t>хорей</a:t>
            </a:r>
            <a:r>
              <a:rPr lang="ru-RU" sz="4000" u="sng" dirty="0" smtClean="0">
                <a:solidFill>
                  <a:schemeClr val="bg2"/>
                </a:solidFill>
              </a:rPr>
              <a:t> </a:t>
            </a:r>
            <a:r>
              <a:rPr lang="ru-RU" sz="4000" dirty="0" smtClean="0">
                <a:solidFill>
                  <a:schemeClr val="bg2"/>
                </a:solidFill>
              </a:rPr>
              <a:t>(ударение на 1-ый слог ).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464447" y="217883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536017" y="217883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250529" y="2250273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464975" y="2250273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178695" y="325040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035951" y="325040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2821769" y="325040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107257" y="432197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2678893" y="432197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750463" y="432197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5107785" y="4321975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607191" y="5250669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1464447" y="5322107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2250265" y="5322107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й Ломонос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мой Ломоносов</Template>
  <TotalTime>213</TotalTime>
  <Words>459</Words>
  <Application>Microsoft Office PowerPoint</Application>
  <PresentationFormat>Экран (4:3)</PresentationFormat>
  <Paragraphs>93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мой Ломоносов</vt:lpstr>
      <vt:lpstr>Тема: «Ломоносовская реформа русского стихосложения, её значение для эволюции поэтического языка»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Силлабическая система стихосложения</vt:lpstr>
      <vt:lpstr>Силлабо-тоническая система стихосложения</vt:lpstr>
      <vt:lpstr> Двусложные размеры </vt:lpstr>
      <vt:lpstr>Трёхсложные размеры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«Ломоносовская реформа русского стихосложения, её значение для эволюции поэтического языка»</dc:title>
  <dc:creator>Your User Name</dc:creator>
  <cp:lastModifiedBy>Your User Name</cp:lastModifiedBy>
  <cp:revision>33</cp:revision>
  <dcterms:created xsi:type="dcterms:W3CDTF">2011-11-26T10:38:29Z</dcterms:created>
  <dcterms:modified xsi:type="dcterms:W3CDTF">2011-11-28T10:44:01Z</dcterms:modified>
</cp:coreProperties>
</file>