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88" r:id="rId5"/>
    <p:sldId id="264" r:id="rId6"/>
    <p:sldId id="285" r:id="rId7"/>
    <p:sldId id="272" r:id="rId8"/>
    <p:sldId id="266" r:id="rId9"/>
    <p:sldId id="291" r:id="rId10"/>
    <p:sldId id="290" r:id="rId11"/>
    <p:sldId id="287" r:id="rId12"/>
    <p:sldId id="292" r:id="rId13"/>
    <p:sldId id="259" r:id="rId14"/>
    <p:sldId id="293" r:id="rId15"/>
    <p:sldId id="294" r:id="rId16"/>
    <p:sldId id="260" r:id="rId17"/>
    <p:sldId id="296" r:id="rId18"/>
    <p:sldId id="297" r:id="rId19"/>
    <p:sldId id="298" r:id="rId20"/>
    <p:sldId id="263" r:id="rId21"/>
    <p:sldId id="299" r:id="rId22"/>
    <p:sldId id="301" r:id="rId23"/>
    <p:sldId id="302" r:id="rId24"/>
    <p:sldId id="303" r:id="rId25"/>
    <p:sldId id="304" r:id="rId26"/>
    <p:sldId id="305" r:id="rId27"/>
    <p:sldId id="300" r:id="rId28"/>
    <p:sldId id="307" r:id="rId29"/>
    <p:sldId id="310" r:id="rId30"/>
    <p:sldId id="311" r:id="rId31"/>
    <p:sldId id="276" r:id="rId32"/>
    <p:sldId id="308" r:id="rId33"/>
    <p:sldId id="30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07"/>
    <a:srgbClr val="02AE12"/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93D8-A3A7-4ED4-B04D-C3BCD8AE6E6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9E4B-1C2F-4A40-BC8A-2FA3EC23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6AE4-E94B-410E-A591-D6CBAE7538BC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F630-7DC4-475A-B678-2AE2E8689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E929-E622-4025-A08A-5B57DDF79A6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C351-3C2C-4119-852C-18852818B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647D-8338-480C-B421-1D4BA317B0D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0ADD-D2AD-4CF0-992A-6FE21A9C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B378-E35F-494F-8F50-DA712793E33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9CF5-8D11-4A16-8E43-5A85EA8A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DAE9-7ABD-4930-9BA4-364FC1CBFC7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06A8-EDF3-4B67-9DBE-F2FDEBFC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B84E-0D89-4D04-901C-CA646284C76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1253-C721-4BCD-AB78-85E88E13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3342-59B9-49F7-9106-2FF3B717D43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ED22-EB7C-4157-8A42-314C258AD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784B-E7C8-4A6B-A888-959248C6AD9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CDB4-3E78-4121-937F-9C7E2D89F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8334-2408-4CEB-BDA6-40B1DC13824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4D85-3496-44D2-A89C-9C73AB27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B0F1-68F6-4EA9-9E0B-BF5720B2389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B1BC-88A9-4A52-9C6A-6E7112573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9F643-049C-46F5-9B2E-208D92E45113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82F64-CCE8-404C-91DA-2763BFB53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i073.radikal.ru/1006/31/5eea930be3bf.jpg" TargetMode="External"/><Relationship Id="rId7" Type="http://schemas.openxmlformats.org/officeDocument/2006/relationships/hyperlink" Target="http://900igr.net/datas/literatura/A.S.Pushkin/0014-014-Skazka-o-rybake-i-rybke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babushkini-skazki.ru/uploads/posts/2009-12/1260640350_skazka-o-zolotom-petushke.jpg" TargetMode="Externa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pPr eaLnBrk="1" hangingPunct="1"/>
            <a:r>
              <a:rPr lang="ru-RU" sz="3200" b="1" dirty="0"/>
              <a:t>У</a:t>
            </a:r>
            <a:r>
              <a:rPr lang="ru-RU" sz="3200" b="1" dirty="0" smtClean="0"/>
              <a:t>рок  литературного чтения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(во 2 классе по УМК «Школа ХХІ века»)</a:t>
            </a:r>
            <a:br>
              <a:rPr lang="ru-RU" sz="3200" dirty="0" smtClean="0"/>
            </a:br>
            <a:r>
              <a:rPr lang="ru-RU" sz="3200" dirty="0" smtClean="0"/>
              <a:t>по сказке А. С. Пушкина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«Путешествие в </a:t>
            </a:r>
            <a:r>
              <a:rPr lang="ru-RU" sz="3200" b="1" dirty="0" err="1" smtClean="0">
                <a:solidFill>
                  <a:srgbClr val="002060"/>
                </a:solidFill>
              </a:rPr>
              <a:t>Лексикоград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МБОУ СОШ №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ст. Медведовской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Тимашевского</a:t>
            </a:r>
            <a:r>
              <a:rPr lang="ru-RU" dirty="0" smtClean="0"/>
              <a:t> района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Краснодарского края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Приймак</a:t>
            </a:r>
            <a:r>
              <a:rPr lang="ru-RU" dirty="0" smtClean="0"/>
              <a:t> Е. 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Подбери по картинке антоним:</a:t>
            </a:r>
          </a:p>
        </p:txBody>
      </p:sp>
      <p:pic>
        <p:nvPicPr>
          <p:cNvPr id="4" name="Содержимое 3" descr="03labb2dp12219044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2190766" cy="1643074"/>
          </a:xfrm>
          <a:effectLst>
            <a:softEdge rad="112500"/>
          </a:effectLst>
        </p:spPr>
      </p:pic>
      <p:pic>
        <p:nvPicPr>
          <p:cNvPr id="5" name="Содержимое 3" descr="skazka_o_rybake_i_rybke_0-19-15_9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43570" y="171448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3500438"/>
            <a:ext cx="285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чёрная крестьянка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3571875"/>
            <a:ext cx="296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столбовая дворянка</a:t>
            </a:r>
          </a:p>
        </p:txBody>
      </p:sp>
      <p:pic>
        <p:nvPicPr>
          <p:cNvPr id="8" name="Содержимое 3" descr="rr13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715008" y="4286256"/>
            <a:ext cx="2428876" cy="182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3563" y="6215063"/>
            <a:ext cx="3028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море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чёрная буря</a:t>
            </a:r>
          </a:p>
        </p:txBody>
      </p:sp>
      <p:pic>
        <p:nvPicPr>
          <p:cNvPr id="10" name="Содержимое 3" descr="rr02.jpg"/>
          <p:cNvPicPr>
            <a:picLocks noChangeAspect="1"/>
          </p:cNvPicPr>
          <p:nvPr/>
        </p:nvPicPr>
        <p:blipFill>
          <a:blip r:embed="rId5">
            <a:lum bright="20000" contrast="30000"/>
          </a:blip>
          <a:srcRect l="64206" t="40407"/>
          <a:stretch>
            <a:fillRect/>
          </a:stretch>
        </p:blipFill>
        <p:spPr bwMode="auto">
          <a:xfrm>
            <a:off x="571472" y="4286256"/>
            <a:ext cx="2143140" cy="191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6215063"/>
            <a:ext cx="2166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 море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тишь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63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0" contrast="30000"/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zka_o_rybake_i_rybke_0-21-19_01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4000"/>
          </a:blip>
          <a:stretch>
            <a:fillRect/>
          </a:stretch>
        </p:blipFill>
        <p:spPr>
          <a:xfrm>
            <a:off x="1190602" y="785794"/>
            <a:ext cx="6667546" cy="500066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5715016"/>
            <a:ext cx="686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Помутилося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синее море…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Улица Синонимов</a:t>
            </a:r>
          </a:p>
        </p:txBody>
      </p:sp>
      <p:pic>
        <p:nvPicPr>
          <p:cNvPr id="30723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25" y="1658938"/>
            <a:ext cx="5238750" cy="4410075"/>
          </a:xfrm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5072063"/>
            <a:ext cx="467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Слова – синонимы звучат по- разному,</a:t>
            </a:r>
          </a:p>
          <a:p>
            <a:r>
              <a:rPr lang="ru-RU" b="1"/>
              <a:t>но имеют близкие значения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Подбери синоним, соедини: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715125" y="4500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бранит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342900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грустит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4429125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молвит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2357438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спорить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75" y="5500688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перечить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25" y="135731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говорит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3357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печалится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2357438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кликать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813" y="1357313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ругает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63" y="5500688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звать</a:t>
            </a:r>
          </a:p>
        </p:txBody>
      </p:sp>
      <p:cxnSp>
        <p:nvCxnSpPr>
          <p:cNvPr id="15" name="Прямая со стрелкой 14"/>
          <p:cNvCxnSpPr>
            <a:stCxn id="12" idx="3"/>
          </p:cNvCxnSpPr>
          <p:nvPr/>
        </p:nvCxnSpPr>
        <p:spPr>
          <a:xfrm>
            <a:off x="3714750" y="1714500"/>
            <a:ext cx="2928938" cy="3071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1"/>
          </p:cNvCxnSpPr>
          <p:nvPr/>
        </p:nvCxnSpPr>
        <p:spPr>
          <a:xfrm rot="16200000" flipH="1">
            <a:off x="2500313" y="2714625"/>
            <a:ext cx="3143250" cy="3143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>
            <a:off x="2214563" y="3714750"/>
            <a:ext cx="47863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</p:cNvCxnSpPr>
          <p:nvPr/>
        </p:nvCxnSpPr>
        <p:spPr>
          <a:xfrm flipV="1">
            <a:off x="2571750" y="1785938"/>
            <a:ext cx="2928938" cy="3000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3"/>
          </p:cNvCxnSpPr>
          <p:nvPr/>
        </p:nvCxnSpPr>
        <p:spPr>
          <a:xfrm flipV="1">
            <a:off x="3643313" y="2786063"/>
            <a:ext cx="3143250" cy="3071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SKAZKA%20O%20RIBAKE%20I%20RIB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214414" y="285728"/>
            <a:ext cx="6715172" cy="5018063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5500702"/>
            <a:ext cx="70723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спокойно синее море…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Терем  Омонимов</a:t>
            </a:r>
          </a:p>
        </p:txBody>
      </p:sp>
      <p:pic>
        <p:nvPicPr>
          <p:cNvPr id="4" name="Содержимое 3" descr="f42fd8b51db3c034a878ffcbd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357298"/>
            <a:ext cx="5357850" cy="4018388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5786438"/>
            <a:ext cx="6102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Слова – омонимы звучат или пишутся  одинаково ,</a:t>
            </a:r>
          </a:p>
          <a:p>
            <a:r>
              <a:rPr lang="ru-RU" b="1"/>
              <a:t>а значения имеют абсолютно разные.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Поставь  ударение в омонимах, </a:t>
            </a:r>
            <a:b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чтобы смысл был верным</a:t>
            </a:r>
            <a:endParaRPr lang="ru-RU" sz="320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за себя дам откуп.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 широкой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шумело море.</a:t>
            </a: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Проверь  ударение, </a:t>
            </a:r>
            <a:b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чтобы смысл был верным</a:t>
            </a:r>
            <a:endParaRPr lang="ru-RU" sz="32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за себя дам откуп.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 широкой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шумело море.</a:t>
            </a: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714500" y="2214563"/>
            <a:ext cx="214313" cy="714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357563" y="2857500"/>
            <a:ext cx="214312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skazka_o_rybake_i_rybke_avi_imag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667546" cy="500066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5572140"/>
            <a:ext cx="61680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Почернело синее море.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rr0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57188" y="214313"/>
            <a:ext cx="8477250" cy="6357937"/>
          </a:xfrm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44993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Лексикоград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FD07"/>
                </a:solidFill>
                <a:latin typeface="Comic Sans MS" pitchFamily="66" charset="0"/>
              </a:rPr>
              <a:t>Дворец  Фразеологизмов</a:t>
            </a:r>
          </a:p>
        </p:txBody>
      </p:sp>
      <p:pic>
        <p:nvPicPr>
          <p:cNvPr id="4" name="Содержимое 3" descr="p_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7" y="1285861"/>
            <a:ext cx="5786478" cy="4339858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786438"/>
            <a:ext cx="5614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Фразеологизмы – устойчивые словосочетания</a:t>
            </a:r>
          </a:p>
          <a:p>
            <a:r>
              <a:rPr lang="ru-RU" b="1"/>
              <a:t>с самостоятельным значением.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C000"/>
                </a:solidFill>
                <a:latin typeface="Comic Sans MS" pitchFamily="66" charset="0"/>
              </a:rPr>
              <a:t>Объясни, что это значит?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садись не в свои сани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 Что ты, баба,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белены объелась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3.  Лишь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 очей прогнать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его велела.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 Не дерзнул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поперёк слова молвить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5.  Не печалься,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ступай себе с Богом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Сесть не в свои сани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Браться не за своё дело, заниматься тем, на что не способен  и в чём нет достаточных знаний.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Белены  объелась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Белена </a:t>
            </a:r>
            <a:r>
              <a:rPr lang="ru-RU" sz="2800" smtClean="0"/>
              <a:t>– это высокое растение с характерно пахнущими цветками тускло-желтого цвета, которое иногда встречается в огородах деревенских домов. Белена крайне ядовита. Её семена похожи на мак. Съевший их человек теряет рассудок и начинает вести себя неадекватно, возможен даже летальный исход.</a:t>
            </a:r>
            <a:br>
              <a:rPr lang="ru-RU" sz="2800" smtClean="0"/>
            </a:br>
            <a:r>
              <a:rPr lang="ru-RU" sz="2800" smtClean="0"/>
              <a:t>Отсюда очевидно, почему данное выражение применяют к тем людям, которые чудят и допускают глупые ошибки.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 очей прогнать</a:t>
            </a: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Гнать прочь от себя, не желая больше видеть.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Поперёк слово молвить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Не соглашаться, спорить, доказывать своё.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Ступай себе с Богом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Счастливо! В добрый час! Это пожелание успеха в каком – либо деле.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582737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Какая фраза теперь стала фразеологизмом, благодаря «Сказке о рыбаке и рыбке»</a:t>
            </a:r>
            <a:b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А. С. Пушкина?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57250" y="2428875"/>
            <a:ext cx="7829550" cy="3697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Старуха </a:t>
            </a:r>
            <a:r>
              <a:rPr lang="ru-RU" b="1" smtClean="0"/>
              <a:t>осталась у разбитого корыта</a:t>
            </a:r>
            <a:r>
              <a:rPr lang="ru-RU" smtClean="0"/>
              <a:t>.</a:t>
            </a:r>
          </a:p>
        </p:txBody>
      </p:sp>
      <p:pic>
        <p:nvPicPr>
          <p:cNvPr id="5" name="Содержимое 3" descr="b15005c0a84b834c0d82941d5ea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1736" y="3071810"/>
            <a:ext cx="3096400" cy="23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5143500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Требуя лучшего она  осталась ни с чем, потеряла  всё и вернулась к своему  бедственному положению.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Обычно в сказках счастливый конец. </a:t>
            </a:r>
            <a:b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А в этой сказке? </a:t>
            </a:r>
          </a:p>
        </p:txBody>
      </p:sp>
      <p:pic>
        <p:nvPicPr>
          <p:cNvPr id="29699" name="Содержимое 3" descr="698575177[1]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714500"/>
            <a:ext cx="2257425" cy="2152650"/>
          </a:xfrm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85750" y="4429125"/>
            <a:ext cx="8383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Почему рыбка не выполнила все желания  старухи?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428750" y="5929313"/>
            <a:ext cx="5441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А что бы вы попросили у рыбки?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7010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Счастливый конец!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>
          <a:xfrm>
            <a:off x="500063" y="2428875"/>
            <a:ext cx="8401050" cy="2554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                Подведём  итоги!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	Посчитайте, сколько богатств в вашем  подводном царстве, что вы заработали? </a:t>
            </a:r>
          </a:p>
          <a:p>
            <a:pPr>
              <a:buFont typeface="Arial" charset="0"/>
              <a:buNone/>
            </a:pPr>
            <a:endParaRPr lang="ru-RU" sz="2800" b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5005c0a84b834c0d82941d5ea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11058"/>
            <a:ext cx="2312199" cy="1732190"/>
          </a:xfrm>
          <a:effectLst>
            <a:softEdge rad="112500"/>
          </a:effectLst>
        </p:spPr>
      </p:pic>
      <p:pic>
        <p:nvPicPr>
          <p:cNvPr id="5" name="Содержимое 3" descr="rr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571744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270923"/>
            <a:ext cx="2143140" cy="180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f42fd8b51db3c034a878ffcbd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00504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p_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000504"/>
            <a:ext cx="2428892" cy="182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214313" y="3000375"/>
            <a:ext cx="306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Двор устаревших слов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3500438" y="4572000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Море  Антонимов</a:t>
            </a: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429375" y="3000375"/>
            <a:ext cx="248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826300"/>
                </a:solidFill>
                <a:latin typeface="Comic Sans MS" pitchFamily="66" charset="0"/>
              </a:rPr>
              <a:t>Улица Синонимов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571500" y="5857875"/>
            <a:ext cx="220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Терем  Омонимов</a:t>
            </a:r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5857875" y="5715000"/>
            <a:ext cx="303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2AE12"/>
                </a:solidFill>
                <a:latin typeface="Calibri" pitchFamily="34" charset="0"/>
              </a:rPr>
              <a:t>Дворец  Фразеологизмов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4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214290"/>
            <a:ext cx="620073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Маршрутный  лист </a:t>
            </a:r>
            <a:b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по  городу  </a:t>
            </a:r>
            <a:r>
              <a:rPr lang="ru-RU" sz="3600" b="1" dirty="0" err="1">
                <a:solidFill>
                  <a:srgbClr val="C00000"/>
                </a:solidFill>
                <a:latin typeface="Comic Sans MS" pitchFamily="66" charset="0"/>
              </a:rPr>
              <a:t>Лексикограду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35743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1357298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643314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378619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2" grpId="0"/>
      <p:bldP spid="4105" grpId="0"/>
      <p:bldP spid="4106" grpId="0"/>
      <p:bldP spid="4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Как богат мир океана, так же богат мир ЛЕКСИКИ!</a:t>
            </a:r>
            <a:endParaRPr lang="ru-RU" sz="2800" smtClean="0"/>
          </a:p>
        </p:txBody>
      </p:sp>
      <p:pic>
        <p:nvPicPr>
          <p:cNvPr id="31747" name="Picture 2" descr="G:\Рыбки\0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928813"/>
            <a:ext cx="592931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Содержимое 3" descr="698575177[1]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2714625"/>
            <a:ext cx="2257425" cy="2152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Мастерство А. С. Пушкина</a:t>
            </a:r>
          </a:p>
        </p:txBody>
      </p:sp>
      <p:pic>
        <p:nvPicPr>
          <p:cNvPr id="4" name="Содержимое 3" descr="63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428596" y="1571612"/>
            <a:ext cx="2381267" cy="1785951"/>
          </a:xfrm>
          <a:effectLst>
            <a:softEdge rad="112500"/>
          </a:effectLst>
        </p:spPr>
      </p:pic>
      <p:pic>
        <p:nvPicPr>
          <p:cNvPr id="5" name="Содержимое 3" descr="skazka_o_rybake_i_rybke_0-21-19_011.jpg"/>
          <p:cNvPicPr>
            <a:picLocks noChangeAspect="1"/>
          </p:cNvPicPr>
          <p:nvPr/>
        </p:nvPicPr>
        <p:blipFill>
          <a:blip r:embed="rId3">
            <a:lum contrast="14000"/>
          </a:blip>
          <a:stretch>
            <a:fillRect/>
          </a:stretch>
        </p:blipFill>
        <p:spPr>
          <a:xfrm>
            <a:off x="3214678" y="142873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SKAZKA%20O%20RIBAKE%20I%20RIBKE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6286512" y="1643050"/>
            <a:ext cx="2286016" cy="170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skazka_o_rybake_i_rybke_avi_imag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rr13.jpg"/>
          <p:cNvPicPr>
            <a:picLocks noChangeAspect="1"/>
          </p:cNvPicPr>
          <p:nvPr/>
        </p:nvPicPr>
        <p:blipFill>
          <a:blip r:embed="rId6">
            <a:lum contrast="41000"/>
          </a:blip>
          <a:stretch>
            <a:fillRect/>
          </a:stretch>
        </p:blipFill>
        <p:spPr>
          <a:xfrm>
            <a:off x="6000760" y="4214818"/>
            <a:ext cx="2714644" cy="20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85750" y="3357563"/>
            <a:ext cx="354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Море слегка разыгралось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3000375" y="3786188"/>
            <a:ext cx="349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Помутилось  синее  море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5572125" y="3286125"/>
            <a:ext cx="343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Не спокойно синее море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285750" y="6072188"/>
            <a:ext cx="314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Почернело синее море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5643563" y="6215063"/>
            <a:ext cx="2944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море чёрная буря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Documents and Settings\Пользователь\Рабочий стол\пушкин\b45877a43c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285750"/>
            <a:ext cx="2960687" cy="3614738"/>
          </a:xfrm>
          <a:effectLst>
            <a:softEdge rad="112500"/>
          </a:effectLst>
        </p:spPr>
      </p:pic>
      <p:pic>
        <p:nvPicPr>
          <p:cNvPr id="31748" name="Picture 5" descr="Картинка 8 из 2136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857500"/>
            <a:ext cx="1785938" cy="237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9" name="Picture 7" descr="Картинка 18 из 2136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928938"/>
            <a:ext cx="1857375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9" descr="Картинка 65 из 2136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357688"/>
            <a:ext cx="2671762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У лукоморья дуб зелёный,</a:t>
            </a:r>
            <a:br>
              <a:rPr lang="ru-RU" sz="3200" b="1" smtClean="0"/>
            </a:br>
            <a:r>
              <a:rPr lang="ru-RU" sz="3200" b="1" smtClean="0"/>
              <a:t>Златая цепь на дубе том…</a:t>
            </a:r>
          </a:p>
        </p:txBody>
      </p:sp>
      <p:pic>
        <p:nvPicPr>
          <p:cNvPr id="4" name="Содержимое 3" descr="4064943_df3790b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14422"/>
            <a:ext cx="4798016" cy="4766029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5572125"/>
            <a:ext cx="63105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 чтобы  мудрым  стать,  учёным,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Прочти  </a:t>
            </a:r>
            <a:r>
              <a:rPr lang="ru-RU" sz="2800" b="1" dirty="0" smtClean="0">
                <a:solidFill>
                  <a:srgbClr val="C00000"/>
                </a:solidFill>
              </a:rPr>
              <a:t>великих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>
                <a:solidFill>
                  <a:srgbClr val="C00000"/>
                </a:solidFill>
              </a:rPr>
              <a:t>сказок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>
                <a:solidFill>
                  <a:srgbClr val="C00000"/>
                </a:solidFill>
              </a:rPr>
              <a:t>том!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4c0e0993d3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87" y="1714488"/>
            <a:ext cx="8539052" cy="435771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5005c0a84b834c0d82941d5ea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3963979" cy="2969624"/>
          </a:xfrm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73224" y="785049"/>
            <a:ext cx="611348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Двор устаревших слов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4714884"/>
            <a:ext cx="16759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оркоты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500702"/>
            <a:ext cx="264320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ректьсняка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2571744"/>
            <a:ext cx="20029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ёлсевтка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571744"/>
            <a:ext cx="15461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тасчер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4786322"/>
            <a:ext cx="2100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мелзякна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5005c0a84b834c0d82941d5ea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3963979" cy="2969624"/>
          </a:xfrm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73224" y="785049"/>
            <a:ext cx="611348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Двор устаревших слов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4714884"/>
            <a:ext cx="16807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корыто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500702"/>
            <a:ext cx="27146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крестьянка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2571744"/>
            <a:ext cx="20029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светёлка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571744"/>
            <a:ext cx="15466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старче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4786322"/>
            <a:ext cx="20894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землянка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Море Антонимов</a:t>
            </a:r>
          </a:p>
        </p:txBody>
      </p:sp>
      <p:pic>
        <p:nvPicPr>
          <p:cNvPr id="5" name="Содержимое 3" descr="rr02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64206" t="40407"/>
          <a:stretch>
            <a:fillRect/>
          </a:stretch>
        </p:blipFill>
        <p:spPr bwMode="auto">
          <a:xfrm>
            <a:off x="2285984" y="1357298"/>
            <a:ext cx="4690323" cy="419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5786454"/>
            <a:ext cx="75137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Море слегка разыгралось…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4572000"/>
            <a:ext cx="422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Слова - антонимы звучат по-разному,</a:t>
            </a:r>
          </a:p>
          <a:p>
            <a:r>
              <a:rPr lang="ru-RU"/>
              <a:t>имеют противоположные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Подбери по картинке антоним:</a:t>
            </a:r>
          </a:p>
        </p:txBody>
      </p:sp>
      <p:pic>
        <p:nvPicPr>
          <p:cNvPr id="9219" name="Содержимое 3" descr="63c4efb6ed5a9e63a3c53591e20609b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9524" y="4000504"/>
            <a:ext cx="2331373" cy="1511299"/>
          </a:xfrm>
          <a:effectLst>
            <a:softEdge rad="112500"/>
          </a:effectLst>
        </p:spPr>
      </p:pic>
      <p:pic>
        <p:nvPicPr>
          <p:cNvPr id="9220" name="Содержимое 3" descr="0210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2214562" cy="160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Содержимое 3" descr="746328cb3d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2071701" cy="155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Содержимое 3" descr="f_4c0e0993d358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4422"/>
            <a:ext cx="2143140" cy="142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714375" y="5857875"/>
            <a:ext cx="220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поймал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рыбку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6000750" y="5857875"/>
            <a:ext cx="249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отпустил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рыбку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813" y="2857500"/>
            <a:ext cx="2216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закинул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невод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43625" y="2857500"/>
            <a:ext cx="248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вытащил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Подбери по картинке антоним:</a:t>
            </a: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428736"/>
            <a:ext cx="1928826" cy="1435904"/>
          </a:xfrm>
          <a:effectLst>
            <a:softEdge rad="112500"/>
          </a:effectLst>
        </p:spPr>
      </p:pic>
      <p:pic>
        <p:nvPicPr>
          <p:cNvPr id="5" name="Содержимое 3" descr="2c7a5cd99286.jpg"/>
          <p:cNvPicPr>
            <a:picLocks noChangeAspect="1"/>
          </p:cNvPicPr>
          <p:nvPr/>
        </p:nvPicPr>
        <p:blipFill>
          <a:blip r:embed="rId3"/>
          <a:srcRect t="-4480" r="43037" b="1443"/>
          <a:stretch>
            <a:fillRect/>
          </a:stretch>
        </p:blipFill>
        <p:spPr bwMode="auto">
          <a:xfrm>
            <a:off x="6643702" y="1214422"/>
            <a:ext cx="1500198" cy="172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3214688"/>
            <a:ext cx="217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старое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корыто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3071813"/>
            <a:ext cx="204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новое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корыто</a:t>
            </a:r>
          </a:p>
        </p:txBody>
      </p:sp>
      <p:pic>
        <p:nvPicPr>
          <p:cNvPr id="8" name="Содержимое 3" descr="2c7a5cd99286.jpg"/>
          <p:cNvPicPr>
            <a:picLocks noChangeAspect="1"/>
          </p:cNvPicPr>
          <p:nvPr/>
        </p:nvPicPr>
        <p:blipFill>
          <a:blip r:embed="rId3"/>
          <a:srcRect l="48921" t="1443"/>
          <a:stretch>
            <a:fillRect/>
          </a:stretch>
        </p:blipFill>
        <p:spPr bwMode="auto">
          <a:xfrm>
            <a:off x="785786" y="4429132"/>
            <a:ext cx="179244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49528826_1254751352_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643314"/>
            <a:ext cx="1500198" cy="204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5786438"/>
            <a:ext cx="262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низкая  землянка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86500" y="5857875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высокий  терем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482</Words>
  <Application>Microsoft Office PowerPoint</Application>
  <PresentationFormat>Экран (4:3)</PresentationFormat>
  <Paragraphs>127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Урок  литературного чтения   (во 2 классе по УМК «Школа ХХІ века») по сказке А. С. Пушкина «Путешествие в Лексикоград»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Море Антонимов</vt:lpstr>
      <vt:lpstr>Подбери по картинке антоним:</vt:lpstr>
      <vt:lpstr>Подбери по картинке антоним:</vt:lpstr>
      <vt:lpstr>Подбери по картинке антоним:</vt:lpstr>
      <vt:lpstr>Презентация PowerPoint</vt:lpstr>
      <vt:lpstr>Презентация PowerPoint</vt:lpstr>
      <vt:lpstr>Улица Синонимов</vt:lpstr>
      <vt:lpstr>Подбери синоним, соедини:</vt:lpstr>
      <vt:lpstr>Презентация PowerPoint</vt:lpstr>
      <vt:lpstr>Терем  Омонимов</vt:lpstr>
      <vt:lpstr>Поставь  ударение в омонимах,  чтобы смысл был верным</vt:lpstr>
      <vt:lpstr>Проверь  ударение,  чтобы смысл был верным</vt:lpstr>
      <vt:lpstr>Презентация PowerPoint</vt:lpstr>
      <vt:lpstr>Дворец  Фразеологизмов</vt:lpstr>
      <vt:lpstr>Объясни, что это значит? </vt:lpstr>
      <vt:lpstr>Сесть не в свои сани!</vt:lpstr>
      <vt:lpstr>Белены  объелась</vt:lpstr>
      <vt:lpstr>С очей прогнать</vt:lpstr>
      <vt:lpstr> Поперёк слово молвить.</vt:lpstr>
      <vt:lpstr>Ступай себе с Богом!</vt:lpstr>
      <vt:lpstr>Какая фраза теперь стала фразеологизмом, благодаря «Сказке о рыбаке и рыбке» А. С. Пушкина? </vt:lpstr>
      <vt:lpstr>Обычно в сказках счастливый конец.  А в этой сказке? </vt:lpstr>
      <vt:lpstr>Презентация PowerPoint</vt:lpstr>
      <vt:lpstr>Как богат мир океана, так же богат мир ЛЕКСИКИ!</vt:lpstr>
      <vt:lpstr>Мастерство А. С. Пушкина</vt:lpstr>
      <vt:lpstr>Презентация PowerPoint</vt:lpstr>
      <vt:lpstr>У лукоморья дуб зелёный, Златая цепь на дубе том…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русского языка и литературного чтения во 2 классе по УМК «Школа ХХІ века» </dc:title>
  <cp:lastModifiedBy>User</cp:lastModifiedBy>
  <cp:revision>102</cp:revision>
  <dcterms:modified xsi:type="dcterms:W3CDTF">2012-01-27T01:27:55Z</dcterms:modified>
</cp:coreProperties>
</file>