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66" r:id="rId2"/>
  </p:sldMasterIdLst>
  <p:sldIdLst>
    <p:sldId id="256" r:id="rId3"/>
    <p:sldId id="257" r:id="rId4"/>
    <p:sldId id="261" r:id="rId5"/>
    <p:sldId id="263" r:id="rId6"/>
    <p:sldId id="262" r:id="rId7"/>
    <p:sldId id="264" r:id="rId8"/>
    <p:sldId id="260" r:id="rId9"/>
    <p:sldId id="265" r:id="rId10"/>
    <p:sldId id="291" r:id="rId11"/>
    <p:sldId id="292" r:id="rId12"/>
    <p:sldId id="266" r:id="rId13"/>
    <p:sldId id="271" r:id="rId14"/>
    <p:sldId id="289" r:id="rId15"/>
    <p:sldId id="267" r:id="rId16"/>
    <p:sldId id="268" r:id="rId17"/>
    <p:sldId id="272" r:id="rId18"/>
    <p:sldId id="273" r:id="rId19"/>
    <p:sldId id="275" r:id="rId20"/>
    <p:sldId id="294" r:id="rId21"/>
    <p:sldId id="276" r:id="rId22"/>
    <p:sldId id="290" r:id="rId23"/>
    <p:sldId id="277" r:id="rId24"/>
    <p:sldId id="295" r:id="rId25"/>
    <p:sldId id="278" r:id="rId26"/>
    <p:sldId id="281" r:id="rId27"/>
    <p:sldId id="284" r:id="rId28"/>
    <p:sldId id="288" r:id="rId29"/>
    <p:sldId id="285" r:id="rId30"/>
    <p:sldId id="286" r:id="rId31"/>
    <p:sldId id="293" r:id="rId3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36" autoAdjust="0"/>
    <p:restoredTop sz="94660"/>
  </p:normalViewPr>
  <p:slideViewPr>
    <p:cSldViewPr>
      <p:cViewPr varScale="1">
        <p:scale>
          <a:sx n="74" d="100"/>
          <a:sy n="74" d="100"/>
        </p:scale>
        <p:origin x="-108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ru-RU"/>
            </a:p>
          </p:txBody>
        </p:sp>
        <p:sp>
          <p:nvSpPr>
            <p:cNvPr id="7" name="Freeform 18"/>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ru-RU"/>
            </a:p>
          </p:txBody>
        </p:sp>
        <p:sp>
          <p:nvSpPr>
            <p:cNvPr id="8" name="Freeform 22"/>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ru-RU"/>
            </a:p>
          </p:txBody>
        </p:sp>
        <p:sp>
          <p:nvSpPr>
            <p:cNvPr id="9" name="Freeform 26"/>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ru-RU"/>
            </a:p>
          </p:txBody>
        </p:sp>
        <p:sp useBgFill="1">
          <p:nvSpPr>
            <p:cNvPr id="10" name="Freeform 10"/>
            <p:cNvSpPr>
              <a:spLocks/>
            </p:cNvSpPr>
            <p:nvPr/>
          </p:nvSpPr>
          <p:spPr bwMode="hidden">
            <a:xfrm>
              <a:off x="-3905250" y="4294188"/>
              <a:ext cx="13011150" cy="1892300"/>
            </a:xfrm>
            <a:custGeom>
              <a:avLst/>
              <a:gdLst>
                <a:gd name="T0" fmla="*/ 13004800 w 8196"/>
                <a:gd name="T1" fmla="*/ 812800 h 1192"/>
                <a:gd name="T2" fmla="*/ 12763500 w 8196"/>
                <a:gd name="T3" fmla="*/ 904875 h 1192"/>
                <a:gd name="T4" fmla="*/ 12506325 w 8196"/>
                <a:gd name="T5" fmla="*/ 984250 h 1192"/>
                <a:gd name="T6" fmla="*/ 12233275 w 8196"/>
                <a:gd name="T7" fmla="*/ 1057275 h 1192"/>
                <a:gd name="T8" fmla="*/ 11941175 w 8196"/>
                <a:gd name="T9" fmla="*/ 1114425 h 1192"/>
                <a:gd name="T10" fmla="*/ 11623675 w 8196"/>
                <a:gd name="T11" fmla="*/ 1158875 h 1192"/>
                <a:gd name="T12" fmla="*/ 11280775 w 8196"/>
                <a:gd name="T13" fmla="*/ 1190625 h 1192"/>
                <a:gd name="T14" fmla="*/ 10909300 w 8196"/>
                <a:gd name="T15" fmla="*/ 1209675 h 1192"/>
                <a:gd name="T16" fmla="*/ 10506075 w 8196"/>
                <a:gd name="T17" fmla="*/ 1206500 h 1192"/>
                <a:gd name="T18" fmla="*/ 10067925 w 8196"/>
                <a:gd name="T19" fmla="*/ 1190625 h 1192"/>
                <a:gd name="T20" fmla="*/ 9591675 w 8196"/>
                <a:gd name="T21" fmla="*/ 1152525 h 1192"/>
                <a:gd name="T22" fmla="*/ 9074150 w 8196"/>
                <a:gd name="T23" fmla="*/ 1095375 h 1192"/>
                <a:gd name="T24" fmla="*/ 8515350 w 8196"/>
                <a:gd name="T25" fmla="*/ 1019175 h 1192"/>
                <a:gd name="T26" fmla="*/ 7908925 w 8196"/>
                <a:gd name="T27" fmla="*/ 917575 h 1192"/>
                <a:gd name="T28" fmla="*/ 7251700 w 8196"/>
                <a:gd name="T29" fmla="*/ 793750 h 1192"/>
                <a:gd name="T30" fmla="*/ 6543675 w 8196"/>
                <a:gd name="T31" fmla="*/ 644525 h 1192"/>
                <a:gd name="T32" fmla="*/ 5778500 w 8196"/>
                <a:gd name="T33" fmla="*/ 469900 h 1192"/>
                <a:gd name="T34" fmla="*/ 5391150 w 8196"/>
                <a:gd name="T35" fmla="*/ 381000 h 1192"/>
                <a:gd name="T36" fmla="*/ 4657725 w 8196"/>
                <a:gd name="T37" fmla="*/ 234950 h 1192"/>
                <a:gd name="T38" fmla="*/ 3987800 w 8196"/>
                <a:gd name="T39" fmla="*/ 130175 h 1192"/>
                <a:gd name="T40" fmla="*/ 3375025 w 8196"/>
                <a:gd name="T41" fmla="*/ 57150 h 1192"/>
                <a:gd name="T42" fmla="*/ 2819400 w 8196"/>
                <a:gd name="T43" fmla="*/ 15875 h 1192"/>
                <a:gd name="T44" fmla="*/ 2320925 w 8196"/>
                <a:gd name="T45" fmla="*/ 0 h 1192"/>
                <a:gd name="T46" fmla="*/ 1876425 w 8196"/>
                <a:gd name="T47" fmla="*/ 6350 h 1192"/>
                <a:gd name="T48" fmla="*/ 1482725 w 8196"/>
                <a:gd name="T49" fmla="*/ 31750 h 1192"/>
                <a:gd name="T50" fmla="*/ 1136650 w 8196"/>
                <a:gd name="T51" fmla="*/ 69850 h 1192"/>
                <a:gd name="T52" fmla="*/ 841375 w 8196"/>
                <a:gd name="T53" fmla="*/ 117475 h 1192"/>
                <a:gd name="T54" fmla="*/ 593725 w 8196"/>
                <a:gd name="T55" fmla="*/ 171450 h 1192"/>
                <a:gd name="T56" fmla="*/ 393700 w 8196"/>
                <a:gd name="T57" fmla="*/ 228600 h 1192"/>
                <a:gd name="T58" fmla="*/ 234950 w 8196"/>
                <a:gd name="T59" fmla="*/ 279400 h 1192"/>
                <a:gd name="T60" fmla="*/ 76200 w 8196"/>
                <a:gd name="T61" fmla="*/ 342900 h 1192"/>
                <a:gd name="T62" fmla="*/ 0 w 8196"/>
                <a:gd name="T63" fmla="*/ 381000 h 1192"/>
                <a:gd name="T64" fmla="*/ 13004800 w 8196"/>
                <a:gd name="T65" fmla="*/ 1892300 h 1192"/>
                <a:gd name="T66" fmla="*/ 13011150 w 8196"/>
                <a:gd name="T67" fmla="*/ 1882775 h 1192"/>
                <a:gd name="T68" fmla="*/ 13011150 w 8196"/>
                <a:gd name="T69" fmla="*/ 809625 h 1192"/>
                <a:gd name="T70" fmla="*/ 13004800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ru-RU"/>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1" name="Date Placeholder 3"/>
          <p:cNvSpPr>
            <a:spLocks noGrp="1"/>
          </p:cNvSpPr>
          <p:nvPr>
            <p:ph type="dt" sz="half" idx="10"/>
          </p:nvPr>
        </p:nvSpPr>
        <p:spPr/>
        <p:txBody>
          <a:bodyPr/>
          <a:lstStyle>
            <a:lvl1pPr>
              <a:defRPr/>
            </a:lvl1pPr>
          </a:lstStyle>
          <a:p>
            <a:pPr>
              <a:defRPr/>
            </a:pPr>
            <a:fld id="{986F6434-EDF4-49E0-97AF-460DE463E0C3}" type="datetimeFigureOut">
              <a:rPr lang="ru-RU"/>
              <a:pPr>
                <a:defRPr/>
              </a:pPr>
              <a:t>03.04.2012</a:t>
            </a:fld>
            <a:endParaRPr lang="ru-RU"/>
          </a:p>
        </p:txBody>
      </p:sp>
      <p:sp>
        <p:nvSpPr>
          <p:cNvPr id="12" name="Footer Placeholder 4"/>
          <p:cNvSpPr>
            <a:spLocks noGrp="1"/>
          </p:cNvSpPr>
          <p:nvPr>
            <p:ph type="ftr" sz="quarter" idx="11"/>
          </p:nvPr>
        </p:nvSpPr>
        <p:spPr/>
        <p:txBody>
          <a:bodyPr/>
          <a:lstStyle>
            <a:lvl1pPr>
              <a:defRPr/>
            </a:lvl1pPr>
          </a:lstStyle>
          <a:p>
            <a:pPr>
              <a:defRPr/>
            </a:pPr>
            <a:endParaRPr lang="ru-RU"/>
          </a:p>
        </p:txBody>
      </p:sp>
      <p:sp>
        <p:nvSpPr>
          <p:cNvPr id="13" name="Slide Number Placeholder 5"/>
          <p:cNvSpPr>
            <a:spLocks noGrp="1"/>
          </p:cNvSpPr>
          <p:nvPr>
            <p:ph type="sldNum" sz="quarter" idx="12"/>
          </p:nvPr>
        </p:nvSpPr>
        <p:spPr/>
        <p:txBody>
          <a:bodyPr/>
          <a:lstStyle>
            <a:lvl1pPr>
              <a:defRPr/>
            </a:lvl1pPr>
          </a:lstStyle>
          <a:p>
            <a:pPr>
              <a:defRPr/>
            </a:pPr>
            <a:fld id="{CCCA739C-4F68-43EF-BFBD-B3273BCCCD5B}"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841BDDAF-25CC-4FCB-AC12-F28CBEE447D5}" type="datetimeFigureOut">
              <a:rPr lang="ru-RU"/>
              <a:pPr>
                <a:defRPr/>
              </a:pPr>
              <a:t>03.04.2012</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724B5FB-E804-4C4A-A69D-6EE529772A8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ru-RU"/>
            </a:p>
          </p:txBody>
        </p:sp>
        <p:sp>
          <p:nvSpPr>
            <p:cNvPr id="7" name="Freeform 18"/>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ru-RU"/>
            </a:p>
          </p:txBody>
        </p:sp>
        <p:sp>
          <p:nvSpPr>
            <p:cNvPr id="8" name="Freeform 22"/>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ru-RU"/>
            </a:p>
          </p:txBody>
        </p:sp>
        <p:sp>
          <p:nvSpPr>
            <p:cNvPr id="9" name="Freeform 26"/>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ru-RU"/>
            </a:p>
          </p:txBody>
        </p:sp>
        <p:sp useBgFill="1">
          <p:nvSpPr>
            <p:cNvPr id="10" name="Freeform 19"/>
            <p:cNvSpPr>
              <a:spLocks/>
            </p:cNvSpPr>
            <p:nvPr/>
          </p:nvSpPr>
          <p:spPr bwMode="hidden">
            <a:xfrm>
              <a:off x="-3905250" y="4294188"/>
              <a:ext cx="13011150" cy="1892300"/>
            </a:xfrm>
            <a:custGeom>
              <a:avLst/>
              <a:gdLst>
                <a:gd name="T0" fmla="*/ 13004800 w 8196"/>
                <a:gd name="T1" fmla="*/ 812800 h 1192"/>
                <a:gd name="T2" fmla="*/ 12763500 w 8196"/>
                <a:gd name="T3" fmla="*/ 904875 h 1192"/>
                <a:gd name="T4" fmla="*/ 12506325 w 8196"/>
                <a:gd name="T5" fmla="*/ 984250 h 1192"/>
                <a:gd name="T6" fmla="*/ 12233275 w 8196"/>
                <a:gd name="T7" fmla="*/ 1057275 h 1192"/>
                <a:gd name="T8" fmla="*/ 11941175 w 8196"/>
                <a:gd name="T9" fmla="*/ 1114425 h 1192"/>
                <a:gd name="T10" fmla="*/ 11623675 w 8196"/>
                <a:gd name="T11" fmla="*/ 1158875 h 1192"/>
                <a:gd name="T12" fmla="*/ 11280775 w 8196"/>
                <a:gd name="T13" fmla="*/ 1190625 h 1192"/>
                <a:gd name="T14" fmla="*/ 10909300 w 8196"/>
                <a:gd name="T15" fmla="*/ 1209675 h 1192"/>
                <a:gd name="T16" fmla="*/ 10506075 w 8196"/>
                <a:gd name="T17" fmla="*/ 1206500 h 1192"/>
                <a:gd name="T18" fmla="*/ 10067925 w 8196"/>
                <a:gd name="T19" fmla="*/ 1190625 h 1192"/>
                <a:gd name="T20" fmla="*/ 9591675 w 8196"/>
                <a:gd name="T21" fmla="*/ 1152525 h 1192"/>
                <a:gd name="T22" fmla="*/ 9074150 w 8196"/>
                <a:gd name="T23" fmla="*/ 1095375 h 1192"/>
                <a:gd name="T24" fmla="*/ 8515350 w 8196"/>
                <a:gd name="T25" fmla="*/ 1019175 h 1192"/>
                <a:gd name="T26" fmla="*/ 7908925 w 8196"/>
                <a:gd name="T27" fmla="*/ 917575 h 1192"/>
                <a:gd name="T28" fmla="*/ 7251700 w 8196"/>
                <a:gd name="T29" fmla="*/ 793750 h 1192"/>
                <a:gd name="T30" fmla="*/ 6543675 w 8196"/>
                <a:gd name="T31" fmla="*/ 644525 h 1192"/>
                <a:gd name="T32" fmla="*/ 5778500 w 8196"/>
                <a:gd name="T33" fmla="*/ 469900 h 1192"/>
                <a:gd name="T34" fmla="*/ 5391150 w 8196"/>
                <a:gd name="T35" fmla="*/ 381000 h 1192"/>
                <a:gd name="T36" fmla="*/ 4657725 w 8196"/>
                <a:gd name="T37" fmla="*/ 234950 h 1192"/>
                <a:gd name="T38" fmla="*/ 3987800 w 8196"/>
                <a:gd name="T39" fmla="*/ 130175 h 1192"/>
                <a:gd name="T40" fmla="*/ 3375025 w 8196"/>
                <a:gd name="T41" fmla="*/ 57150 h 1192"/>
                <a:gd name="T42" fmla="*/ 2819400 w 8196"/>
                <a:gd name="T43" fmla="*/ 15875 h 1192"/>
                <a:gd name="T44" fmla="*/ 2320925 w 8196"/>
                <a:gd name="T45" fmla="*/ 0 h 1192"/>
                <a:gd name="T46" fmla="*/ 1876425 w 8196"/>
                <a:gd name="T47" fmla="*/ 6350 h 1192"/>
                <a:gd name="T48" fmla="*/ 1482725 w 8196"/>
                <a:gd name="T49" fmla="*/ 31750 h 1192"/>
                <a:gd name="T50" fmla="*/ 1136650 w 8196"/>
                <a:gd name="T51" fmla="*/ 69850 h 1192"/>
                <a:gd name="T52" fmla="*/ 841375 w 8196"/>
                <a:gd name="T53" fmla="*/ 117475 h 1192"/>
                <a:gd name="T54" fmla="*/ 593725 w 8196"/>
                <a:gd name="T55" fmla="*/ 171450 h 1192"/>
                <a:gd name="T56" fmla="*/ 393700 w 8196"/>
                <a:gd name="T57" fmla="*/ 228600 h 1192"/>
                <a:gd name="T58" fmla="*/ 234950 w 8196"/>
                <a:gd name="T59" fmla="*/ 279400 h 1192"/>
                <a:gd name="T60" fmla="*/ 76200 w 8196"/>
                <a:gd name="T61" fmla="*/ 342900 h 1192"/>
                <a:gd name="T62" fmla="*/ 0 w 8196"/>
                <a:gd name="T63" fmla="*/ 381000 h 1192"/>
                <a:gd name="T64" fmla="*/ 13004800 w 8196"/>
                <a:gd name="T65" fmla="*/ 1892300 h 1192"/>
                <a:gd name="T66" fmla="*/ 13011150 w 8196"/>
                <a:gd name="T67" fmla="*/ 1882775 h 1192"/>
                <a:gd name="T68" fmla="*/ 13011150 w 8196"/>
                <a:gd name="T69" fmla="*/ 809625 h 1192"/>
                <a:gd name="T70" fmla="*/ 13004800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ru-RU"/>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Date Placeholder 3"/>
          <p:cNvSpPr>
            <a:spLocks noGrp="1"/>
          </p:cNvSpPr>
          <p:nvPr>
            <p:ph type="dt" sz="half" idx="10"/>
          </p:nvPr>
        </p:nvSpPr>
        <p:spPr/>
        <p:txBody>
          <a:bodyPr/>
          <a:lstStyle>
            <a:lvl1pPr>
              <a:defRPr/>
            </a:lvl1pPr>
          </a:lstStyle>
          <a:p>
            <a:pPr>
              <a:defRPr/>
            </a:pPr>
            <a:fld id="{A819F74D-D6A2-404C-8100-629B475AFBAB}" type="datetimeFigureOut">
              <a:rPr lang="ru-RU"/>
              <a:pPr>
                <a:defRPr/>
              </a:pPr>
              <a:t>03.04.2012</a:t>
            </a:fld>
            <a:endParaRPr lang="ru-RU"/>
          </a:p>
        </p:txBody>
      </p:sp>
      <p:sp>
        <p:nvSpPr>
          <p:cNvPr id="12" name="Footer Placeholder 4"/>
          <p:cNvSpPr>
            <a:spLocks noGrp="1"/>
          </p:cNvSpPr>
          <p:nvPr>
            <p:ph type="ftr" sz="quarter" idx="11"/>
          </p:nvPr>
        </p:nvSpPr>
        <p:spPr/>
        <p:txBody>
          <a:bodyPr/>
          <a:lstStyle>
            <a:lvl1pPr>
              <a:defRPr/>
            </a:lvl1pPr>
          </a:lstStyle>
          <a:p>
            <a:pPr>
              <a:defRPr/>
            </a:pPr>
            <a:endParaRPr lang="ru-RU"/>
          </a:p>
        </p:txBody>
      </p:sp>
      <p:sp>
        <p:nvSpPr>
          <p:cNvPr id="13" name="Slide Number Placeholder 5"/>
          <p:cNvSpPr>
            <a:spLocks noGrp="1"/>
          </p:cNvSpPr>
          <p:nvPr>
            <p:ph type="sldNum" sz="quarter" idx="12"/>
          </p:nvPr>
        </p:nvSpPr>
        <p:spPr/>
        <p:txBody>
          <a:bodyPr/>
          <a:lstStyle>
            <a:lvl1pPr>
              <a:defRPr/>
            </a:lvl1pPr>
          </a:lstStyle>
          <a:p>
            <a:pPr>
              <a:defRPr/>
            </a:pPr>
            <a:fld id="{EB666421-9754-4082-AD39-3D1C6FFBCB8B}"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fld id="{986F6434-EDF4-49E0-97AF-460DE463E0C3}" type="datetimeFigureOut">
              <a:rPr lang="ru-RU" smtClean="0"/>
              <a:pPr>
                <a:defRPr/>
              </a:pPr>
              <a:t>03.04.2012</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CCA739C-4F68-43EF-BFBD-B3273BCCCD5B}" type="slidenum">
              <a:rPr lang="ru-RU" smtClean="0"/>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334D95CD-78EC-4189-9BC7-D89F00509826}" type="datetimeFigureOut">
              <a:rPr lang="ru-RU" smtClean="0"/>
              <a:pPr>
                <a:defRPr/>
              </a:pPr>
              <a:t>03.04.2012</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A1D29F58-2CAD-40A0-A6C2-986BD0D0094F}" type="slidenum">
              <a:rPr lang="ru-RU" smtClean="0"/>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fld id="{CBE3F824-D575-4D16-BB8B-D5184907727F}" type="datetimeFigureOut">
              <a:rPr lang="ru-RU" smtClean="0"/>
              <a:pPr>
                <a:defRPr/>
              </a:pPr>
              <a:t>03.04.2012</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228D7646-A420-4A8B-9407-579C11514538}" type="slidenum">
              <a:rPr lang="ru-RU" smtClean="0"/>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fld id="{4BC91A83-258C-4188-8D2C-54683DAF35AC}" type="datetimeFigureOut">
              <a:rPr lang="ru-RU" smtClean="0"/>
              <a:pPr>
                <a:defRPr/>
              </a:pPr>
              <a:t>03.04.2012</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7B8273E4-3686-438A-BD55-02D6ED8DF1D6}" type="slidenum">
              <a:rPr lang="ru-RU" smtClean="0"/>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fld id="{6B3C30B6-7A6D-4C4D-8FAF-C4329B958B72}" type="datetimeFigureOut">
              <a:rPr lang="ru-RU" smtClean="0"/>
              <a:pPr>
                <a:defRPr/>
              </a:pPr>
              <a:t>03.04.2012</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F3F94C28-0942-43A4-96A1-63DF751478A6}" type="slidenum">
              <a:rPr lang="ru-RU" smtClean="0"/>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fld id="{38CB9FED-9AB6-47B7-91BA-E09F76F954D1}" type="datetimeFigureOut">
              <a:rPr lang="ru-RU" smtClean="0"/>
              <a:pPr>
                <a:defRPr/>
              </a:pPr>
              <a:t>03.04.2012</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463E0CEA-0718-4F41-882F-6F729546636A}" type="slidenum">
              <a:rPr lang="ru-RU" smtClean="0"/>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F81F7CD9-7DAF-499B-891C-6B159EBA791B}" type="datetimeFigureOut">
              <a:rPr lang="ru-RU" smtClean="0"/>
              <a:pPr>
                <a:defRPr/>
              </a:pPr>
              <a:t>03.04.2012</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7AC1C8FD-749D-4D14-A101-233EFAE01FB1}" type="slidenum">
              <a:rPr lang="ru-RU" smtClean="0"/>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30A964B0-0E9B-4BF9-89FE-D26AD68A2205}" type="datetimeFigureOut">
              <a:rPr lang="ru-RU" smtClean="0"/>
              <a:pPr>
                <a:defRPr/>
              </a:pPr>
              <a:t>03.04.2012</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0B4F0D85-BCB3-47A1-8DBE-C75684A482A6}"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Title 6"/>
          <p:cNvSpPr>
            <a:spLocks noGrp="1"/>
          </p:cNvSpPr>
          <p:nvPr>
            <p:ph type="title"/>
          </p:nvPr>
        </p:nvSpPr>
        <p:spPr/>
        <p:txBody>
          <a:bodyPr/>
          <a:lstStyle/>
          <a:p>
            <a:r>
              <a:rPr lang="ru-RU" smtClean="0"/>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334D95CD-78EC-4189-9BC7-D89F00509826}" type="datetimeFigureOut">
              <a:rPr lang="ru-RU"/>
              <a:pPr>
                <a:defRPr/>
              </a:pPr>
              <a:t>03.04.2012</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1D29F58-2CAD-40A0-A6C2-986BD0D0094F}"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8A087BCF-5F1B-4BE9-9CBC-366F760FAF41}" type="datetimeFigureOut">
              <a:rPr lang="ru-RU" smtClean="0"/>
              <a:pPr>
                <a:defRPr/>
              </a:pPr>
              <a:t>03.04.2012</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3CF6CCC6-D1B9-4EFF-A8E3-46E084934E67}" type="slidenum">
              <a:rPr lang="ru-RU" smtClean="0"/>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841BDDAF-25CC-4FCB-AC12-F28CBEE447D5}" type="datetimeFigureOut">
              <a:rPr lang="ru-RU" smtClean="0"/>
              <a:pPr>
                <a:defRPr/>
              </a:pPr>
              <a:t>03.04.2012</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1724B5FB-E804-4C4A-A69D-6EE529772A89}" type="slidenum">
              <a:rPr lang="ru-RU" smtClean="0"/>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A819F74D-D6A2-404C-8100-629B475AFBAB}" type="datetimeFigureOut">
              <a:rPr lang="ru-RU" smtClean="0"/>
              <a:pPr>
                <a:defRPr/>
              </a:pPr>
              <a:t>03.04.2012</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EB666421-9754-4082-AD39-3D1C6FFBCB8B}"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14"/>
          <p:cNvSpPr>
            <a:spLocks/>
          </p:cNvSpPr>
          <p:nvPr/>
        </p:nvSpPr>
        <p:spPr bwMode="hidden">
          <a:xfrm>
            <a:off x="6046788" y="4203700"/>
            <a:ext cx="2876550" cy="714375"/>
          </a:xfrm>
          <a:custGeom>
            <a:avLst/>
            <a:gdLst>
              <a:gd name="T0" fmla="*/ 2870172 w 2706"/>
              <a:gd name="T1" fmla="*/ 0 h 640"/>
              <a:gd name="T2" fmla="*/ 2870172 w 2706"/>
              <a:gd name="T3" fmla="*/ 0 h 640"/>
              <a:gd name="T4" fmla="*/ 2748987 w 2706"/>
              <a:gd name="T5" fmla="*/ 20092 h 640"/>
              <a:gd name="T6" fmla="*/ 2625676 w 2706"/>
              <a:gd name="T7" fmla="*/ 42416 h 640"/>
              <a:gd name="T8" fmla="*/ 2500239 w 2706"/>
              <a:gd name="T9" fmla="*/ 66973 h 640"/>
              <a:gd name="T10" fmla="*/ 2370549 w 2706"/>
              <a:gd name="T11" fmla="*/ 91529 h 640"/>
              <a:gd name="T12" fmla="*/ 2238734 w 2706"/>
              <a:gd name="T13" fmla="*/ 120551 h 640"/>
              <a:gd name="T14" fmla="*/ 2102667 w 2706"/>
              <a:gd name="T15" fmla="*/ 149572 h 640"/>
              <a:gd name="T16" fmla="*/ 1964473 w 2706"/>
              <a:gd name="T17" fmla="*/ 183059 h 640"/>
              <a:gd name="T18" fmla="*/ 1822028 w 2706"/>
              <a:gd name="T19" fmla="*/ 216545 h 640"/>
              <a:gd name="T20" fmla="*/ 1822028 w 2706"/>
              <a:gd name="T21" fmla="*/ 216545 h 640"/>
              <a:gd name="T22" fmla="*/ 1564775 w 2706"/>
              <a:gd name="T23" fmla="*/ 281285 h 640"/>
              <a:gd name="T24" fmla="*/ 1313901 w 2706"/>
              <a:gd name="T25" fmla="*/ 339328 h 640"/>
              <a:gd name="T26" fmla="*/ 1073657 w 2706"/>
              <a:gd name="T27" fmla="*/ 392906 h 640"/>
              <a:gd name="T28" fmla="*/ 841917 w 2706"/>
              <a:gd name="T29" fmla="*/ 444252 h 640"/>
              <a:gd name="T30" fmla="*/ 620808 w 2706"/>
              <a:gd name="T31" fmla="*/ 488900 h 640"/>
              <a:gd name="T32" fmla="*/ 406076 w 2706"/>
              <a:gd name="T33" fmla="*/ 529084 h 640"/>
              <a:gd name="T34" fmla="*/ 199849 w 2706"/>
              <a:gd name="T35" fmla="*/ 567035 h 640"/>
              <a:gd name="T36" fmla="*/ 0 w 2706"/>
              <a:gd name="T37" fmla="*/ 600521 h 640"/>
              <a:gd name="T38" fmla="*/ 0 w 2706"/>
              <a:gd name="T39" fmla="*/ 600521 h 640"/>
              <a:gd name="T40" fmla="*/ 138193 w 2706"/>
              <a:gd name="T41" fmla="*/ 620613 h 640"/>
              <a:gd name="T42" fmla="*/ 270009 w 2706"/>
              <a:gd name="T43" fmla="*/ 638473 h 640"/>
              <a:gd name="T44" fmla="*/ 397572 w 2706"/>
              <a:gd name="T45" fmla="*/ 654100 h 640"/>
              <a:gd name="T46" fmla="*/ 523009 w 2706"/>
              <a:gd name="T47" fmla="*/ 667494 h 640"/>
              <a:gd name="T48" fmla="*/ 644194 w 2706"/>
              <a:gd name="T49" fmla="*/ 680889 h 640"/>
              <a:gd name="T50" fmla="*/ 761127 w 2706"/>
              <a:gd name="T51" fmla="*/ 689818 h 640"/>
              <a:gd name="T52" fmla="*/ 873808 w 2706"/>
              <a:gd name="T53" fmla="*/ 698748 h 640"/>
              <a:gd name="T54" fmla="*/ 984363 w 2706"/>
              <a:gd name="T55" fmla="*/ 705445 h 640"/>
              <a:gd name="T56" fmla="*/ 1092791 w 2706"/>
              <a:gd name="T57" fmla="*/ 709910 h 640"/>
              <a:gd name="T58" fmla="*/ 1196968 w 2706"/>
              <a:gd name="T59" fmla="*/ 712143 h 640"/>
              <a:gd name="T60" fmla="*/ 1296892 w 2706"/>
              <a:gd name="T61" fmla="*/ 714375 h 640"/>
              <a:gd name="T62" fmla="*/ 1394691 w 2706"/>
              <a:gd name="T63" fmla="*/ 714375 h 640"/>
              <a:gd name="T64" fmla="*/ 1490363 w 2706"/>
              <a:gd name="T65" fmla="*/ 712143 h 640"/>
              <a:gd name="T66" fmla="*/ 1583910 w 2706"/>
              <a:gd name="T67" fmla="*/ 709910 h 640"/>
              <a:gd name="T68" fmla="*/ 1673204 w 2706"/>
              <a:gd name="T69" fmla="*/ 705445 h 640"/>
              <a:gd name="T70" fmla="*/ 1760372 w 2706"/>
              <a:gd name="T71" fmla="*/ 698748 h 640"/>
              <a:gd name="T72" fmla="*/ 1843288 w 2706"/>
              <a:gd name="T73" fmla="*/ 692051 h 640"/>
              <a:gd name="T74" fmla="*/ 1926204 w 2706"/>
              <a:gd name="T75" fmla="*/ 683121 h 640"/>
              <a:gd name="T76" fmla="*/ 2004868 w 2706"/>
              <a:gd name="T77" fmla="*/ 671959 h 640"/>
              <a:gd name="T78" fmla="*/ 2083532 w 2706"/>
              <a:gd name="T79" fmla="*/ 660797 h 640"/>
              <a:gd name="T80" fmla="*/ 2157944 w 2706"/>
              <a:gd name="T81" fmla="*/ 647402 h 640"/>
              <a:gd name="T82" fmla="*/ 2232356 w 2706"/>
              <a:gd name="T83" fmla="*/ 634008 h 640"/>
              <a:gd name="T84" fmla="*/ 2302516 w 2706"/>
              <a:gd name="T85" fmla="*/ 618381 h 640"/>
              <a:gd name="T86" fmla="*/ 2372675 w 2706"/>
              <a:gd name="T87" fmla="*/ 602754 h 640"/>
              <a:gd name="T88" fmla="*/ 2440709 w 2706"/>
              <a:gd name="T89" fmla="*/ 584895 h 640"/>
              <a:gd name="T90" fmla="*/ 2506617 w 2706"/>
              <a:gd name="T91" fmla="*/ 567035 h 640"/>
              <a:gd name="T92" fmla="*/ 2570398 w 2706"/>
              <a:gd name="T93" fmla="*/ 546943 h 640"/>
              <a:gd name="T94" fmla="*/ 2634180 w 2706"/>
              <a:gd name="T95" fmla="*/ 526852 h 640"/>
              <a:gd name="T96" fmla="*/ 2755365 w 2706"/>
              <a:gd name="T97" fmla="*/ 482203 h 640"/>
              <a:gd name="T98" fmla="*/ 2872298 w 2706"/>
              <a:gd name="T99" fmla="*/ 435322 h 640"/>
              <a:gd name="T100" fmla="*/ 2872298 w 2706"/>
              <a:gd name="T101" fmla="*/ 435322 h 640"/>
              <a:gd name="T102" fmla="*/ 2876550 w 2706"/>
              <a:gd name="T103" fmla="*/ 433090 h 640"/>
              <a:gd name="T104" fmla="*/ 2876550 w 2706"/>
              <a:gd name="T105" fmla="*/ 433090 h 640"/>
              <a:gd name="T106" fmla="*/ 2876550 w 2706"/>
              <a:gd name="T107" fmla="*/ 0 h 640"/>
              <a:gd name="T108" fmla="*/ 2876550 w 2706"/>
              <a:gd name="T109" fmla="*/ 0 h 640"/>
              <a:gd name="T110" fmla="*/ 2870172 w 2706"/>
              <a:gd name="T111" fmla="*/ 0 h 640"/>
              <a:gd name="T112" fmla="*/ 2870172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ru-RU"/>
          </a:p>
        </p:txBody>
      </p:sp>
      <p:sp>
        <p:nvSpPr>
          <p:cNvPr id="6" name="Freeform 18"/>
          <p:cNvSpPr>
            <a:spLocks/>
          </p:cNvSpPr>
          <p:nvPr/>
        </p:nvSpPr>
        <p:spPr bwMode="hidden">
          <a:xfrm>
            <a:off x="2619375" y="4075113"/>
            <a:ext cx="5545138" cy="850900"/>
          </a:xfrm>
          <a:custGeom>
            <a:avLst/>
            <a:gdLst>
              <a:gd name="T0" fmla="*/ 5545138 w 5216"/>
              <a:gd name="T1" fmla="*/ 797300 h 762"/>
              <a:gd name="T2" fmla="*/ 5298498 w 5216"/>
              <a:gd name="T3" fmla="*/ 766033 h 762"/>
              <a:gd name="T4" fmla="*/ 4760569 w 5216"/>
              <a:gd name="T5" fmla="*/ 681167 h 762"/>
              <a:gd name="T6" fmla="*/ 4160980 w 5216"/>
              <a:gd name="T7" fmla="*/ 567267 h 762"/>
              <a:gd name="T8" fmla="*/ 3493352 w 5216"/>
              <a:gd name="T9" fmla="*/ 417633 h 762"/>
              <a:gd name="T10" fmla="*/ 3131897 w 5216"/>
              <a:gd name="T11" fmla="*/ 330533 h 762"/>
              <a:gd name="T12" fmla="*/ 2851239 w 5216"/>
              <a:gd name="T13" fmla="*/ 263533 h 762"/>
              <a:gd name="T14" fmla="*/ 2583337 w 5216"/>
              <a:gd name="T15" fmla="*/ 205467 h 762"/>
              <a:gd name="T16" fmla="*/ 2328193 w 5216"/>
              <a:gd name="T17" fmla="*/ 156333 h 762"/>
              <a:gd name="T18" fmla="*/ 2083679 w 5216"/>
              <a:gd name="T19" fmla="*/ 113900 h 762"/>
              <a:gd name="T20" fmla="*/ 1849797 w 5216"/>
              <a:gd name="T21" fmla="*/ 80400 h 762"/>
              <a:gd name="T22" fmla="*/ 1418178 w 5216"/>
              <a:gd name="T23" fmla="*/ 31267 h 762"/>
              <a:gd name="T24" fmla="*/ 1031209 w 5216"/>
              <a:gd name="T25" fmla="*/ 4467 h 762"/>
              <a:gd name="T26" fmla="*/ 684637 w 5216"/>
              <a:gd name="T27" fmla="*/ 0 h 762"/>
              <a:gd name="T28" fmla="*/ 380590 w 5216"/>
              <a:gd name="T29" fmla="*/ 11167 h 762"/>
              <a:gd name="T30" fmla="*/ 116941 w 5216"/>
              <a:gd name="T31" fmla="*/ 35733 h 762"/>
              <a:gd name="T32" fmla="*/ 0 w 5216"/>
              <a:gd name="T33" fmla="*/ 53600 h 762"/>
              <a:gd name="T34" fmla="*/ 333814 w 5216"/>
              <a:gd name="T35" fmla="*/ 96033 h 762"/>
              <a:gd name="T36" fmla="*/ 693142 w 5216"/>
              <a:gd name="T37" fmla="*/ 156333 h 762"/>
              <a:gd name="T38" fmla="*/ 1077985 w 5216"/>
              <a:gd name="T39" fmla="*/ 234500 h 762"/>
              <a:gd name="T40" fmla="*/ 1490468 w 5216"/>
              <a:gd name="T41" fmla="*/ 330533 h 762"/>
              <a:gd name="T42" fmla="*/ 1866806 w 5216"/>
              <a:gd name="T43" fmla="*/ 422100 h 762"/>
              <a:gd name="T44" fmla="*/ 2559949 w 5216"/>
              <a:gd name="T45" fmla="*/ 576200 h 762"/>
              <a:gd name="T46" fmla="*/ 2878879 w 5216"/>
              <a:gd name="T47" fmla="*/ 638733 h 762"/>
              <a:gd name="T48" fmla="*/ 3180800 w 5216"/>
              <a:gd name="T49" fmla="*/ 692333 h 762"/>
              <a:gd name="T50" fmla="*/ 3465711 w 5216"/>
              <a:gd name="T51" fmla="*/ 739233 h 762"/>
              <a:gd name="T52" fmla="*/ 3733613 w 5216"/>
              <a:gd name="T53" fmla="*/ 774967 h 762"/>
              <a:gd name="T54" fmla="*/ 3986631 w 5216"/>
              <a:gd name="T55" fmla="*/ 806233 h 762"/>
              <a:gd name="T56" fmla="*/ 4224766 w 5216"/>
              <a:gd name="T57" fmla="*/ 826333 h 762"/>
              <a:gd name="T58" fmla="*/ 4448017 w 5216"/>
              <a:gd name="T59" fmla="*/ 841967 h 762"/>
              <a:gd name="T60" fmla="*/ 4660637 w 5216"/>
              <a:gd name="T61" fmla="*/ 850900 h 762"/>
              <a:gd name="T62" fmla="*/ 4858374 w 5216"/>
              <a:gd name="T63" fmla="*/ 850900 h 762"/>
              <a:gd name="T64" fmla="*/ 5045480 w 5216"/>
              <a:gd name="T65" fmla="*/ 846433 h 762"/>
              <a:gd name="T66" fmla="*/ 5221955 w 5216"/>
              <a:gd name="T67" fmla="*/ 835267 h 762"/>
              <a:gd name="T68" fmla="*/ 5387799 w 5216"/>
              <a:gd name="T69" fmla="*/ 817400 h 762"/>
              <a:gd name="T70" fmla="*/ 5545138 w 5216"/>
              <a:gd name="T71" fmla="*/ 797300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ru-RU"/>
          </a:p>
        </p:txBody>
      </p:sp>
      <p:sp>
        <p:nvSpPr>
          <p:cNvPr id="7" name="Freeform 22"/>
          <p:cNvSpPr>
            <a:spLocks/>
          </p:cNvSpPr>
          <p:nvPr/>
        </p:nvSpPr>
        <p:spPr bwMode="hidden">
          <a:xfrm>
            <a:off x="2828925" y="4087813"/>
            <a:ext cx="5467350" cy="774700"/>
          </a:xfrm>
          <a:custGeom>
            <a:avLst/>
            <a:gdLst>
              <a:gd name="T0" fmla="*/ 0 w 5144"/>
              <a:gd name="T1" fmla="*/ 78140 h 694"/>
              <a:gd name="T2" fmla="*/ 0 w 5144"/>
              <a:gd name="T3" fmla="*/ 78140 h 694"/>
              <a:gd name="T4" fmla="*/ 19131 w 5144"/>
              <a:gd name="T5" fmla="*/ 73675 h 694"/>
              <a:gd name="T6" fmla="*/ 76526 w 5144"/>
              <a:gd name="T7" fmla="*/ 62512 h 694"/>
              <a:gd name="T8" fmla="*/ 174309 w 5144"/>
              <a:gd name="T9" fmla="*/ 46884 h 694"/>
              <a:gd name="T10" fmla="*/ 238081 w 5144"/>
              <a:gd name="T11" fmla="*/ 37954 h 694"/>
              <a:gd name="T12" fmla="*/ 312481 w 5144"/>
              <a:gd name="T13" fmla="*/ 29023 h 694"/>
              <a:gd name="T14" fmla="*/ 395384 w 5144"/>
              <a:gd name="T15" fmla="*/ 22326 h 694"/>
              <a:gd name="T16" fmla="*/ 491041 w 5144"/>
              <a:gd name="T17" fmla="*/ 15628 h 694"/>
              <a:gd name="T18" fmla="*/ 595201 w 5144"/>
              <a:gd name="T19" fmla="*/ 8930 h 694"/>
              <a:gd name="T20" fmla="*/ 712116 w 5144"/>
              <a:gd name="T21" fmla="*/ 4465 h 694"/>
              <a:gd name="T22" fmla="*/ 839659 w 5144"/>
              <a:gd name="T23" fmla="*/ 2233 h 694"/>
              <a:gd name="T24" fmla="*/ 977831 w 5144"/>
              <a:gd name="T25" fmla="*/ 0 h 694"/>
              <a:gd name="T26" fmla="*/ 1126631 w 5144"/>
              <a:gd name="T27" fmla="*/ 2233 h 694"/>
              <a:gd name="T28" fmla="*/ 1286060 w 5144"/>
              <a:gd name="T29" fmla="*/ 6698 h 694"/>
              <a:gd name="T30" fmla="*/ 1458243 w 5144"/>
              <a:gd name="T31" fmla="*/ 15628 h 694"/>
              <a:gd name="T32" fmla="*/ 1641055 w 5144"/>
              <a:gd name="T33" fmla="*/ 26791 h 694"/>
              <a:gd name="T34" fmla="*/ 1834496 w 5144"/>
              <a:gd name="T35" fmla="*/ 44651 h 694"/>
              <a:gd name="T36" fmla="*/ 2040691 w 5144"/>
              <a:gd name="T37" fmla="*/ 64744 h 694"/>
              <a:gd name="T38" fmla="*/ 2259640 w 5144"/>
              <a:gd name="T39" fmla="*/ 89303 h 694"/>
              <a:gd name="T40" fmla="*/ 2489217 w 5144"/>
              <a:gd name="T41" fmla="*/ 118326 h 694"/>
              <a:gd name="T42" fmla="*/ 2731549 w 5144"/>
              <a:gd name="T43" fmla="*/ 154047 h 694"/>
              <a:gd name="T44" fmla="*/ 2984510 w 5144"/>
              <a:gd name="T45" fmla="*/ 194233 h 694"/>
              <a:gd name="T46" fmla="*/ 3250225 w 5144"/>
              <a:gd name="T47" fmla="*/ 241117 h 694"/>
              <a:gd name="T48" fmla="*/ 3528694 w 5144"/>
              <a:gd name="T49" fmla="*/ 296931 h 694"/>
              <a:gd name="T50" fmla="*/ 3819918 w 5144"/>
              <a:gd name="T51" fmla="*/ 357210 h 694"/>
              <a:gd name="T52" fmla="*/ 4123895 w 5144"/>
              <a:gd name="T53" fmla="*/ 424187 h 694"/>
              <a:gd name="T54" fmla="*/ 4440628 w 5144"/>
              <a:gd name="T55" fmla="*/ 500095 h 694"/>
              <a:gd name="T56" fmla="*/ 4770114 w 5144"/>
              <a:gd name="T57" fmla="*/ 582699 h 694"/>
              <a:gd name="T58" fmla="*/ 5112355 w 5144"/>
              <a:gd name="T59" fmla="*/ 674235 h 694"/>
              <a:gd name="T60" fmla="*/ 5467350 w 5144"/>
              <a:gd name="T61" fmla="*/ 774700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ru-RU"/>
          </a:p>
        </p:txBody>
      </p:sp>
      <p:sp>
        <p:nvSpPr>
          <p:cNvPr id="8" name="Freeform 26"/>
          <p:cNvSpPr>
            <a:spLocks/>
          </p:cNvSpPr>
          <p:nvPr/>
        </p:nvSpPr>
        <p:spPr bwMode="hidden">
          <a:xfrm>
            <a:off x="5610225" y="4073525"/>
            <a:ext cx="3306763" cy="652463"/>
          </a:xfrm>
          <a:custGeom>
            <a:avLst/>
            <a:gdLst>
              <a:gd name="T0" fmla="*/ 0 w 3112"/>
              <a:gd name="T1" fmla="*/ 652463 h 584"/>
              <a:gd name="T2" fmla="*/ 0 w 3112"/>
              <a:gd name="T3" fmla="*/ 652463 h 584"/>
              <a:gd name="T4" fmla="*/ 95633 w 3112"/>
              <a:gd name="T5" fmla="*/ 625649 h 584"/>
              <a:gd name="T6" fmla="*/ 357028 w 3112"/>
              <a:gd name="T7" fmla="*/ 556381 h 584"/>
              <a:gd name="T8" fmla="*/ 537668 w 3112"/>
              <a:gd name="T9" fmla="*/ 509457 h 584"/>
              <a:gd name="T10" fmla="*/ 745934 w 3112"/>
              <a:gd name="T11" fmla="*/ 458065 h 584"/>
              <a:gd name="T12" fmla="*/ 977578 w 3112"/>
              <a:gd name="T13" fmla="*/ 402203 h 584"/>
              <a:gd name="T14" fmla="*/ 1226223 w 3112"/>
              <a:gd name="T15" fmla="*/ 341873 h 584"/>
              <a:gd name="T16" fmla="*/ 1489743 w 3112"/>
              <a:gd name="T17" fmla="*/ 283777 h 584"/>
              <a:gd name="T18" fmla="*/ 1759640 w 3112"/>
              <a:gd name="T19" fmla="*/ 225681 h 584"/>
              <a:gd name="T20" fmla="*/ 2035912 w 3112"/>
              <a:gd name="T21" fmla="*/ 172054 h 584"/>
              <a:gd name="T22" fmla="*/ 2310059 w 3112"/>
              <a:gd name="T23" fmla="*/ 120661 h 584"/>
              <a:gd name="T24" fmla="*/ 2446070 w 3112"/>
              <a:gd name="T25" fmla="*/ 98316 h 584"/>
              <a:gd name="T26" fmla="*/ 2577830 w 3112"/>
              <a:gd name="T27" fmla="*/ 75972 h 584"/>
              <a:gd name="T28" fmla="*/ 2709591 w 3112"/>
              <a:gd name="T29" fmla="*/ 58096 h 584"/>
              <a:gd name="T30" fmla="*/ 2837101 w 3112"/>
              <a:gd name="T31" fmla="*/ 40220 h 584"/>
              <a:gd name="T32" fmla="*/ 2962486 w 3112"/>
              <a:gd name="T33" fmla="*/ 26814 h 584"/>
              <a:gd name="T34" fmla="*/ 3081495 w 3112"/>
              <a:gd name="T35" fmla="*/ 15641 h 584"/>
              <a:gd name="T36" fmla="*/ 3196254 w 3112"/>
              <a:gd name="T37" fmla="*/ 6703 h 584"/>
              <a:gd name="T38" fmla="*/ 3306763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ru-RU"/>
          </a:p>
        </p:txBody>
      </p:sp>
      <p:sp useBgFill="1">
        <p:nvSpPr>
          <p:cNvPr id="9" name="Freeform 10"/>
          <p:cNvSpPr>
            <a:spLocks/>
          </p:cNvSpPr>
          <p:nvPr/>
        </p:nvSpPr>
        <p:spPr bwMode="hidden">
          <a:xfrm>
            <a:off x="211138" y="4059238"/>
            <a:ext cx="8723312" cy="1328737"/>
          </a:xfrm>
          <a:custGeom>
            <a:avLst/>
            <a:gdLst>
              <a:gd name="T0" fmla="*/ 8719055 w 8196"/>
              <a:gd name="T1" fmla="*/ 570733 h 1192"/>
              <a:gd name="T2" fmla="*/ 8557275 w 8196"/>
              <a:gd name="T3" fmla="*/ 635386 h 1192"/>
              <a:gd name="T4" fmla="*/ 8384853 w 8196"/>
              <a:gd name="T5" fmla="*/ 691122 h 1192"/>
              <a:gd name="T6" fmla="*/ 8201787 w 8196"/>
              <a:gd name="T7" fmla="*/ 742398 h 1192"/>
              <a:gd name="T8" fmla="*/ 8005948 w 8196"/>
              <a:gd name="T9" fmla="*/ 782528 h 1192"/>
              <a:gd name="T10" fmla="*/ 7793081 w 8196"/>
              <a:gd name="T11" fmla="*/ 813740 h 1192"/>
              <a:gd name="T12" fmla="*/ 7563184 w 8196"/>
              <a:gd name="T13" fmla="*/ 836034 h 1192"/>
              <a:gd name="T14" fmla="*/ 7314129 w 8196"/>
              <a:gd name="T15" fmla="*/ 849411 h 1192"/>
              <a:gd name="T16" fmla="*/ 7043787 w 8196"/>
              <a:gd name="T17" fmla="*/ 847181 h 1192"/>
              <a:gd name="T18" fmla="*/ 6750030 w 8196"/>
              <a:gd name="T19" fmla="*/ 836034 h 1192"/>
              <a:gd name="T20" fmla="*/ 6430729 w 8196"/>
              <a:gd name="T21" fmla="*/ 809281 h 1192"/>
              <a:gd name="T22" fmla="*/ 6083754 w 8196"/>
              <a:gd name="T23" fmla="*/ 769151 h 1192"/>
              <a:gd name="T24" fmla="*/ 5709108 w 8196"/>
              <a:gd name="T25" fmla="*/ 715645 h 1192"/>
              <a:gd name="T26" fmla="*/ 5302531 w 8196"/>
              <a:gd name="T27" fmla="*/ 644304 h 1192"/>
              <a:gd name="T28" fmla="*/ 4861895 w 8196"/>
              <a:gd name="T29" fmla="*/ 557356 h 1192"/>
              <a:gd name="T30" fmla="*/ 4387200 w 8196"/>
              <a:gd name="T31" fmla="*/ 452573 h 1192"/>
              <a:gd name="T32" fmla="*/ 3874189 w 8196"/>
              <a:gd name="T33" fmla="*/ 329955 h 1192"/>
              <a:gd name="T34" fmla="*/ 3614491 w 8196"/>
              <a:gd name="T35" fmla="*/ 267531 h 1192"/>
              <a:gd name="T36" fmla="*/ 3122767 w 8196"/>
              <a:gd name="T37" fmla="*/ 164977 h 1192"/>
              <a:gd name="T38" fmla="*/ 2673616 w 8196"/>
              <a:gd name="T39" fmla="*/ 91406 h 1192"/>
              <a:gd name="T40" fmla="*/ 2262782 w 8196"/>
              <a:gd name="T41" fmla="*/ 40130 h 1192"/>
              <a:gd name="T42" fmla="*/ 1890264 w 8196"/>
              <a:gd name="T43" fmla="*/ 11147 h 1192"/>
              <a:gd name="T44" fmla="*/ 1556062 w 8196"/>
              <a:gd name="T45" fmla="*/ 0 h 1192"/>
              <a:gd name="T46" fmla="*/ 1258047 w 8196"/>
              <a:gd name="T47" fmla="*/ 4459 h 1192"/>
              <a:gd name="T48" fmla="*/ 994091 w 8196"/>
              <a:gd name="T49" fmla="*/ 22294 h 1192"/>
              <a:gd name="T50" fmla="*/ 762066 w 8196"/>
              <a:gd name="T51" fmla="*/ 49047 h 1192"/>
              <a:gd name="T52" fmla="*/ 564099 w 8196"/>
              <a:gd name="T53" fmla="*/ 82489 h 1192"/>
              <a:gd name="T54" fmla="*/ 398062 w 8196"/>
              <a:gd name="T55" fmla="*/ 120389 h 1192"/>
              <a:gd name="T56" fmla="*/ 263956 w 8196"/>
              <a:gd name="T57" fmla="*/ 160519 h 1192"/>
              <a:gd name="T58" fmla="*/ 157522 w 8196"/>
              <a:gd name="T59" fmla="*/ 196189 h 1192"/>
              <a:gd name="T60" fmla="*/ 51088 w 8196"/>
              <a:gd name="T61" fmla="*/ 240778 h 1192"/>
              <a:gd name="T62" fmla="*/ 0 w 8196"/>
              <a:gd name="T63" fmla="*/ 267531 h 1192"/>
              <a:gd name="T64" fmla="*/ 8719055 w 8196"/>
              <a:gd name="T65" fmla="*/ 1328737 h 1192"/>
              <a:gd name="T66" fmla="*/ 8723312 w 8196"/>
              <a:gd name="T67" fmla="*/ 1322049 h 1192"/>
              <a:gd name="T68" fmla="*/ 8723312 w 8196"/>
              <a:gd name="T69" fmla="*/ 568503 h 1192"/>
              <a:gd name="T70" fmla="*/ 8719055 w 8196"/>
              <a:gd name="T71" fmla="*/ 570733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ru-RU"/>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Date Placeholder 3"/>
          <p:cNvSpPr>
            <a:spLocks noGrp="1"/>
          </p:cNvSpPr>
          <p:nvPr>
            <p:ph type="dt" sz="half" idx="10"/>
          </p:nvPr>
        </p:nvSpPr>
        <p:spPr/>
        <p:txBody>
          <a:bodyPr/>
          <a:lstStyle>
            <a:lvl1pPr>
              <a:defRPr/>
            </a:lvl1pPr>
          </a:lstStyle>
          <a:p>
            <a:pPr>
              <a:defRPr/>
            </a:pPr>
            <a:fld id="{CBE3F824-D575-4D16-BB8B-D5184907727F}" type="datetimeFigureOut">
              <a:rPr lang="ru-RU"/>
              <a:pPr>
                <a:defRPr/>
              </a:pPr>
              <a:t>03.04.2012</a:t>
            </a:fld>
            <a:endParaRPr lang="ru-RU"/>
          </a:p>
        </p:txBody>
      </p:sp>
      <p:sp>
        <p:nvSpPr>
          <p:cNvPr id="11" name="Footer Placeholder 4"/>
          <p:cNvSpPr>
            <a:spLocks noGrp="1"/>
          </p:cNvSpPr>
          <p:nvPr>
            <p:ph type="ftr" sz="quarter" idx="11"/>
          </p:nvPr>
        </p:nvSpPr>
        <p:spPr/>
        <p:txBody>
          <a:bodyPr/>
          <a:lstStyle>
            <a:lvl1pPr>
              <a:defRPr/>
            </a:lvl1pPr>
          </a:lstStyle>
          <a:p>
            <a:pPr>
              <a:defRPr/>
            </a:pPr>
            <a:endParaRPr lang="ru-RU"/>
          </a:p>
        </p:txBody>
      </p:sp>
      <p:sp>
        <p:nvSpPr>
          <p:cNvPr id="12" name="Slide Number Placeholder 5"/>
          <p:cNvSpPr>
            <a:spLocks noGrp="1"/>
          </p:cNvSpPr>
          <p:nvPr>
            <p:ph type="sldNum" sz="quarter" idx="12"/>
          </p:nvPr>
        </p:nvSpPr>
        <p:spPr/>
        <p:txBody>
          <a:bodyPr/>
          <a:lstStyle>
            <a:lvl1pPr>
              <a:defRPr/>
            </a:lvl1pPr>
          </a:lstStyle>
          <a:p>
            <a:pPr>
              <a:defRPr/>
            </a:pPr>
            <a:fld id="{228D7646-A420-4A8B-9407-579C11514538}"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4BC91A83-258C-4188-8D2C-54683DAF35AC}" type="datetimeFigureOut">
              <a:rPr lang="ru-RU"/>
              <a:pPr>
                <a:defRPr/>
              </a:pPr>
              <a:t>03.04.2012</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7B8273E4-3686-438A-BD55-02D6ED8DF1D6}"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6B3C30B6-7A6D-4C4D-8FAF-C4329B958B72}" type="datetimeFigureOut">
              <a:rPr lang="ru-RU"/>
              <a:pPr>
                <a:defRPr/>
              </a:pPr>
              <a:t>03.04.2012</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F3F94C28-0942-43A4-96A1-63DF751478A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38CB9FED-9AB6-47B7-91BA-E09F76F954D1}" type="datetimeFigureOut">
              <a:rPr lang="ru-RU"/>
              <a:pPr>
                <a:defRPr/>
              </a:pPr>
              <a:t>03.04.2012</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63E0CEA-0718-4F41-882F-6F729546636A}"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ru-RU"/>
            </a:p>
          </p:txBody>
        </p:sp>
        <p:sp>
          <p:nvSpPr>
            <p:cNvPr id="5" name="Freeform 18"/>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ru-RU"/>
            </a:p>
          </p:txBody>
        </p:sp>
        <p:sp>
          <p:nvSpPr>
            <p:cNvPr id="6" name="Freeform 22"/>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ru-RU"/>
            </a:p>
          </p:txBody>
        </p:sp>
        <p:sp>
          <p:nvSpPr>
            <p:cNvPr id="7" name="Freeform 26"/>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ru-RU"/>
            </a:p>
          </p:txBody>
        </p:sp>
        <p:sp useBgFill="1">
          <p:nvSpPr>
            <p:cNvPr id="8" name="Freeform 10"/>
            <p:cNvSpPr>
              <a:spLocks/>
            </p:cNvSpPr>
            <p:nvPr/>
          </p:nvSpPr>
          <p:spPr bwMode="hidden">
            <a:xfrm>
              <a:off x="-3905251" y="4294188"/>
              <a:ext cx="13027839" cy="1892300"/>
            </a:xfrm>
            <a:custGeom>
              <a:avLst/>
              <a:gdLst>
                <a:gd name="T0" fmla="*/ 13021481 w 8196"/>
                <a:gd name="T1" fmla="*/ 812800 h 1192"/>
                <a:gd name="T2" fmla="*/ 12779871 w 8196"/>
                <a:gd name="T3" fmla="*/ 904875 h 1192"/>
                <a:gd name="T4" fmla="*/ 12522366 w 8196"/>
                <a:gd name="T5" fmla="*/ 984250 h 1192"/>
                <a:gd name="T6" fmla="*/ 12248966 w 8196"/>
                <a:gd name="T7" fmla="*/ 1057275 h 1192"/>
                <a:gd name="T8" fmla="*/ 11956492 w 8196"/>
                <a:gd name="T9" fmla="*/ 1114425 h 1192"/>
                <a:gd name="T10" fmla="*/ 11638584 w 8196"/>
                <a:gd name="T11" fmla="*/ 1158875 h 1192"/>
                <a:gd name="T12" fmla="*/ 11295245 w 8196"/>
                <a:gd name="T13" fmla="*/ 1190625 h 1192"/>
                <a:gd name="T14" fmla="*/ 10923293 w 8196"/>
                <a:gd name="T15" fmla="*/ 1209675 h 1192"/>
                <a:gd name="T16" fmla="*/ 10519551 w 8196"/>
                <a:gd name="T17" fmla="*/ 1206500 h 1192"/>
                <a:gd name="T18" fmla="*/ 10080839 w 8196"/>
                <a:gd name="T19" fmla="*/ 1190625 h 1192"/>
                <a:gd name="T20" fmla="*/ 9603978 w 8196"/>
                <a:gd name="T21" fmla="*/ 1152525 h 1192"/>
                <a:gd name="T22" fmla="*/ 9085789 w 8196"/>
                <a:gd name="T23" fmla="*/ 1095375 h 1192"/>
                <a:gd name="T24" fmla="*/ 8526272 w 8196"/>
                <a:gd name="T25" fmla="*/ 1019175 h 1192"/>
                <a:gd name="T26" fmla="*/ 7919070 w 8196"/>
                <a:gd name="T27" fmla="*/ 917575 h 1192"/>
                <a:gd name="T28" fmla="*/ 7261002 w 8196"/>
                <a:gd name="T29" fmla="*/ 793750 h 1192"/>
                <a:gd name="T30" fmla="*/ 6552068 w 8196"/>
                <a:gd name="T31" fmla="*/ 644525 h 1192"/>
                <a:gd name="T32" fmla="*/ 5785912 w 8196"/>
                <a:gd name="T33" fmla="*/ 469900 h 1192"/>
                <a:gd name="T34" fmla="*/ 5398065 w 8196"/>
                <a:gd name="T35" fmla="*/ 381000 h 1192"/>
                <a:gd name="T36" fmla="*/ 4663699 w 8196"/>
                <a:gd name="T37" fmla="*/ 234950 h 1192"/>
                <a:gd name="T38" fmla="*/ 3992915 w 8196"/>
                <a:gd name="T39" fmla="*/ 130175 h 1192"/>
                <a:gd name="T40" fmla="*/ 3379354 w 8196"/>
                <a:gd name="T41" fmla="*/ 57150 h 1192"/>
                <a:gd name="T42" fmla="*/ 2823016 w 8196"/>
                <a:gd name="T43" fmla="*/ 15875 h 1192"/>
                <a:gd name="T44" fmla="*/ 2323902 w 8196"/>
                <a:gd name="T45" fmla="*/ 0 h 1192"/>
                <a:gd name="T46" fmla="*/ 1878832 w 8196"/>
                <a:gd name="T47" fmla="*/ 6350 h 1192"/>
                <a:gd name="T48" fmla="*/ 1484627 w 8196"/>
                <a:gd name="T49" fmla="*/ 31750 h 1192"/>
                <a:gd name="T50" fmla="*/ 1138108 w 8196"/>
                <a:gd name="T51" fmla="*/ 69850 h 1192"/>
                <a:gd name="T52" fmla="*/ 842454 w 8196"/>
                <a:gd name="T53" fmla="*/ 117475 h 1192"/>
                <a:gd name="T54" fmla="*/ 594487 w 8196"/>
                <a:gd name="T55" fmla="*/ 171450 h 1192"/>
                <a:gd name="T56" fmla="*/ 394205 w 8196"/>
                <a:gd name="T57" fmla="*/ 228600 h 1192"/>
                <a:gd name="T58" fmla="*/ 235251 w 8196"/>
                <a:gd name="T59" fmla="*/ 279400 h 1192"/>
                <a:gd name="T60" fmla="*/ 76298 w 8196"/>
                <a:gd name="T61" fmla="*/ 342900 h 1192"/>
                <a:gd name="T62" fmla="*/ 0 w 8196"/>
                <a:gd name="T63" fmla="*/ 381000 h 1192"/>
                <a:gd name="T64" fmla="*/ 13021481 w 8196"/>
                <a:gd name="T65" fmla="*/ 1892300 h 1192"/>
                <a:gd name="T66" fmla="*/ 13027839 w 8196"/>
                <a:gd name="T67" fmla="*/ 1882775 h 1192"/>
                <a:gd name="T68" fmla="*/ 13027839 w 8196"/>
                <a:gd name="T69" fmla="*/ 809625 h 1192"/>
                <a:gd name="T70" fmla="*/ 13021481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ru-RU"/>
            </a:p>
          </p:txBody>
        </p:sp>
      </p:grpSp>
      <p:sp>
        <p:nvSpPr>
          <p:cNvPr id="9" name="Date Placeholder 1"/>
          <p:cNvSpPr>
            <a:spLocks noGrp="1"/>
          </p:cNvSpPr>
          <p:nvPr>
            <p:ph type="dt" sz="half" idx="10"/>
          </p:nvPr>
        </p:nvSpPr>
        <p:spPr/>
        <p:txBody>
          <a:bodyPr/>
          <a:lstStyle>
            <a:lvl1pPr>
              <a:defRPr/>
            </a:lvl1pPr>
          </a:lstStyle>
          <a:p>
            <a:pPr>
              <a:defRPr/>
            </a:pPr>
            <a:fld id="{F81F7CD9-7DAF-499B-891C-6B159EBA791B}" type="datetimeFigureOut">
              <a:rPr lang="ru-RU"/>
              <a:pPr>
                <a:defRPr/>
              </a:pPr>
              <a:t>03.04.2012</a:t>
            </a:fld>
            <a:endParaRPr lang="ru-RU"/>
          </a:p>
        </p:txBody>
      </p:sp>
      <p:sp>
        <p:nvSpPr>
          <p:cNvPr id="10" name="Footer Placeholder 2"/>
          <p:cNvSpPr>
            <a:spLocks noGrp="1"/>
          </p:cNvSpPr>
          <p:nvPr>
            <p:ph type="ftr" sz="quarter" idx="11"/>
          </p:nvPr>
        </p:nvSpPr>
        <p:spPr/>
        <p:txBody>
          <a:bodyPr/>
          <a:lstStyle>
            <a:lvl1pPr>
              <a:defRPr/>
            </a:lvl1pPr>
          </a:lstStyle>
          <a:p>
            <a:pPr>
              <a:defRPr/>
            </a:pPr>
            <a:endParaRPr lang="ru-RU"/>
          </a:p>
        </p:txBody>
      </p:sp>
      <p:sp>
        <p:nvSpPr>
          <p:cNvPr id="11" name="Slide Number Placeholder 3"/>
          <p:cNvSpPr>
            <a:spLocks noGrp="1"/>
          </p:cNvSpPr>
          <p:nvPr>
            <p:ph type="sldNum" sz="quarter" idx="12"/>
          </p:nvPr>
        </p:nvSpPr>
        <p:spPr/>
        <p:txBody>
          <a:bodyPr/>
          <a:lstStyle>
            <a:lvl1pPr>
              <a:defRPr/>
            </a:lvl1pPr>
          </a:lstStyle>
          <a:p>
            <a:pPr>
              <a:defRPr/>
            </a:pPr>
            <a:fld id="{7AC1C8FD-749D-4D14-A101-233EFAE01FB1}"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ru-RU"/>
            </a:p>
          </p:txBody>
        </p:sp>
        <p:sp>
          <p:nvSpPr>
            <p:cNvPr id="8" name="Freeform 18"/>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ru-RU"/>
            </a:p>
          </p:txBody>
        </p:sp>
        <p:sp>
          <p:nvSpPr>
            <p:cNvPr id="9" name="Freeform 22"/>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ru-RU"/>
            </a:p>
          </p:txBody>
        </p:sp>
        <p:sp>
          <p:nvSpPr>
            <p:cNvPr id="10" name="Freeform 26"/>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ru-RU"/>
            </a:p>
          </p:txBody>
        </p:sp>
        <p:sp useBgFill="1">
          <p:nvSpPr>
            <p:cNvPr id="11" name="Freeform 28"/>
            <p:cNvSpPr>
              <a:spLocks/>
            </p:cNvSpPr>
            <p:nvPr/>
          </p:nvSpPr>
          <p:spPr bwMode="hidden">
            <a:xfrm>
              <a:off x="-3905250" y="4294188"/>
              <a:ext cx="13011150" cy="1892300"/>
            </a:xfrm>
            <a:custGeom>
              <a:avLst/>
              <a:gdLst>
                <a:gd name="T0" fmla="*/ 13004800 w 8196"/>
                <a:gd name="T1" fmla="*/ 812800 h 1192"/>
                <a:gd name="T2" fmla="*/ 12763500 w 8196"/>
                <a:gd name="T3" fmla="*/ 904875 h 1192"/>
                <a:gd name="T4" fmla="*/ 12506325 w 8196"/>
                <a:gd name="T5" fmla="*/ 984250 h 1192"/>
                <a:gd name="T6" fmla="*/ 12233275 w 8196"/>
                <a:gd name="T7" fmla="*/ 1057275 h 1192"/>
                <a:gd name="T8" fmla="*/ 11941175 w 8196"/>
                <a:gd name="T9" fmla="*/ 1114425 h 1192"/>
                <a:gd name="T10" fmla="*/ 11623675 w 8196"/>
                <a:gd name="T11" fmla="*/ 1158875 h 1192"/>
                <a:gd name="T12" fmla="*/ 11280775 w 8196"/>
                <a:gd name="T13" fmla="*/ 1190625 h 1192"/>
                <a:gd name="T14" fmla="*/ 10909300 w 8196"/>
                <a:gd name="T15" fmla="*/ 1209675 h 1192"/>
                <a:gd name="T16" fmla="*/ 10506075 w 8196"/>
                <a:gd name="T17" fmla="*/ 1206500 h 1192"/>
                <a:gd name="T18" fmla="*/ 10067925 w 8196"/>
                <a:gd name="T19" fmla="*/ 1190625 h 1192"/>
                <a:gd name="T20" fmla="*/ 9591675 w 8196"/>
                <a:gd name="T21" fmla="*/ 1152525 h 1192"/>
                <a:gd name="T22" fmla="*/ 9074150 w 8196"/>
                <a:gd name="T23" fmla="*/ 1095375 h 1192"/>
                <a:gd name="T24" fmla="*/ 8515350 w 8196"/>
                <a:gd name="T25" fmla="*/ 1019175 h 1192"/>
                <a:gd name="T26" fmla="*/ 7908925 w 8196"/>
                <a:gd name="T27" fmla="*/ 917575 h 1192"/>
                <a:gd name="T28" fmla="*/ 7251700 w 8196"/>
                <a:gd name="T29" fmla="*/ 793750 h 1192"/>
                <a:gd name="T30" fmla="*/ 6543675 w 8196"/>
                <a:gd name="T31" fmla="*/ 644525 h 1192"/>
                <a:gd name="T32" fmla="*/ 5778500 w 8196"/>
                <a:gd name="T33" fmla="*/ 469900 h 1192"/>
                <a:gd name="T34" fmla="*/ 5391150 w 8196"/>
                <a:gd name="T35" fmla="*/ 381000 h 1192"/>
                <a:gd name="T36" fmla="*/ 4657725 w 8196"/>
                <a:gd name="T37" fmla="*/ 234950 h 1192"/>
                <a:gd name="T38" fmla="*/ 3987800 w 8196"/>
                <a:gd name="T39" fmla="*/ 130175 h 1192"/>
                <a:gd name="T40" fmla="*/ 3375025 w 8196"/>
                <a:gd name="T41" fmla="*/ 57150 h 1192"/>
                <a:gd name="T42" fmla="*/ 2819400 w 8196"/>
                <a:gd name="T43" fmla="*/ 15875 h 1192"/>
                <a:gd name="T44" fmla="*/ 2320925 w 8196"/>
                <a:gd name="T45" fmla="*/ 0 h 1192"/>
                <a:gd name="T46" fmla="*/ 1876425 w 8196"/>
                <a:gd name="T47" fmla="*/ 6350 h 1192"/>
                <a:gd name="T48" fmla="*/ 1482725 w 8196"/>
                <a:gd name="T49" fmla="*/ 31750 h 1192"/>
                <a:gd name="T50" fmla="*/ 1136650 w 8196"/>
                <a:gd name="T51" fmla="*/ 69850 h 1192"/>
                <a:gd name="T52" fmla="*/ 841375 w 8196"/>
                <a:gd name="T53" fmla="*/ 117475 h 1192"/>
                <a:gd name="T54" fmla="*/ 593725 w 8196"/>
                <a:gd name="T55" fmla="*/ 171450 h 1192"/>
                <a:gd name="T56" fmla="*/ 393700 w 8196"/>
                <a:gd name="T57" fmla="*/ 228600 h 1192"/>
                <a:gd name="T58" fmla="*/ 234950 w 8196"/>
                <a:gd name="T59" fmla="*/ 279400 h 1192"/>
                <a:gd name="T60" fmla="*/ 76200 w 8196"/>
                <a:gd name="T61" fmla="*/ 342900 h 1192"/>
                <a:gd name="T62" fmla="*/ 0 w 8196"/>
                <a:gd name="T63" fmla="*/ 381000 h 1192"/>
                <a:gd name="T64" fmla="*/ 13004800 w 8196"/>
                <a:gd name="T65" fmla="*/ 1892300 h 1192"/>
                <a:gd name="T66" fmla="*/ 13011150 w 8196"/>
                <a:gd name="T67" fmla="*/ 1882775 h 1192"/>
                <a:gd name="T68" fmla="*/ 13011150 w 8196"/>
                <a:gd name="T69" fmla="*/ 809625 h 1192"/>
                <a:gd name="T70" fmla="*/ 13004800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ru-RU"/>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Date Placeholder 4"/>
          <p:cNvSpPr>
            <a:spLocks noGrp="1"/>
          </p:cNvSpPr>
          <p:nvPr>
            <p:ph type="dt" sz="half" idx="10"/>
          </p:nvPr>
        </p:nvSpPr>
        <p:spPr/>
        <p:txBody>
          <a:bodyPr/>
          <a:lstStyle>
            <a:lvl1pPr>
              <a:defRPr/>
            </a:lvl1pPr>
          </a:lstStyle>
          <a:p>
            <a:pPr>
              <a:defRPr/>
            </a:pPr>
            <a:fld id="{30A964B0-0E9B-4BF9-89FE-D26AD68A2205}" type="datetimeFigureOut">
              <a:rPr lang="ru-RU"/>
              <a:pPr>
                <a:defRPr/>
              </a:pPr>
              <a:t>03.04.2012</a:t>
            </a:fld>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pPr>
              <a:defRPr/>
            </a:pPr>
            <a:fld id="{0B4F0D85-BCB3-47A1-8DBE-C75684A482A6}"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ru-RU"/>
            </a:p>
          </p:txBody>
        </p:sp>
        <p:sp>
          <p:nvSpPr>
            <p:cNvPr id="8" name="Freeform 18"/>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ru-RU"/>
            </a:p>
          </p:txBody>
        </p:sp>
        <p:sp>
          <p:nvSpPr>
            <p:cNvPr id="9" name="Freeform 22"/>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ru-RU"/>
            </a:p>
          </p:txBody>
        </p:sp>
        <p:sp>
          <p:nvSpPr>
            <p:cNvPr id="10" name="Freeform 26"/>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ru-RU"/>
            </a:p>
          </p:txBody>
        </p:sp>
        <p:sp useBgFill="1">
          <p:nvSpPr>
            <p:cNvPr id="11" name="Freeform 10"/>
            <p:cNvSpPr>
              <a:spLocks/>
            </p:cNvSpPr>
            <p:nvPr/>
          </p:nvSpPr>
          <p:spPr bwMode="hidden">
            <a:xfrm>
              <a:off x="-3905250" y="4294188"/>
              <a:ext cx="13011150" cy="1892300"/>
            </a:xfrm>
            <a:custGeom>
              <a:avLst/>
              <a:gdLst>
                <a:gd name="T0" fmla="*/ 13004800 w 8196"/>
                <a:gd name="T1" fmla="*/ 812800 h 1192"/>
                <a:gd name="T2" fmla="*/ 12763500 w 8196"/>
                <a:gd name="T3" fmla="*/ 904875 h 1192"/>
                <a:gd name="T4" fmla="*/ 12506325 w 8196"/>
                <a:gd name="T5" fmla="*/ 984250 h 1192"/>
                <a:gd name="T6" fmla="*/ 12233275 w 8196"/>
                <a:gd name="T7" fmla="*/ 1057275 h 1192"/>
                <a:gd name="T8" fmla="*/ 11941175 w 8196"/>
                <a:gd name="T9" fmla="*/ 1114425 h 1192"/>
                <a:gd name="T10" fmla="*/ 11623675 w 8196"/>
                <a:gd name="T11" fmla="*/ 1158875 h 1192"/>
                <a:gd name="T12" fmla="*/ 11280775 w 8196"/>
                <a:gd name="T13" fmla="*/ 1190625 h 1192"/>
                <a:gd name="T14" fmla="*/ 10909300 w 8196"/>
                <a:gd name="T15" fmla="*/ 1209675 h 1192"/>
                <a:gd name="T16" fmla="*/ 10506075 w 8196"/>
                <a:gd name="T17" fmla="*/ 1206500 h 1192"/>
                <a:gd name="T18" fmla="*/ 10067925 w 8196"/>
                <a:gd name="T19" fmla="*/ 1190625 h 1192"/>
                <a:gd name="T20" fmla="*/ 9591675 w 8196"/>
                <a:gd name="T21" fmla="*/ 1152525 h 1192"/>
                <a:gd name="T22" fmla="*/ 9074150 w 8196"/>
                <a:gd name="T23" fmla="*/ 1095375 h 1192"/>
                <a:gd name="T24" fmla="*/ 8515350 w 8196"/>
                <a:gd name="T25" fmla="*/ 1019175 h 1192"/>
                <a:gd name="T26" fmla="*/ 7908925 w 8196"/>
                <a:gd name="T27" fmla="*/ 917575 h 1192"/>
                <a:gd name="T28" fmla="*/ 7251700 w 8196"/>
                <a:gd name="T29" fmla="*/ 793750 h 1192"/>
                <a:gd name="T30" fmla="*/ 6543675 w 8196"/>
                <a:gd name="T31" fmla="*/ 644525 h 1192"/>
                <a:gd name="T32" fmla="*/ 5778500 w 8196"/>
                <a:gd name="T33" fmla="*/ 469900 h 1192"/>
                <a:gd name="T34" fmla="*/ 5391150 w 8196"/>
                <a:gd name="T35" fmla="*/ 381000 h 1192"/>
                <a:gd name="T36" fmla="*/ 4657725 w 8196"/>
                <a:gd name="T37" fmla="*/ 234950 h 1192"/>
                <a:gd name="T38" fmla="*/ 3987800 w 8196"/>
                <a:gd name="T39" fmla="*/ 130175 h 1192"/>
                <a:gd name="T40" fmla="*/ 3375025 w 8196"/>
                <a:gd name="T41" fmla="*/ 57150 h 1192"/>
                <a:gd name="T42" fmla="*/ 2819400 w 8196"/>
                <a:gd name="T43" fmla="*/ 15875 h 1192"/>
                <a:gd name="T44" fmla="*/ 2320925 w 8196"/>
                <a:gd name="T45" fmla="*/ 0 h 1192"/>
                <a:gd name="T46" fmla="*/ 1876425 w 8196"/>
                <a:gd name="T47" fmla="*/ 6350 h 1192"/>
                <a:gd name="T48" fmla="*/ 1482725 w 8196"/>
                <a:gd name="T49" fmla="*/ 31750 h 1192"/>
                <a:gd name="T50" fmla="*/ 1136650 w 8196"/>
                <a:gd name="T51" fmla="*/ 69850 h 1192"/>
                <a:gd name="T52" fmla="*/ 841375 w 8196"/>
                <a:gd name="T53" fmla="*/ 117475 h 1192"/>
                <a:gd name="T54" fmla="*/ 593725 w 8196"/>
                <a:gd name="T55" fmla="*/ 171450 h 1192"/>
                <a:gd name="T56" fmla="*/ 393700 w 8196"/>
                <a:gd name="T57" fmla="*/ 228600 h 1192"/>
                <a:gd name="T58" fmla="*/ 234950 w 8196"/>
                <a:gd name="T59" fmla="*/ 279400 h 1192"/>
                <a:gd name="T60" fmla="*/ 76200 w 8196"/>
                <a:gd name="T61" fmla="*/ 342900 h 1192"/>
                <a:gd name="T62" fmla="*/ 0 w 8196"/>
                <a:gd name="T63" fmla="*/ 381000 h 1192"/>
                <a:gd name="T64" fmla="*/ 13004800 w 8196"/>
                <a:gd name="T65" fmla="*/ 1892300 h 1192"/>
                <a:gd name="T66" fmla="*/ 13011150 w 8196"/>
                <a:gd name="T67" fmla="*/ 1882775 h 1192"/>
                <a:gd name="T68" fmla="*/ 13011150 w 8196"/>
                <a:gd name="T69" fmla="*/ 809625 h 1192"/>
                <a:gd name="T70" fmla="*/ 13004800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ru-RU"/>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12" name="Date Placeholder 4"/>
          <p:cNvSpPr>
            <a:spLocks noGrp="1"/>
          </p:cNvSpPr>
          <p:nvPr>
            <p:ph type="dt" sz="half" idx="10"/>
          </p:nvPr>
        </p:nvSpPr>
        <p:spPr/>
        <p:txBody>
          <a:bodyPr/>
          <a:lstStyle>
            <a:lvl1pPr>
              <a:defRPr/>
            </a:lvl1pPr>
          </a:lstStyle>
          <a:p>
            <a:pPr>
              <a:defRPr/>
            </a:pPr>
            <a:fld id="{8A087BCF-5F1B-4BE9-9CBC-366F760FAF41}" type="datetimeFigureOut">
              <a:rPr lang="ru-RU"/>
              <a:pPr>
                <a:defRPr/>
              </a:pPr>
              <a:t>03.04.2012</a:t>
            </a:fld>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pPr>
              <a:defRPr/>
            </a:pPr>
            <a:fld id="{3CF6CCC6-D1B9-4EFF-A8E3-46E084934E67}"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3" name="Freeform 14"/>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ru-RU"/>
            </a:p>
          </p:txBody>
        </p:sp>
        <p:sp>
          <p:nvSpPr>
            <p:cNvPr id="1034" name="Freeform 18"/>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ru-RU"/>
            </a:p>
          </p:txBody>
        </p:sp>
        <p:sp>
          <p:nvSpPr>
            <p:cNvPr id="1035" name="Freeform 22"/>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ru-RU"/>
            </a:p>
          </p:txBody>
        </p:sp>
        <p:sp>
          <p:nvSpPr>
            <p:cNvPr id="1036" name="Freeform 26"/>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ru-RU"/>
            </a:p>
          </p:txBody>
        </p:sp>
        <p:sp useBgFill="1">
          <p:nvSpPr>
            <p:cNvPr id="1037" name="Freeform 10"/>
            <p:cNvSpPr>
              <a:spLocks/>
            </p:cNvSpPr>
            <p:nvPr/>
          </p:nvSpPr>
          <p:spPr bwMode="hidden">
            <a:xfrm>
              <a:off x="-3905251" y="4294188"/>
              <a:ext cx="13027839" cy="1892300"/>
            </a:xfrm>
            <a:custGeom>
              <a:avLst/>
              <a:gdLst>
                <a:gd name="T0" fmla="*/ 13021481 w 8196"/>
                <a:gd name="T1" fmla="*/ 812800 h 1192"/>
                <a:gd name="T2" fmla="*/ 12779871 w 8196"/>
                <a:gd name="T3" fmla="*/ 904875 h 1192"/>
                <a:gd name="T4" fmla="*/ 12522366 w 8196"/>
                <a:gd name="T5" fmla="*/ 984250 h 1192"/>
                <a:gd name="T6" fmla="*/ 12248966 w 8196"/>
                <a:gd name="T7" fmla="*/ 1057275 h 1192"/>
                <a:gd name="T8" fmla="*/ 11956492 w 8196"/>
                <a:gd name="T9" fmla="*/ 1114425 h 1192"/>
                <a:gd name="T10" fmla="*/ 11638584 w 8196"/>
                <a:gd name="T11" fmla="*/ 1158875 h 1192"/>
                <a:gd name="T12" fmla="*/ 11295245 w 8196"/>
                <a:gd name="T13" fmla="*/ 1190625 h 1192"/>
                <a:gd name="T14" fmla="*/ 10923293 w 8196"/>
                <a:gd name="T15" fmla="*/ 1209675 h 1192"/>
                <a:gd name="T16" fmla="*/ 10519551 w 8196"/>
                <a:gd name="T17" fmla="*/ 1206500 h 1192"/>
                <a:gd name="T18" fmla="*/ 10080839 w 8196"/>
                <a:gd name="T19" fmla="*/ 1190625 h 1192"/>
                <a:gd name="T20" fmla="*/ 9603978 w 8196"/>
                <a:gd name="T21" fmla="*/ 1152525 h 1192"/>
                <a:gd name="T22" fmla="*/ 9085789 w 8196"/>
                <a:gd name="T23" fmla="*/ 1095375 h 1192"/>
                <a:gd name="T24" fmla="*/ 8526272 w 8196"/>
                <a:gd name="T25" fmla="*/ 1019175 h 1192"/>
                <a:gd name="T26" fmla="*/ 7919070 w 8196"/>
                <a:gd name="T27" fmla="*/ 917575 h 1192"/>
                <a:gd name="T28" fmla="*/ 7261002 w 8196"/>
                <a:gd name="T29" fmla="*/ 793750 h 1192"/>
                <a:gd name="T30" fmla="*/ 6552068 w 8196"/>
                <a:gd name="T31" fmla="*/ 644525 h 1192"/>
                <a:gd name="T32" fmla="*/ 5785912 w 8196"/>
                <a:gd name="T33" fmla="*/ 469900 h 1192"/>
                <a:gd name="T34" fmla="*/ 5398065 w 8196"/>
                <a:gd name="T35" fmla="*/ 381000 h 1192"/>
                <a:gd name="T36" fmla="*/ 4663699 w 8196"/>
                <a:gd name="T37" fmla="*/ 234950 h 1192"/>
                <a:gd name="T38" fmla="*/ 3992915 w 8196"/>
                <a:gd name="T39" fmla="*/ 130175 h 1192"/>
                <a:gd name="T40" fmla="*/ 3379354 w 8196"/>
                <a:gd name="T41" fmla="*/ 57150 h 1192"/>
                <a:gd name="T42" fmla="*/ 2823016 w 8196"/>
                <a:gd name="T43" fmla="*/ 15875 h 1192"/>
                <a:gd name="T44" fmla="*/ 2323902 w 8196"/>
                <a:gd name="T45" fmla="*/ 0 h 1192"/>
                <a:gd name="T46" fmla="*/ 1878832 w 8196"/>
                <a:gd name="T47" fmla="*/ 6350 h 1192"/>
                <a:gd name="T48" fmla="*/ 1484627 w 8196"/>
                <a:gd name="T49" fmla="*/ 31750 h 1192"/>
                <a:gd name="T50" fmla="*/ 1138108 w 8196"/>
                <a:gd name="T51" fmla="*/ 69850 h 1192"/>
                <a:gd name="T52" fmla="*/ 842454 w 8196"/>
                <a:gd name="T53" fmla="*/ 117475 h 1192"/>
                <a:gd name="T54" fmla="*/ 594487 w 8196"/>
                <a:gd name="T55" fmla="*/ 171450 h 1192"/>
                <a:gd name="T56" fmla="*/ 394205 w 8196"/>
                <a:gd name="T57" fmla="*/ 228600 h 1192"/>
                <a:gd name="T58" fmla="*/ 235251 w 8196"/>
                <a:gd name="T59" fmla="*/ 279400 h 1192"/>
                <a:gd name="T60" fmla="*/ 76298 w 8196"/>
                <a:gd name="T61" fmla="*/ 342900 h 1192"/>
                <a:gd name="T62" fmla="*/ 0 w 8196"/>
                <a:gd name="T63" fmla="*/ 381000 h 1192"/>
                <a:gd name="T64" fmla="*/ 13021481 w 8196"/>
                <a:gd name="T65" fmla="*/ 1892300 h 1192"/>
                <a:gd name="T66" fmla="*/ 13027839 w 8196"/>
                <a:gd name="T67" fmla="*/ 1882775 h 1192"/>
                <a:gd name="T68" fmla="*/ 13027839 w 8196"/>
                <a:gd name="T69" fmla="*/ 809625 h 1192"/>
                <a:gd name="T70" fmla="*/ 13021481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ru-RU"/>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defRPr sz="1000">
                <a:solidFill>
                  <a:schemeClr val="tx2"/>
                </a:solidFill>
              </a:defRPr>
            </a:lvl1pPr>
          </a:lstStyle>
          <a:p>
            <a:pPr>
              <a:defRPr/>
            </a:pPr>
            <a:fld id="{C6D5D046-3F17-41E7-9BCD-13EB5DF5C4C9}" type="datetimeFigureOut">
              <a:rPr lang="ru-RU"/>
              <a:pPr>
                <a:defRPr/>
              </a:pPr>
              <a:t>03.04.2012</a:t>
            </a:fld>
            <a:endParaRPr lang="ru-RU"/>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a:defRPr sz="1000">
                <a:solidFill>
                  <a:schemeClr val="tx2"/>
                </a:solidFill>
              </a:defRPr>
            </a:lvl1pPr>
          </a:lstStyle>
          <a:p>
            <a:pPr>
              <a:defRPr/>
            </a:pPr>
            <a:fld id="{8160F0BF-30BD-4555-991F-CC264AAE0513}" type="slidenum">
              <a:rPr lang="ru-RU"/>
              <a:pPr>
                <a:defRPr/>
              </a:pPr>
              <a:t>‹#›</a:t>
            </a:fld>
            <a:endParaRPr lang="ru-RU"/>
          </a:p>
        </p:txBody>
      </p:sp>
      <p:sp>
        <p:nvSpPr>
          <p:cNvPr id="1032"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lt1" tx1="dk1" bg2="lt2" tx2="dk2" accent1="accent1" accent2="accent2" accent3="accent3" accent4="accent4" accent5="accent5" accent6="accent6" hlink="hlink" folHlink="folHlink"/>
  <p:sldLayoutIdLst>
    <p:sldLayoutId id="2147483760" r:id="rId1"/>
    <p:sldLayoutId id="2147483755" r:id="rId2"/>
    <p:sldLayoutId id="2147483761" r:id="rId3"/>
    <p:sldLayoutId id="2147483756" r:id="rId4"/>
    <p:sldLayoutId id="2147483757" r:id="rId5"/>
    <p:sldLayoutId id="2147483758" r:id="rId6"/>
    <p:sldLayoutId id="2147483762" r:id="rId7"/>
    <p:sldLayoutId id="2147483763" r:id="rId8"/>
    <p:sldLayoutId id="2147483764" r:id="rId9"/>
    <p:sldLayoutId id="2147483759" r:id="rId10"/>
    <p:sldLayoutId id="2147483765" r:id="rId11"/>
  </p:sldLayoutIdLst>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6D5D046-3F17-41E7-9BCD-13EB5DF5C4C9}" type="datetimeFigureOut">
              <a:rPr lang="ru-RU" smtClean="0"/>
              <a:pPr>
                <a:defRPr/>
              </a:pPr>
              <a:t>03.04.2012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160F0BF-30BD-4555-991F-CC264AAE0513}"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Рисунок 6"/>
          <p:cNvPicPr>
            <a:picLocks noChangeAspect="1"/>
          </p:cNvPicPr>
          <p:nvPr/>
        </p:nvPicPr>
        <p:blipFill>
          <a:blip r:embed="rId2" cstate="print"/>
          <a:srcRect/>
          <a:stretch>
            <a:fillRect/>
          </a:stretch>
        </p:blipFill>
        <p:spPr bwMode="auto">
          <a:xfrm>
            <a:off x="0" y="-46038"/>
            <a:ext cx="9144000" cy="69500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1" name="Рисунок 15"/>
          <p:cNvPicPr>
            <a:picLocks noChangeAspect="1" noChangeArrowheads="1"/>
          </p:cNvPicPr>
          <p:nvPr/>
        </p:nvPicPr>
        <p:blipFill>
          <a:blip r:embed="rId2" cstate="print"/>
          <a:srcRect l="4389" t="17597" r="6371" b="22108"/>
          <a:stretch>
            <a:fillRect/>
          </a:stretch>
        </p:blipFill>
        <p:spPr bwMode="auto">
          <a:xfrm>
            <a:off x="4350510" y="4000504"/>
            <a:ext cx="4793490" cy="2357454"/>
          </a:xfrm>
          <a:prstGeom prst="rect">
            <a:avLst/>
          </a:prstGeom>
          <a:noFill/>
          <a:ln w="9525">
            <a:noFill/>
            <a:miter lim="800000"/>
            <a:headEnd/>
            <a:tailEnd/>
          </a:ln>
        </p:spPr>
      </p:pic>
      <p:sp>
        <p:nvSpPr>
          <p:cNvPr id="5" name="Прямоугольник 4"/>
          <p:cNvSpPr/>
          <p:nvPr/>
        </p:nvSpPr>
        <p:spPr>
          <a:xfrm>
            <a:off x="571472" y="0"/>
            <a:ext cx="8069773" cy="923330"/>
          </a:xfrm>
          <a:prstGeom prst="rect">
            <a:avLst/>
          </a:prstGeom>
          <a:noFill/>
        </p:spPr>
        <p:txBody>
          <a:bodyPr wrap="none" lIns="91440" tIns="45720" rIns="91440" bIns="45720">
            <a:spAutoFit/>
          </a:bodyPr>
          <a:lstStyle/>
          <a:p>
            <a:pPr algn="ctr"/>
            <a:r>
              <a:rPr lang="ru-RU"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Современные дирижабли</a:t>
            </a:r>
            <a:endParaRPr lang="ru-RU"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5299" name="Рисунок 19"/>
          <p:cNvPicPr>
            <a:picLocks noChangeAspect="1" noChangeArrowheads="1"/>
          </p:cNvPicPr>
          <p:nvPr/>
        </p:nvPicPr>
        <p:blipFill>
          <a:blip r:embed="rId3" cstate="print"/>
          <a:srcRect l="10705" r="7667" b="35714"/>
          <a:stretch>
            <a:fillRect/>
          </a:stretch>
        </p:blipFill>
        <p:spPr bwMode="auto">
          <a:xfrm>
            <a:off x="214282" y="785794"/>
            <a:ext cx="4357718" cy="2571768"/>
          </a:xfrm>
          <a:prstGeom prst="rect">
            <a:avLst/>
          </a:prstGeom>
          <a:noFill/>
          <a:ln w="9525">
            <a:noFill/>
            <a:miter lim="800000"/>
            <a:headEnd/>
            <a:tailEnd/>
          </a:ln>
        </p:spPr>
      </p:pic>
      <p:pic>
        <p:nvPicPr>
          <p:cNvPr id="55298" name="Рисунок 20"/>
          <p:cNvPicPr>
            <a:picLocks noChangeAspect="1" noChangeArrowheads="1"/>
          </p:cNvPicPr>
          <p:nvPr/>
        </p:nvPicPr>
        <p:blipFill>
          <a:blip r:embed="rId4" cstate="print"/>
          <a:srcRect l="12401"/>
          <a:stretch>
            <a:fillRect/>
          </a:stretch>
        </p:blipFill>
        <p:spPr bwMode="auto">
          <a:xfrm>
            <a:off x="142844" y="3286124"/>
            <a:ext cx="4541833" cy="3390900"/>
          </a:xfrm>
          <a:prstGeom prst="rect">
            <a:avLst/>
          </a:prstGeom>
          <a:noFill/>
          <a:ln w="9525">
            <a:noFill/>
            <a:miter lim="800000"/>
            <a:headEnd/>
            <a:tailEnd/>
          </a:ln>
        </p:spPr>
      </p:pic>
      <p:pic>
        <p:nvPicPr>
          <p:cNvPr id="55300" name="Рисунок 17"/>
          <p:cNvPicPr>
            <a:picLocks noChangeAspect="1" noChangeArrowheads="1"/>
          </p:cNvPicPr>
          <p:nvPr/>
        </p:nvPicPr>
        <p:blipFill>
          <a:blip r:embed="rId5" cstate="print"/>
          <a:srcRect l="4609"/>
          <a:stretch>
            <a:fillRect/>
          </a:stretch>
        </p:blipFill>
        <p:spPr bwMode="auto">
          <a:xfrm>
            <a:off x="4572000" y="928670"/>
            <a:ext cx="4435474" cy="3097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2"/>
          <p:cNvSpPr>
            <a:spLocks noGrp="1"/>
          </p:cNvSpPr>
          <p:nvPr>
            <p:ph type="title"/>
          </p:nvPr>
        </p:nvSpPr>
        <p:spPr/>
        <p:txBody>
          <a:bodyPr/>
          <a:lstStyle/>
          <a:p>
            <a:pPr eaLnBrk="1" hangingPunct="1"/>
            <a:r>
              <a:rPr lang="ru-RU" dirty="0" smtClean="0"/>
              <a:t>Строение атмосферы</a:t>
            </a:r>
          </a:p>
        </p:txBody>
      </p:sp>
      <p:sp>
        <p:nvSpPr>
          <p:cNvPr id="4" name="Объект 3"/>
          <p:cNvSpPr>
            <a:spLocks noGrp="1"/>
          </p:cNvSpPr>
          <p:nvPr>
            <p:ph idx="1"/>
          </p:nvPr>
        </p:nvSpPr>
        <p:spPr>
          <a:xfrm>
            <a:off x="871538" y="1916113"/>
            <a:ext cx="7408862" cy="4210050"/>
          </a:xfrm>
        </p:spPr>
        <p:txBody>
          <a:bodyPr rtlCol="0">
            <a:normAutofit lnSpcReduction="10000"/>
          </a:bodyPr>
          <a:lstStyle/>
          <a:p>
            <a:pPr marL="274320" indent="-274320" eaLnBrk="1" fontAlgn="auto" hangingPunct="1">
              <a:spcAft>
                <a:spcPts val="0"/>
              </a:spcAft>
              <a:buFont typeface="Wingdings" pitchFamily="2" charset="2"/>
              <a:buChar char="v"/>
              <a:defRPr/>
            </a:pPr>
            <a:r>
              <a:rPr lang="ru-RU" dirty="0"/>
              <a:t>н</a:t>
            </a:r>
            <a:r>
              <a:rPr lang="ru-RU" dirty="0" smtClean="0"/>
              <a:t>ижний слой атмосферы – </a:t>
            </a:r>
            <a:r>
              <a:rPr lang="ru-RU" b="1" dirty="0" smtClean="0"/>
              <a:t>тропосфера</a:t>
            </a:r>
            <a:r>
              <a:rPr lang="ru-RU" dirty="0" smtClean="0"/>
              <a:t> (0-14 км);</a:t>
            </a:r>
          </a:p>
          <a:p>
            <a:pPr marL="274320" indent="-274320" eaLnBrk="1" fontAlgn="auto" hangingPunct="1">
              <a:spcAft>
                <a:spcPts val="0"/>
              </a:spcAft>
              <a:buFont typeface="Wingdings" pitchFamily="2" charset="2"/>
              <a:buChar char="v"/>
              <a:defRPr/>
            </a:pPr>
            <a:r>
              <a:rPr lang="ru-RU" dirty="0" smtClean="0"/>
              <a:t>выше тропосферы – </a:t>
            </a:r>
            <a:r>
              <a:rPr lang="ru-RU" b="1" dirty="0" smtClean="0"/>
              <a:t>тропопауза</a:t>
            </a:r>
            <a:r>
              <a:rPr lang="ru-RU" dirty="0" smtClean="0"/>
              <a:t> (14-16 км);</a:t>
            </a:r>
          </a:p>
          <a:p>
            <a:pPr marL="274320" indent="-274320" eaLnBrk="1" fontAlgn="auto" hangingPunct="1">
              <a:spcAft>
                <a:spcPts val="0"/>
              </a:spcAft>
              <a:buFont typeface="Wingdings" pitchFamily="2" charset="2"/>
              <a:buChar char="v"/>
              <a:defRPr/>
            </a:pPr>
            <a:r>
              <a:rPr lang="ru-RU" b="1" dirty="0"/>
              <a:t>с</a:t>
            </a:r>
            <a:r>
              <a:rPr lang="ru-RU" b="1" dirty="0" smtClean="0"/>
              <a:t>тратосфера</a:t>
            </a:r>
            <a:r>
              <a:rPr lang="ru-RU" dirty="0" smtClean="0"/>
              <a:t> (18-50 км) – содержит озоновый слой;</a:t>
            </a:r>
          </a:p>
          <a:p>
            <a:pPr marL="274320" indent="-274320" eaLnBrk="1" fontAlgn="auto" hangingPunct="1">
              <a:spcAft>
                <a:spcPts val="0"/>
              </a:spcAft>
              <a:buFont typeface="Wingdings" pitchFamily="2" charset="2"/>
              <a:buChar char="v"/>
              <a:defRPr/>
            </a:pPr>
            <a:r>
              <a:rPr lang="ru-RU" dirty="0"/>
              <a:t>в</a:t>
            </a:r>
            <a:r>
              <a:rPr lang="ru-RU" dirty="0" smtClean="0"/>
              <a:t>ыше озонового слоя – </a:t>
            </a:r>
            <a:r>
              <a:rPr lang="ru-RU" b="1" dirty="0" smtClean="0"/>
              <a:t>мезосфера</a:t>
            </a:r>
            <a:r>
              <a:rPr lang="ru-RU" dirty="0" smtClean="0"/>
              <a:t> (50-100 км);</a:t>
            </a:r>
          </a:p>
          <a:p>
            <a:pPr marL="274320" indent="-274320" eaLnBrk="1" fontAlgn="auto" hangingPunct="1">
              <a:spcAft>
                <a:spcPts val="0"/>
              </a:spcAft>
              <a:buFont typeface="Wingdings" pitchFamily="2" charset="2"/>
              <a:buChar char="v"/>
              <a:defRPr/>
            </a:pPr>
            <a:r>
              <a:rPr lang="ru-RU" dirty="0" smtClean="0"/>
              <a:t>следующий слой – </a:t>
            </a:r>
            <a:r>
              <a:rPr lang="ru-RU" b="1" dirty="0" smtClean="0"/>
              <a:t>термосфера</a:t>
            </a:r>
            <a:r>
              <a:rPr lang="ru-RU" dirty="0" smtClean="0"/>
              <a:t> (100-1000 км);</a:t>
            </a:r>
          </a:p>
          <a:p>
            <a:pPr marL="274320" indent="-274320" eaLnBrk="1" fontAlgn="auto" hangingPunct="1">
              <a:spcAft>
                <a:spcPts val="0"/>
              </a:spcAft>
              <a:buFont typeface="Wingdings" pitchFamily="2" charset="2"/>
              <a:buChar char="v"/>
              <a:defRPr/>
            </a:pPr>
            <a:r>
              <a:rPr lang="ru-RU" dirty="0" smtClean="0"/>
              <a:t>выше 1000 км – </a:t>
            </a:r>
            <a:r>
              <a:rPr lang="ru-RU" b="1" dirty="0" smtClean="0"/>
              <a:t>экзосфера</a:t>
            </a:r>
            <a:r>
              <a:rPr lang="ru-RU" dirty="0" smtClean="0"/>
              <a:t>.</a:t>
            </a:r>
          </a:p>
          <a:p>
            <a:pPr marL="0" indent="0" eaLnBrk="1" fontAlgn="auto" hangingPunct="1">
              <a:spcAft>
                <a:spcPts val="0"/>
              </a:spcAft>
              <a:buFont typeface="Symbol" pitchFamily="18" charset="2"/>
              <a:buNone/>
              <a:defRPr/>
            </a:pPr>
            <a:endParaRPr lang="ru-RU" dirty="0"/>
          </a:p>
          <a:p>
            <a:pPr marL="0" indent="0" eaLnBrk="1" fontAlgn="auto" hangingPunct="1">
              <a:spcAft>
                <a:spcPts val="0"/>
              </a:spcAft>
              <a:buFont typeface="Symbol" pitchFamily="18" charset="2"/>
              <a:buNone/>
              <a:defRPr/>
            </a:pPr>
            <a:r>
              <a:rPr lang="ru-RU" dirty="0" smtClean="0"/>
              <a:t>Слои атмосферы, располагающиеся выше 50 км проводят электричество и отражают радиоволны.</a:t>
            </a:r>
          </a:p>
          <a:p>
            <a:pPr marL="0" indent="0" eaLnBrk="1" fontAlgn="auto" hangingPunct="1">
              <a:spcAft>
                <a:spcPts val="0"/>
              </a:spcAft>
              <a:buFont typeface="Symbol" pitchFamily="18" charset="2"/>
              <a:buNone/>
              <a:defRPr/>
            </a:pPr>
            <a:r>
              <a:rPr lang="ru-RU" dirty="0" smtClean="0"/>
              <a:t>Мезосферу и термосферу называют </a:t>
            </a:r>
            <a:r>
              <a:rPr lang="ru-RU" b="1" dirty="0" smtClean="0"/>
              <a:t>ионосферой</a:t>
            </a:r>
            <a:r>
              <a:rPr lang="ru-RU" dirty="0" smtClean="0"/>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755650" y="214290"/>
            <a:ext cx="7704138" cy="6094435"/>
          </a:xfrm>
        </p:spPr>
        <p:txBody>
          <a:bodyPr rtlCol="0">
            <a:normAutofit fontScale="92500" lnSpcReduction="20000"/>
          </a:bodyPr>
          <a:lstStyle/>
          <a:p>
            <a:pPr marL="0" indent="0" eaLnBrk="1" fontAlgn="auto" hangingPunct="1">
              <a:spcAft>
                <a:spcPts val="0"/>
              </a:spcAft>
              <a:buFont typeface="Symbol" pitchFamily="18" charset="2"/>
              <a:buNone/>
              <a:defRPr/>
            </a:pPr>
            <a:r>
              <a:rPr lang="ru-RU" sz="3400" b="1" dirty="0">
                <a:solidFill>
                  <a:schemeClr val="bg1"/>
                </a:solidFill>
              </a:rPr>
              <a:t>Согласно закону Архимеда, подъемная сила F некоторого объема газа V равна разности веса воздуха Рв, вытесненного газом, и веса самого газа </a:t>
            </a:r>
            <a:r>
              <a:rPr lang="ru-RU" sz="3400" b="1" dirty="0" err="1">
                <a:solidFill>
                  <a:schemeClr val="bg1"/>
                </a:solidFill>
              </a:rPr>
              <a:t>Рг</a:t>
            </a:r>
            <a:r>
              <a:rPr lang="ru-RU" sz="3400" b="1" dirty="0">
                <a:solidFill>
                  <a:schemeClr val="bg1"/>
                </a:solidFill>
              </a:rPr>
              <a:t>:</a:t>
            </a:r>
          </a:p>
          <a:p>
            <a:pPr marL="0" indent="0" eaLnBrk="1" fontAlgn="auto" hangingPunct="1">
              <a:spcAft>
                <a:spcPts val="0"/>
              </a:spcAft>
              <a:buFont typeface="Symbol" pitchFamily="18" charset="2"/>
              <a:buNone/>
              <a:defRPr/>
            </a:pPr>
            <a:r>
              <a:rPr lang="ru-RU" sz="2900" b="1" dirty="0" smtClean="0"/>
              <a:t>F=Рв-</a:t>
            </a:r>
            <a:r>
              <a:rPr lang="ru-RU" sz="2900" b="1" dirty="0" err="1" smtClean="0"/>
              <a:t>Pr</a:t>
            </a:r>
            <a:endParaRPr lang="ru-RU" sz="2900" b="1" dirty="0"/>
          </a:p>
          <a:p>
            <a:pPr marL="0" indent="0" eaLnBrk="1" fontAlgn="auto" hangingPunct="1">
              <a:spcAft>
                <a:spcPts val="0"/>
              </a:spcAft>
              <a:buFont typeface="Symbol" pitchFamily="18" charset="2"/>
              <a:buNone/>
              <a:defRPr/>
            </a:pPr>
            <a:r>
              <a:rPr lang="ru-RU" sz="2900" dirty="0"/>
              <a:t>Учитывая, что вес одного и того же объема воздуха и газа может быть записан в виде:</a:t>
            </a:r>
          </a:p>
          <a:p>
            <a:pPr marL="0" indent="0" eaLnBrk="1" fontAlgn="auto" hangingPunct="1">
              <a:spcAft>
                <a:spcPts val="0"/>
              </a:spcAft>
              <a:buFont typeface="Symbol" pitchFamily="18" charset="2"/>
              <a:buNone/>
              <a:defRPr/>
            </a:pPr>
            <a:r>
              <a:rPr lang="ru-RU" sz="2900" b="1" dirty="0" err="1" smtClean="0"/>
              <a:t>Pв</a:t>
            </a:r>
            <a:r>
              <a:rPr lang="ru-RU" sz="2900" b="1" dirty="0" smtClean="0"/>
              <a:t>=</a:t>
            </a:r>
            <a:r>
              <a:rPr lang="ru-RU" sz="2900" b="1" dirty="0" err="1"/>
              <a:t>ρ</a:t>
            </a:r>
            <a:r>
              <a:rPr lang="ru-RU" sz="2900" b="1" dirty="0" err="1" smtClean="0"/>
              <a:t>вgV</a:t>
            </a:r>
            <a:r>
              <a:rPr lang="ru-RU" sz="2900" b="1" dirty="0" smtClean="0"/>
              <a:t> </a:t>
            </a:r>
            <a:r>
              <a:rPr lang="ru-RU" sz="2900" b="1" dirty="0"/>
              <a:t>и </a:t>
            </a:r>
            <a:r>
              <a:rPr lang="ru-RU" sz="2900" b="1" dirty="0" err="1" smtClean="0"/>
              <a:t>Pг</a:t>
            </a:r>
            <a:r>
              <a:rPr lang="ru-RU" sz="2900" b="1" dirty="0" smtClean="0"/>
              <a:t>=</a:t>
            </a:r>
            <a:r>
              <a:rPr lang="el-GR" sz="2900" b="1" dirty="0"/>
              <a:t>ρ</a:t>
            </a:r>
            <a:r>
              <a:rPr lang="ru-RU" sz="2900" b="1" dirty="0" err="1" smtClean="0"/>
              <a:t>rgV</a:t>
            </a:r>
            <a:r>
              <a:rPr lang="ru-RU" sz="2900" b="1" dirty="0"/>
              <a:t>, </a:t>
            </a:r>
          </a:p>
          <a:p>
            <a:pPr marL="0" indent="0" eaLnBrk="1" fontAlgn="auto" hangingPunct="1">
              <a:spcAft>
                <a:spcPts val="0"/>
              </a:spcAft>
              <a:buFont typeface="Symbol" pitchFamily="18" charset="2"/>
              <a:buNone/>
              <a:defRPr/>
            </a:pPr>
            <a:r>
              <a:rPr lang="ru-RU" sz="2900" dirty="0"/>
              <a:t>где </a:t>
            </a:r>
            <a:r>
              <a:rPr lang="el-GR" sz="2900" b="1" dirty="0"/>
              <a:t>ρ</a:t>
            </a:r>
            <a:r>
              <a:rPr lang="ru-RU" sz="2900" b="1" dirty="0" smtClean="0"/>
              <a:t>в</a:t>
            </a:r>
            <a:r>
              <a:rPr lang="ru-RU" sz="2900" b="1" dirty="0"/>
              <a:t>, </a:t>
            </a:r>
            <a:r>
              <a:rPr lang="el-GR" sz="2900" b="1" dirty="0"/>
              <a:t>ρ</a:t>
            </a:r>
            <a:r>
              <a:rPr lang="ru-RU" sz="2900" b="1" dirty="0" smtClean="0"/>
              <a:t>г </a:t>
            </a:r>
            <a:r>
              <a:rPr lang="ru-RU" sz="2900" dirty="0"/>
              <a:t>— соответственно плотности воздуха и газа; </a:t>
            </a:r>
          </a:p>
          <a:p>
            <a:pPr marL="0" indent="0" eaLnBrk="1" fontAlgn="auto" hangingPunct="1">
              <a:spcAft>
                <a:spcPts val="0"/>
              </a:spcAft>
              <a:buFont typeface="Symbol" pitchFamily="18" charset="2"/>
              <a:buNone/>
              <a:defRPr/>
            </a:pPr>
            <a:r>
              <a:rPr lang="ru-RU" sz="2900" b="1" dirty="0"/>
              <a:t>g</a:t>
            </a:r>
            <a:r>
              <a:rPr lang="ru-RU" sz="2900" dirty="0"/>
              <a:t> — ускорение свободного падения, выражение для подъемной силы можно представить так:</a:t>
            </a:r>
          </a:p>
          <a:p>
            <a:pPr marL="0" indent="0" eaLnBrk="1" fontAlgn="auto" hangingPunct="1">
              <a:spcAft>
                <a:spcPts val="0"/>
              </a:spcAft>
              <a:buFont typeface="Symbol" pitchFamily="18" charset="2"/>
              <a:buNone/>
              <a:defRPr/>
            </a:pPr>
            <a:r>
              <a:rPr lang="ru-RU" sz="2900" b="1" dirty="0"/>
              <a:t>F</a:t>
            </a:r>
            <a:r>
              <a:rPr lang="ru-RU" sz="2900" b="1" dirty="0" smtClean="0"/>
              <a:t>=(</a:t>
            </a:r>
            <a:r>
              <a:rPr lang="el-GR" sz="2900" b="1" dirty="0" smtClean="0"/>
              <a:t>ρ</a:t>
            </a:r>
            <a:r>
              <a:rPr lang="ru-RU" sz="2900" b="1" dirty="0" smtClean="0"/>
              <a:t>в-</a:t>
            </a:r>
            <a:r>
              <a:rPr lang="el-GR" sz="2900" b="1" dirty="0"/>
              <a:t>ρ</a:t>
            </a:r>
            <a:r>
              <a:rPr lang="ru-RU" sz="2900" b="1" dirty="0" smtClean="0"/>
              <a:t>r)</a:t>
            </a:r>
            <a:r>
              <a:rPr lang="ru-RU" sz="2900" b="1" dirty="0" err="1" smtClean="0"/>
              <a:t>gV</a:t>
            </a:r>
            <a:endParaRPr lang="ru-RU" sz="2900" b="1" dirty="0"/>
          </a:p>
          <a:p>
            <a:pPr marL="0" indent="0" eaLnBrk="1" fontAlgn="auto" hangingPunct="1">
              <a:spcAft>
                <a:spcPts val="0"/>
              </a:spcAft>
              <a:buFont typeface="Symbol" pitchFamily="18" charset="2"/>
              <a:buNone/>
              <a:defRPr/>
            </a:pPr>
            <a:r>
              <a:rPr lang="ru-RU" sz="2900" dirty="0" smtClean="0"/>
              <a:t>Подъемная </a:t>
            </a:r>
            <a:r>
              <a:rPr lang="ru-RU" sz="2900" dirty="0"/>
              <a:t>сила будет действовать до тех пор, пока не сравняются плотности воздуха и газа.</a:t>
            </a:r>
          </a:p>
          <a:p>
            <a:pPr marL="0" indent="0" eaLnBrk="1" fontAlgn="auto" hangingPunct="1">
              <a:spcAft>
                <a:spcPts val="0"/>
              </a:spcAft>
              <a:buFont typeface="Symbol" pitchFamily="18" charset="2"/>
              <a:buNone/>
              <a:defRPr/>
            </a:pP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14282" y="642918"/>
            <a:ext cx="8715436" cy="5483245"/>
          </a:xfrm>
        </p:spPr>
        <p:txBody>
          <a:bodyPr/>
          <a:lstStyle/>
          <a:p>
            <a:pPr marL="0" indent="0" eaLnBrk="1" fontAlgn="auto" hangingPunct="1">
              <a:spcAft>
                <a:spcPts val="0"/>
              </a:spcAft>
              <a:buNone/>
              <a:defRPr/>
            </a:pPr>
            <a:r>
              <a:rPr lang="ru-RU" sz="3200" dirty="0" smtClean="0">
                <a:solidFill>
                  <a:schemeClr val="bg1"/>
                </a:solidFill>
              </a:rPr>
              <a:t>На какой высоте подъемная сила исчезает?</a:t>
            </a:r>
          </a:p>
          <a:p>
            <a:pPr marL="0" indent="0" eaLnBrk="1" fontAlgn="auto" hangingPunct="1">
              <a:spcAft>
                <a:spcPts val="0"/>
              </a:spcAft>
              <a:buNone/>
              <a:defRPr/>
            </a:pPr>
            <a:endParaRPr lang="ru-RU" dirty="0" smtClean="0"/>
          </a:p>
          <a:p>
            <a:pPr marL="0" indent="0" eaLnBrk="1" fontAlgn="auto" hangingPunct="1">
              <a:spcAft>
                <a:spcPts val="0"/>
              </a:spcAft>
              <a:buNone/>
              <a:defRPr/>
            </a:pPr>
            <a:endParaRPr lang="ru-RU" dirty="0" smtClean="0"/>
          </a:p>
          <a:p>
            <a:pPr marL="0" indent="0" eaLnBrk="1" fontAlgn="auto" hangingPunct="1">
              <a:spcAft>
                <a:spcPts val="0"/>
              </a:spcAft>
              <a:buNone/>
              <a:defRPr/>
            </a:pPr>
            <a:r>
              <a:rPr lang="ru-RU" dirty="0" smtClean="0"/>
              <a:t>Все зависит от того, каким газом наполнен воздухоплавательный аппарат. Из числа существующих газов самым легким является водород. Его плотность составляет 0,09 кг/м3.  Если теперь воспользоваться графиком (рис.1), на котором показана зависимость плотности земной атмосферы от высоты над уровнем моря, то можно установить, что подъемная сила водорода исчерпает свои возможности на высоте примерно 25 км. А это еще далеко не космос, так как эффективный слой атмосферы простирается до 100 и более километров (рис.2).</a:t>
            </a:r>
          </a:p>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2"/>
          <p:cNvSpPr>
            <a:spLocks noGrp="1"/>
          </p:cNvSpPr>
          <p:nvPr>
            <p:ph type="title"/>
          </p:nvPr>
        </p:nvSpPr>
        <p:spPr/>
        <p:txBody>
          <a:bodyPr/>
          <a:lstStyle/>
          <a:p>
            <a:pPr eaLnBrk="1" hangingPunct="1"/>
            <a:r>
              <a:rPr lang="ru-RU" sz="3200" dirty="0" smtClean="0"/>
              <a:t>График зависимости плотности атмосферы от высоты над уровнем моря</a:t>
            </a:r>
          </a:p>
        </p:txBody>
      </p:sp>
      <p:pic>
        <p:nvPicPr>
          <p:cNvPr id="22531" name="Объект 4"/>
          <p:cNvPicPr>
            <a:picLocks noGrp="1" noChangeAspect="1"/>
          </p:cNvPicPr>
          <p:nvPr>
            <p:ph idx="1"/>
          </p:nvPr>
        </p:nvPicPr>
        <p:blipFill>
          <a:blip r:embed="rId2" cstate="print"/>
          <a:srcRect/>
          <a:stretch>
            <a:fillRect/>
          </a:stretch>
        </p:blipFill>
        <p:spPr>
          <a:xfrm>
            <a:off x="2214546" y="2643182"/>
            <a:ext cx="5019675" cy="4041775"/>
          </a:xfrm>
        </p:spPr>
      </p:pic>
      <p:sp>
        <p:nvSpPr>
          <p:cNvPr id="4" name="TextBox 3"/>
          <p:cNvSpPr txBox="1"/>
          <p:nvPr/>
        </p:nvSpPr>
        <p:spPr>
          <a:xfrm>
            <a:off x="7215174" y="6143644"/>
            <a:ext cx="1928826" cy="369332"/>
          </a:xfrm>
          <a:prstGeom prst="rect">
            <a:avLst/>
          </a:prstGeom>
          <a:noFill/>
        </p:spPr>
        <p:txBody>
          <a:bodyPr wrap="square" rtlCol="0">
            <a:spAutoFit/>
          </a:bodyPr>
          <a:lstStyle/>
          <a:p>
            <a:r>
              <a:rPr lang="ru-RU" dirty="0" smtClean="0"/>
              <a:t>Рис.1</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2"/>
          <p:cNvSpPr>
            <a:spLocks noGrp="1"/>
          </p:cNvSpPr>
          <p:nvPr>
            <p:ph type="title"/>
          </p:nvPr>
        </p:nvSpPr>
        <p:spPr/>
        <p:txBody>
          <a:bodyPr/>
          <a:lstStyle/>
          <a:p>
            <a:pPr eaLnBrk="1" hangingPunct="1"/>
            <a:r>
              <a:rPr lang="ru-RU" sz="3200" smtClean="0"/>
              <a:t>Пределы использования летательных аппаратов в околоземном пространстве</a:t>
            </a:r>
          </a:p>
        </p:txBody>
      </p:sp>
      <p:pic>
        <p:nvPicPr>
          <p:cNvPr id="23555" name="Объект 4"/>
          <p:cNvPicPr>
            <a:picLocks noGrp="1" noChangeAspect="1"/>
          </p:cNvPicPr>
          <p:nvPr>
            <p:ph idx="1"/>
          </p:nvPr>
        </p:nvPicPr>
        <p:blipFill>
          <a:blip r:embed="rId2" cstate="print"/>
          <a:srcRect/>
          <a:stretch>
            <a:fillRect/>
          </a:stretch>
        </p:blipFill>
        <p:spPr>
          <a:xfrm>
            <a:off x="2643174" y="1557443"/>
            <a:ext cx="3652851" cy="5157705"/>
          </a:xfrm>
        </p:spPr>
      </p:pic>
      <p:sp>
        <p:nvSpPr>
          <p:cNvPr id="4" name="TextBox 3"/>
          <p:cNvSpPr txBox="1"/>
          <p:nvPr/>
        </p:nvSpPr>
        <p:spPr>
          <a:xfrm>
            <a:off x="6715140" y="5857892"/>
            <a:ext cx="1857388" cy="369332"/>
          </a:xfrm>
          <a:prstGeom prst="rect">
            <a:avLst/>
          </a:prstGeom>
          <a:noFill/>
        </p:spPr>
        <p:txBody>
          <a:bodyPr wrap="square" rtlCol="0">
            <a:spAutoFit/>
          </a:bodyPr>
          <a:lstStyle/>
          <a:p>
            <a:r>
              <a:rPr lang="ru-RU" dirty="0" smtClean="0"/>
              <a:t>Рис.2</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14282" y="285728"/>
            <a:ext cx="8643998" cy="6357982"/>
          </a:xfrm>
        </p:spPr>
        <p:txBody>
          <a:bodyPr rtlCol="0">
            <a:normAutofit fontScale="70000" lnSpcReduction="20000"/>
          </a:bodyPr>
          <a:lstStyle/>
          <a:p>
            <a:pPr marL="0" indent="0" eaLnBrk="1" fontAlgn="auto" hangingPunct="1">
              <a:spcAft>
                <a:spcPts val="0"/>
              </a:spcAft>
              <a:buFont typeface="Symbol" pitchFamily="18" charset="2"/>
              <a:buNone/>
              <a:defRPr/>
            </a:pPr>
            <a:r>
              <a:rPr lang="ru-RU" dirty="0" smtClean="0">
                <a:solidFill>
                  <a:schemeClr val="bg1"/>
                </a:solidFill>
              </a:rPr>
              <a:t>Какому </a:t>
            </a:r>
            <a:r>
              <a:rPr lang="ru-RU" dirty="0">
                <a:solidFill>
                  <a:schemeClr val="bg1"/>
                </a:solidFill>
              </a:rPr>
              <a:t>давлению со стороны атмосферы будет подвергаться шар, предназначенный, например, для подъема груза массой m=100 кг. </a:t>
            </a:r>
            <a:r>
              <a:rPr lang="ru-RU" dirty="0" smtClean="0">
                <a:solidFill>
                  <a:schemeClr val="bg1"/>
                </a:solidFill>
              </a:rPr>
              <a:t>Надо найти </a:t>
            </a:r>
            <a:r>
              <a:rPr lang="ru-RU" dirty="0">
                <a:solidFill>
                  <a:schemeClr val="bg1"/>
                </a:solidFill>
              </a:rPr>
              <a:t>поверхность шара. Найти ее можно через объем, записав условие равновесия шара в атмосфере.</a:t>
            </a:r>
          </a:p>
          <a:p>
            <a:pPr marL="0" indent="0" eaLnBrk="1" fontAlgn="auto" hangingPunct="1">
              <a:spcAft>
                <a:spcPts val="0"/>
              </a:spcAft>
              <a:buFont typeface="Symbol" pitchFamily="18" charset="2"/>
              <a:buNone/>
              <a:defRPr/>
            </a:pPr>
            <a:r>
              <a:rPr lang="ru-RU" dirty="0" smtClean="0">
                <a:solidFill>
                  <a:schemeClr val="bg1"/>
                </a:solidFill>
              </a:rPr>
              <a:t> </a:t>
            </a:r>
            <a:r>
              <a:rPr lang="ru-RU" dirty="0">
                <a:solidFill>
                  <a:schemeClr val="bg1"/>
                </a:solidFill>
              </a:rPr>
              <a:t>Условие равновесия мы получим, приравняв подъемную силу весу груза.</a:t>
            </a:r>
          </a:p>
          <a:p>
            <a:pPr marL="0" indent="0" eaLnBrk="1" fontAlgn="auto" hangingPunct="1">
              <a:spcAft>
                <a:spcPts val="0"/>
              </a:spcAft>
              <a:buFont typeface="Symbol" pitchFamily="18" charset="2"/>
              <a:buNone/>
              <a:defRPr/>
            </a:pPr>
            <a:r>
              <a:rPr lang="ru-RU" dirty="0" smtClean="0">
                <a:solidFill>
                  <a:schemeClr val="bg1"/>
                </a:solidFill>
              </a:rPr>
              <a:t>Подъемная </a:t>
            </a:r>
            <a:r>
              <a:rPr lang="ru-RU" dirty="0">
                <a:solidFill>
                  <a:schemeClr val="bg1"/>
                </a:solidFill>
              </a:rPr>
              <a:t>сила для нашего случая определяется формулой, а вес груза есть произведение его массы на ускорение свободного </a:t>
            </a:r>
            <a:r>
              <a:rPr lang="ru-RU" dirty="0" smtClean="0">
                <a:solidFill>
                  <a:schemeClr val="bg1"/>
                </a:solidFill>
              </a:rPr>
              <a:t>падения. Получаем</a:t>
            </a:r>
          </a:p>
          <a:p>
            <a:pPr marL="0" indent="0" eaLnBrk="1" fontAlgn="auto" hangingPunct="1">
              <a:spcAft>
                <a:spcPts val="0"/>
              </a:spcAft>
              <a:buFont typeface="Symbol" pitchFamily="18" charset="2"/>
              <a:buNone/>
              <a:defRPr/>
            </a:pPr>
            <a:endParaRPr lang="ru-RU" dirty="0"/>
          </a:p>
          <a:p>
            <a:pPr marL="0" indent="0" eaLnBrk="1" fontAlgn="auto" hangingPunct="1">
              <a:spcAft>
                <a:spcPts val="0"/>
              </a:spcAft>
              <a:buFont typeface="Symbol" pitchFamily="18" charset="2"/>
              <a:buNone/>
              <a:defRPr/>
            </a:pPr>
            <a:r>
              <a:rPr lang="ru-RU" b="1" dirty="0" smtClean="0"/>
              <a:t>      </a:t>
            </a:r>
            <a:r>
              <a:rPr lang="el-GR" b="1" dirty="0" smtClean="0"/>
              <a:t>ρ</a:t>
            </a:r>
            <a:r>
              <a:rPr lang="ru-RU" b="1" dirty="0" err="1" smtClean="0"/>
              <a:t>вgV=mg</a:t>
            </a:r>
            <a:endParaRPr lang="ru-RU" b="1" dirty="0" smtClean="0"/>
          </a:p>
          <a:p>
            <a:pPr marL="0" indent="0" eaLnBrk="1" fontAlgn="auto" hangingPunct="1">
              <a:spcAft>
                <a:spcPts val="0"/>
              </a:spcAft>
              <a:buFont typeface="Symbol" pitchFamily="18" charset="2"/>
              <a:buNone/>
              <a:defRPr/>
            </a:pPr>
            <a:endParaRPr lang="ru-RU" b="1" dirty="0"/>
          </a:p>
          <a:p>
            <a:pPr marL="0" indent="0" eaLnBrk="1" fontAlgn="auto" hangingPunct="1">
              <a:spcAft>
                <a:spcPts val="0"/>
              </a:spcAft>
              <a:buFont typeface="Symbol" pitchFamily="18" charset="2"/>
              <a:buNone/>
              <a:defRPr/>
            </a:pPr>
            <a:r>
              <a:rPr lang="ru-RU" dirty="0" smtClean="0"/>
              <a:t>Отсюда</a:t>
            </a:r>
            <a:endParaRPr lang="ru-RU" dirty="0"/>
          </a:p>
          <a:p>
            <a:pPr marL="0" indent="0" eaLnBrk="1" fontAlgn="auto" hangingPunct="1">
              <a:spcAft>
                <a:spcPts val="0"/>
              </a:spcAft>
              <a:buFont typeface="Symbol" pitchFamily="18" charset="2"/>
              <a:buNone/>
              <a:defRPr/>
            </a:pPr>
            <a:r>
              <a:rPr lang="ru-RU" dirty="0"/>
              <a:t>  </a:t>
            </a:r>
          </a:p>
          <a:p>
            <a:pPr marL="0" indent="0" eaLnBrk="1" fontAlgn="auto" hangingPunct="1">
              <a:spcAft>
                <a:spcPts val="0"/>
              </a:spcAft>
              <a:buFont typeface="Symbol" pitchFamily="18" charset="2"/>
              <a:buNone/>
              <a:defRPr/>
            </a:pPr>
            <a:endParaRPr lang="ru-RU" dirty="0" smtClean="0"/>
          </a:p>
          <a:p>
            <a:pPr marL="0" indent="0" eaLnBrk="1" fontAlgn="auto" hangingPunct="1">
              <a:spcAft>
                <a:spcPts val="0"/>
              </a:spcAft>
              <a:buFont typeface="Symbol" pitchFamily="18" charset="2"/>
              <a:buNone/>
              <a:defRPr/>
            </a:pPr>
            <a:r>
              <a:rPr lang="ru-RU" dirty="0" smtClean="0"/>
              <a:t>После </a:t>
            </a:r>
            <a:r>
              <a:rPr lang="ru-RU" dirty="0"/>
              <a:t>подстановки численных значений </a:t>
            </a:r>
            <a:r>
              <a:rPr lang="ru-RU" dirty="0" smtClean="0"/>
              <a:t>находим</a:t>
            </a:r>
          </a:p>
          <a:p>
            <a:pPr marL="0" indent="0" eaLnBrk="1" fontAlgn="auto" hangingPunct="1">
              <a:spcAft>
                <a:spcPts val="0"/>
              </a:spcAft>
              <a:buFont typeface="Symbol" pitchFamily="18" charset="2"/>
              <a:buNone/>
              <a:defRPr/>
            </a:pPr>
            <a:endParaRPr lang="ru-RU" dirty="0"/>
          </a:p>
          <a:p>
            <a:pPr marL="0" indent="0" eaLnBrk="1" fontAlgn="auto" hangingPunct="1">
              <a:spcAft>
                <a:spcPts val="0"/>
              </a:spcAft>
              <a:buFont typeface="Symbol" pitchFamily="18" charset="2"/>
              <a:buNone/>
              <a:defRPr/>
            </a:pPr>
            <a:r>
              <a:rPr lang="ru-RU" dirty="0"/>
              <a:t> </a:t>
            </a:r>
          </a:p>
          <a:p>
            <a:pPr marL="0" indent="0" eaLnBrk="1" fontAlgn="auto" hangingPunct="1">
              <a:spcAft>
                <a:spcPts val="0"/>
              </a:spcAft>
              <a:buFont typeface="Symbol" pitchFamily="18" charset="2"/>
              <a:buNone/>
              <a:defRPr/>
            </a:pPr>
            <a:endParaRPr lang="ru-RU" dirty="0" smtClean="0"/>
          </a:p>
          <a:p>
            <a:pPr marL="0" indent="0" eaLnBrk="1" fontAlgn="auto" hangingPunct="1">
              <a:spcAft>
                <a:spcPts val="0"/>
              </a:spcAft>
              <a:buFont typeface="Symbol" pitchFamily="18" charset="2"/>
              <a:buNone/>
              <a:defRPr/>
            </a:pPr>
            <a:endParaRPr lang="ru-RU" dirty="0" smtClean="0"/>
          </a:p>
          <a:p>
            <a:pPr marL="0" indent="0" eaLnBrk="1" fontAlgn="auto" hangingPunct="1">
              <a:spcAft>
                <a:spcPts val="0"/>
              </a:spcAft>
              <a:buFont typeface="Symbol" pitchFamily="18" charset="2"/>
              <a:buNone/>
              <a:defRPr/>
            </a:pPr>
            <a:r>
              <a:rPr lang="ru-RU" dirty="0" smtClean="0"/>
              <a:t>Зная </a:t>
            </a:r>
            <a:r>
              <a:rPr lang="ru-RU" dirty="0"/>
              <a:t>объем шара, легко найти его радиус, а затем и поверхность.</a:t>
            </a:r>
          </a:p>
          <a:p>
            <a:pPr marL="0" indent="0" eaLnBrk="1" fontAlgn="auto" hangingPunct="1">
              <a:spcAft>
                <a:spcPts val="0"/>
              </a:spcAft>
              <a:buNone/>
              <a:defRPr/>
            </a:pPr>
            <a:r>
              <a:rPr lang="ru-RU" dirty="0" smtClean="0"/>
              <a:t>Результат </a:t>
            </a:r>
            <a:r>
              <a:rPr lang="ru-RU" dirty="0"/>
              <a:t>можно получить быстрее, если воспользоваться табличными соотношениями между объемом и поверхностью. В рассматриваемом случае поверхность шара равна </a:t>
            </a:r>
            <a:endParaRPr lang="ru-RU" dirty="0" smtClean="0"/>
          </a:p>
          <a:p>
            <a:pPr marL="0" indent="0" eaLnBrk="1" fontAlgn="auto" hangingPunct="1">
              <a:spcAft>
                <a:spcPts val="0"/>
              </a:spcAft>
              <a:buNone/>
              <a:defRPr/>
            </a:pPr>
            <a:r>
              <a:rPr lang="ru-RU" b="1" dirty="0" smtClean="0">
                <a:solidFill>
                  <a:schemeClr val="tx1"/>
                </a:solidFill>
              </a:rPr>
              <a:t>88 м</a:t>
            </a:r>
            <a:r>
              <a:rPr lang="ru-RU" b="1" baseline="30000" dirty="0" smtClean="0">
                <a:solidFill>
                  <a:schemeClr val="tx1"/>
                </a:solidFill>
              </a:rPr>
              <a:t>2</a:t>
            </a:r>
            <a:r>
              <a:rPr lang="ru-RU" dirty="0" smtClean="0"/>
              <a:t>.</a:t>
            </a:r>
          </a:p>
          <a:p>
            <a:pPr marL="0" indent="0" eaLnBrk="1" fontAlgn="auto" hangingPunct="1">
              <a:spcAft>
                <a:spcPts val="0"/>
              </a:spcAft>
              <a:buNone/>
              <a:defRPr/>
            </a:pPr>
            <a:endParaRPr lang="ru-RU" dirty="0" smtClean="0"/>
          </a:p>
          <a:p>
            <a:pPr marL="0" indent="0" eaLnBrk="1" fontAlgn="auto" hangingPunct="1">
              <a:spcAft>
                <a:spcPts val="0"/>
              </a:spcAft>
              <a:buNone/>
              <a:defRPr/>
            </a:pPr>
            <a:endParaRPr lang="ru-RU" dirty="0"/>
          </a:p>
          <a:p>
            <a:pPr marL="0" indent="0" eaLnBrk="1" fontAlgn="auto" hangingPunct="1">
              <a:spcAft>
                <a:spcPts val="0"/>
              </a:spcAft>
              <a:buNone/>
              <a:defRPr/>
            </a:pPr>
            <a:r>
              <a:rPr lang="ru-RU" dirty="0" smtClean="0"/>
              <a:t>А </a:t>
            </a:r>
            <a:r>
              <a:rPr lang="ru-RU" dirty="0"/>
              <a:t>воздух давит с силой </a:t>
            </a:r>
            <a:r>
              <a:rPr lang="ru-RU" b="1" dirty="0" smtClean="0">
                <a:solidFill>
                  <a:schemeClr val="tx1"/>
                </a:solidFill>
              </a:rPr>
              <a:t>10</a:t>
            </a:r>
            <a:r>
              <a:rPr lang="ru-RU" b="1" baseline="30000" dirty="0" smtClean="0">
                <a:solidFill>
                  <a:schemeClr val="tx1"/>
                </a:solidFill>
              </a:rPr>
              <a:t>5</a:t>
            </a:r>
            <a:r>
              <a:rPr lang="ru-RU" b="1" dirty="0" smtClean="0">
                <a:solidFill>
                  <a:schemeClr val="tx1"/>
                </a:solidFill>
              </a:rPr>
              <a:t>Н</a:t>
            </a:r>
            <a:r>
              <a:rPr lang="ru-RU" dirty="0" smtClean="0"/>
              <a:t> </a:t>
            </a:r>
            <a:r>
              <a:rPr lang="ru-RU" dirty="0"/>
              <a:t>на каждый </a:t>
            </a:r>
            <a:r>
              <a:rPr lang="ru-RU" dirty="0" smtClean="0"/>
              <a:t>м</a:t>
            </a:r>
            <a:r>
              <a:rPr lang="ru-RU" baseline="30000" dirty="0" smtClean="0"/>
              <a:t>2</a:t>
            </a:r>
            <a:r>
              <a:rPr lang="ru-RU" dirty="0" smtClean="0"/>
              <a:t>. </a:t>
            </a:r>
            <a:r>
              <a:rPr lang="ru-RU" dirty="0"/>
              <a:t>Значит, давление атмосферы на всю поверхность шара </a:t>
            </a:r>
            <a:r>
              <a:rPr lang="ru-RU" sz="1800" dirty="0" smtClean="0"/>
              <a:t>СОСТАВИТ</a:t>
            </a:r>
            <a:r>
              <a:rPr lang="ru-RU" dirty="0" smtClean="0"/>
              <a:t>  </a:t>
            </a:r>
            <a:r>
              <a:rPr lang="ru-RU" b="1" dirty="0" smtClean="0">
                <a:solidFill>
                  <a:schemeClr val="tx1"/>
                </a:solidFill>
              </a:rPr>
              <a:t>88*10</a:t>
            </a:r>
            <a:r>
              <a:rPr lang="ru-RU" b="1" baseline="30000" dirty="0" smtClean="0">
                <a:solidFill>
                  <a:schemeClr val="tx1"/>
                </a:solidFill>
              </a:rPr>
              <a:t>5</a:t>
            </a:r>
            <a:r>
              <a:rPr lang="ru-RU" b="1" dirty="0" smtClean="0">
                <a:solidFill>
                  <a:schemeClr val="tx1"/>
                </a:solidFill>
              </a:rPr>
              <a:t>Н</a:t>
            </a:r>
            <a:r>
              <a:rPr lang="ru-RU" dirty="0" smtClean="0"/>
              <a:t>.</a:t>
            </a:r>
          </a:p>
          <a:p>
            <a:pPr marL="0" indent="0" eaLnBrk="1" fontAlgn="auto" hangingPunct="1">
              <a:spcAft>
                <a:spcPts val="0"/>
              </a:spcAft>
              <a:buFont typeface="Symbol" pitchFamily="18" charset="2"/>
              <a:buNone/>
              <a:defRPr/>
            </a:pPr>
            <a:endParaRPr lang="ru-RU" dirty="0"/>
          </a:p>
          <a:p>
            <a:pPr marL="0" indent="0" eaLnBrk="1" fontAlgn="auto" hangingPunct="1">
              <a:spcAft>
                <a:spcPts val="0"/>
              </a:spcAft>
              <a:buFont typeface="Symbol" pitchFamily="18" charset="2"/>
              <a:buNone/>
              <a:defRPr/>
            </a:pPr>
            <a:endParaRPr lang="ru-RU" dirty="0"/>
          </a:p>
        </p:txBody>
      </p:sp>
      <p:pic>
        <p:nvPicPr>
          <p:cNvPr id="24580" name="Picture 2"/>
          <p:cNvPicPr>
            <a:picLocks noChangeAspect="1" noChangeArrowheads="1"/>
          </p:cNvPicPr>
          <p:nvPr/>
        </p:nvPicPr>
        <p:blipFill>
          <a:blip r:embed="rId2" cstate="print"/>
          <a:srcRect/>
          <a:stretch>
            <a:fillRect/>
          </a:stretch>
        </p:blipFill>
        <p:spPr bwMode="auto">
          <a:xfrm>
            <a:off x="357158" y="2714620"/>
            <a:ext cx="730004" cy="519114"/>
          </a:xfrm>
          <a:prstGeom prst="rect">
            <a:avLst/>
          </a:prstGeom>
          <a:noFill/>
          <a:ln w="9525">
            <a:noFill/>
            <a:miter lim="800000"/>
            <a:headEnd/>
            <a:tailEnd/>
          </a:ln>
          <a:effectLst/>
        </p:spPr>
      </p:pic>
      <p:pic>
        <p:nvPicPr>
          <p:cNvPr id="24581" name="Picture 3"/>
          <p:cNvPicPr>
            <a:picLocks noChangeAspect="1" noChangeArrowheads="1"/>
          </p:cNvPicPr>
          <p:nvPr/>
        </p:nvPicPr>
        <p:blipFill>
          <a:blip r:embed="rId3" cstate="print"/>
          <a:srcRect/>
          <a:stretch>
            <a:fillRect/>
          </a:stretch>
        </p:blipFill>
        <p:spPr bwMode="auto">
          <a:xfrm>
            <a:off x="-357222" y="3571876"/>
            <a:ext cx="3334329" cy="6429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9750" y="214290"/>
            <a:ext cx="8085138" cy="6643710"/>
          </a:xfrm>
        </p:spPr>
        <p:txBody>
          <a:bodyPr rtlCol="0">
            <a:normAutofit fontScale="92500" lnSpcReduction="20000"/>
          </a:bodyPr>
          <a:lstStyle/>
          <a:p>
            <a:pPr marL="0" indent="0" eaLnBrk="1" fontAlgn="auto" hangingPunct="1">
              <a:spcAft>
                <a:spcPts val="0"/>
              </a:spcAft>
              <a:buFont typeface="Symbol" pitchFamily="18" charset="2"/>
              <a:buNone/>
              <a:defRPr/>
            </a:pPr>
            <a:r>
              <a:rPr lang="ru-RU" dirty="0" smtClean="0">
                <a:solidFill>
                  <a:schemeClr val="bg1"/>
                </a:solidFill>
              </a:rPr>
              <a:t>Вернемся </a:t>
            </a:r>
            <a:r>
              <a:rPr lang="ru-RU" dirty="0">
                <a:solidFill>
                  <a:schemeClr val="bg1"/>
                </a:solidFill>
              </a:rPr>
              <a:t>к формуле, которая </a:t>
            </a:r>
            <a:r>
              <a:rPr lang="ru-RU" dirty="0" smtClean="0">
                <a:solidFill>
                  <a:schemeClr val="bg1"/>
                </a:solidFill>
              </a:rPr>
              <a:t>получена </a:t>
            </a:r>
            <a:r>
              <a:rPr lang="ru-RU" dirty="0">
                <a:solidFill>
                  <a:schemeClr val="bg1"/>
                </a:solidFill>
              </a:rPr>
              <a:t>для вакуумного аэростата. Из нее видно, что с уменьшением плотности воздуха уменьшается и подъемная сила. Предотвратить убыль последней можно только за счет роста объема аэростата</a:t>
            </a:r>
            <a:r>
              <a:rPr lang="ru-RU" dirty="0" smtClean="0">
                <a:solidFill>
                  <a:schemeClr val="bg1"/>
                </a:solidFill>
              </a:rPr>
              <a:t>.</a:t>
            </a:r>
          </a:p>
          <a:p>
            <a:pPr marL="0" indent="0" eaLnBrk="1" fontAlgn="auto" hangingPunct="1">
              <a:spcAft>
                <a:spcPts val="0"/>
              </a:spcAft>
              <a:buFont typeface="Symbol" pitchFamily="18" charset="2"/>
              <a:buNone/>
              <a:defRPr/>
            </a:pPr>
            <a:endParaRPr lang="ru-RU" dirty="0"/>
          </a:p>
          <a:p>
            <a:pPr marL="0" indent="0" eaLnBrk="1" fontAlgn="auto" hangingPunct="1">
              <a:spcAft>
                <a:spcPts val="0"/>
              </a:spcAft>
              <a:buFont typeface="Symbol" pitchFamily="18" charset="2"/>
              <a:buNone/>
              <a:defRPr/>
            </a:pPr>
            <a:r>
              <a:rPr lang="ru-RU" dirty="0" smtClean="0"/>
              <a:t>И </a:t>
            </a:r>
            <a:r>
              <a:rPr lang="ru-RU" dirty="0"/>
              <a:t>до каких размеров</a:t>
            </a:r>
            <a:r>
              <a:rPr lang="ru-RU" dirty="0" smtClean="0"/>
              <a:t>?</a:t>
            </a:r>
          </a:p>
          <a:p>
            <a:pPr marL="0" indent="0" eaLnBrk="1" fontAlgn="auto" hangingPunct="1">
              <a:spcAft>
                <a:spcPts val="0"/>
              </a:spcAft>
              <a:buFont typeface="Symbol" pitchFamily="18" charset="2"/>
              <a:buNone/>
              <a:defRPr/>
            </a:pPr>
            <a:endParaRPr lang="ru-RU" dirty="0" smtClean="0"/>
          </a:p>
          <a:p>
            <a:pPr marL="0" indent="0" eaLnBrk="1" fontAlgn="auto" hangingPunct="1">
              <a:spcAft>
                <a:spcPts val="0"/>
              </a:spcAft>
              <a:buNone/>
              <a:defRPr/>
            </a:pPr>
            <a:r>
              <a:rPr lang="ru-RU" dirty="0" smtClean="0"/>
              <a:t>Допустим, что нужно подняться на воздушном шаре на высоту 300 км, где уже летают искусственные спутники Земли, но плотность воздуха еще отлична от нуля и, как это видно из графика на рис.1, составляет 1010 кг/м3. Увеличим массу полезного груза и шара до 1000 кг. Подставив числовые значения в формулу, получим</a:t>
            </a:r>
          </a:p>
          <a:p>
            <a:pPr marL="0" indent="0" eaLnBrk="1" fontAlgn="auto" hangingPunct="1">
              <a:spcAft>
                <a:spcPts val="0"/>
              </a:spcAft>
              <a:buNone/>
              <a:defRPr/>
            </a:pPr>
            <a:endParaRPr lang="ru-RU" dirty="0" smtClean="0"/>
          </a:p>
          <a:p>
            <a:pPr marL="0" indent="0" eaLnBrk="1" fontAlgn="auto" hangingPunct="1">
              <a:spcAft>
                <a:spcPts val="0"/>
              </a:spcAft>
              <a:buNone/>
              <a:defRPr/>
            </a:pPr>
            <a:endParaRPr lang="ru-RU" dirty="0" smtClean="0"/>
          </a:p>
          <a:p>
            <a:pPr marL="0" indent="0" eaLnBrk="1" fontAlgn="auto" hangingPunct="1">
              <a:spcAft>
                <a:spcPts val="0"/>
              </a:spcAft>
              <a:buNone/>
              <a:defRPr/>
            </a:pPr>
            <a:r>
              <a:rPr lang="ru-RU" dirty="0" smtClean="0"/>
              <a:t> </a:t>
            </a:r>
          </a:p>
          <a:p>
            <a:pPr marL="0" indent="0" eaLnBrk="1" fontAlgn="auto" hangingPunct="1">
              <a:spcAft>
                <a:spcPts val="0"/>
              </a:spcAft>
              <a:buNone/>
              <a:defRPr/>
            </a:pPr>
            <a:r>
              <a:rPr lang="ru-RU" dirty="0" smtClean="0"/>
              <a:t>Шар такого объема имеет диаметр 30 км! Сооружение такого гигантского шара вряд ли осуществимо и может быть оправдано при современных возможностях. </a:t>
            </a:r>
          </a:p>
          <a:p>
            <a:pPr marL="0" indent="0" eaLnBrk="1" fontAlgn="auto" hangingPunct="1">
              <a:spcAft>
                <a:spcPts val="0"/>
              </a:spcAft>
              <a:buNone/>
              <a:defRPr/>
            </a:pPr>
            <a:r>
              <a:rPr lang="ru-RU" dirty="0" smtClean="0"/>
              <a:t>Таким образом, практическая реализация полета в космос на воздушных шарах пока может быть отнесена лишь в область фантазии.</a:t>
            </a:r>
          </a:p>
          <a:p>
            <a:pPr marL="0" indent="0" eaLnBrk="1" fontAlgn="auto" hangingPunct="1">
              <a:spcAft>
                <a:spcPts val="0"/>
              </a:spcAft>
              <a:buFont typeface="Symbol" pitchFamily="18" charset="2"/>
              <a:buNone/>
              <a:defRPr/>
            </a:pPr>
            <a:endParaRPr lang="ru-RU" dirty="0"/>
          </a:p>
          <a:p>
            <a:pPr marL="0" indent="0" eaLnBrk="1" fontAlgn="auto" hangingPunct="1">
              <a:spcAft>
                <a:spcPts val="0"/>
              </a:spcAft>
              <a:buFont typeface="Symbol" pitchFamily="18" charset="2"/>
              <a:buNone/>
              <a:defRPr/>
            </a:pPr>
            <a:endParaRPr lang="ru-RU" dirty="0"/>
          </a:p>
        </p:txBody>
      </p:sp>
      <p:pic>
        <p:nvPicPr>
          <p:cNvPr id="5" name="Picture 2"/>
          <p:cNvPicPr>
            <a:picLocks noChangeAspect="1" noChangeArrowheads="1"/>
          </p:cNvPicPr>
          <p:nvPr/>
        </p:nvPicPr>
        <p:blipFill>
          <a:blip r:embed="rId2" cstate="print"/>
          <a:srcRect/>
          <a:stretch>
            <a:fillRect/>
          </a:stretch>
        </p:blipFill>
        <p:spPr bwMode="auto">
          <a:xfrm>
            <a:off x="714348" y="4071942"/>
            <a:ext cx="2786082" cy="5930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14282" y="142853"/>
            <a:ext cx="8715436" cy="6715147"/>
          </a:xfrm>
        </p:spPr>
        <p:txBody>
          <a:bodyPr rtlCol="0">
            <a:noAutofit/>
          </a:bodyPr>
          <a:lstStyle/>
          <a:p>
            <a:pPr marL="0" indent="0" eaLnBrk="1" fontAlgn="auto" hangingPunct="1">
              <a:spcAft>
                <a:spcPts val="0"/>
              </a:spcAft>
              <a:buNone/>
              <a:defRPr/>
            </a:pPr>
            <a:r>
              <a:rPr lang="ru-RU" sz="2200" dirty="0" smtClean="0">
                <a:solidFill>
                  <a:schemeClr val="bg1"/>
                </a:solidFill>
              </a:rPr>
              <a:t>Дирижабль можно наполнить гелием. Гелий не взрывоопасен, но вдвое тяжелее водорода.</a:t>
            </a:r>
          </a:p>
          <a:p>
            <a:pPr marL="0" indent="0" eaLnBrk="1" fontAlgn="auto" hangingPunct="1">
              <a:spcAft>
                <a:spcPts val="0"/>
              </a:spcAft>
              <a:buFont typeface="Symbol" pitchFamily="18" charset="2"/>
              <a:buNone/>
              <a:defRPr/>
            </a:pPr>
            <a:r>
              <a:rPr lang="ru-RU" sz="2200" dirty="0" smtClean="0">
                <a:solidFill>
                  <a:schemeClr val="bg1"/>
                </a:solidFill>
              </a:rPr>
              <a:t>Значит</a:t>
            </a:r>
            <a:r>
              <a:rPr lang="ru-RU" sz="2200" dirty="0">
                <a:solidFill>
                  <a:schemeClr val="bg1"/>
                </a:solidFill>
              </a:rPr>
              <a:t>, и подъемная сила </a:t>
            </a:r>
            <a:r>
              <a:rPr lang="ru-RU" sz="2200" dirty="0" smtClean="0">
                <a:solidFill>
                  <a:schemeClr val="bg1"/>
                </a:solidFill>
              </a:rPr>
              <a:t>гелия </a:t>
            </a:r>
            <a:r>
              <a:rPr lang="ru-RU" sz="2200" dirty="0">
                <a:solidFill>
                  <a:schemeClr val="bg1"/>
                </a:solidFill>
              </a:rPr>
              <a:t>в два раза меньше?</a:t>
            </a:r>
          </a:p>
          <a:p>
            <a:pPr marL="0" indent="0" eaLnBrk="1" fontAlgn="auto" hangingPunct="1">
              <a:spcAft>
                <a:spcPts val="0"/>
              </a:spcAft>
              <a:buFont typeface="Symbol" pitchFamily="18" charset="2"/>
              <a:buNone/>
              <a:defRPr/>
            </a:pPr>
            <a:r>
              <a:rPr lang="ru-RU" sz="2200" dirty="0" smtClean="0">
                <a:solidFill>
                  <a:schemeClr val="bg1"/>
                </a:solidFill>
              </a:rPr>
              <a:t>Подъемная </a:t>
            </a:r>
            <a:r>
              <a:rPr lang="ru-RU" sz="2200" dirty="0">
                <a:solidFill>
                  <a:schemeClr val="bg1"/>
                </a:solidFill>
              </a:rPr>
              <a:t>сила, как это ни парадоксально, остается практически </a:t>
            </a:r>
            <a:r>
              <a:rPr lang="ru-RU" sz="2200" dirty="0"/>
              <a:t>той же самой, что и у водорода</a:t>
            </a:r>
            <a:r>
              <a:rPr lang="ru-RU" sz="2200" dirty="0" smtClean="0"/>
              <a:t>.</a:t>
            </a:r>
            <a:endParaRPr lang="ru-RU" sz="2200" dirty="0"/>
          </a:p>
          <a:p>
            <a:pPr marL="0" indent="0" eaLnBrk="1" fontAlgn="auto" hangingPunct="1">
              <a:spcAft>
                <a:spcPts val="0"/>
              </a:spcAft>
              <a:buFont typeface="Symbol" pitchFamily="18" charset="2"/>
              <a:buNone/>
              <a:defRPr/>
            </a:pPr>
            <a:r>
              <a:rPr lang="ru-RU" sz="2200" b="1" dirty="0" smtClean="0"/>
              <a:t>З</a:t>
            </a:r>
            <a:r>
              <a:rPr lang="ru-RU" sz="2200" dirty="0" smtClean="0"/>
              <a:t>апишем </a:t>
            </a:r>
            <a:r>
              <a:rPr lang="ru-RU" sz="2200" dirty="0"/>
              <a:t>выражение для подъемных сил гелия и водорода </a:t>
            </a:r>
            <a:r>
              <a:rPr lang="ru-RU" sz="2200" dirty="0" smtClean="0"/>
              <a:t>применительно </a:t>
            </a:r>
            <a:r>
              <a:rPr lang="ru-RU" sz="2200" dirty="0"/>
              <a:t>к одному и тому же объему.</a:t>
            </a:r>
          </a:p>
          <a:p>
            <a:pPr marL="0" indent="0" eaLnBrk="1" fontAlgn="auto" hangingPunct="1">
              <a:spcAft>
                <a:spcPts val="0"/>
              </a:spcAft>
              <a:buFont typeface="Symbol" pitchFamily="18" charset="2"/>
              <a:buNone/>
              <a:defRPr/>
            </a:pPr>
            <a:r>
              <a:rPr lang="ru-RU" sz="2200" dirty="0"/>
              <a:t>Для гелия:     </a:t>
            </a:r>
            <a:r>
              <a:rPr lang="ru-RU" sz="2200" b="1" dirty="0"/>
              <a:t>FHe = </a:t>
            </a:r>
            <a:r>
              <a:rPr lang="ru-RU" sz="2200" b="1" dirty="0" smtClean="0"/>
              <a:t>(</a:t>
            </a:r>
            <a:r>
              <a:rPr lang="el-GR" sz="2200" b="1" dirty="0" smtClean="0"/>
              <a:t>ρ</a:t>
            </a:r>
            <a:r>
              <a:rPr lang="ru-RU" sz="2200" b="1" dirty="0" smtClean="0"/>
              <a:t>в </a:t>
            </a:r>
            <a:r>
              <a:rPr lang="ru-RU" sz="2200" b="1" dirty="0"/>
              <a:t>– </a:t>
            </a:r>
            <a:r>
              <a:rPr lang="el-GR" sz="2200" b="1" dirty="0"/>
              <a:t>ρ</a:t>
            </a:r>
            <a:r>
              <a:rPr lang="ru-RU" sz="2200" b="1" dirty="0" err="1" smtClean="0"/>
              <a:t>He</a:t>
            </a:r>
            <a:r>
              <a:rPr lang="ru-RU" sz="2200" b="1" dirty="0"/>
              <a:t>) </a:t>
            </a:r>
            <a:r>
              <a:rPr lang="ru-RU" sz="2200" b="1" dirty="0" err="1"/>
              <a:t>gV</a:t>
            </a:r>
            <a:endParaRPr lang="ru-RU" sz="2200" b="1" dirty="0"/>
          </a:p>
          <a:p>
            <a:pPr marL="0" indent="0" eaLnBrk="1" fontAlgn="auto" hangingPunct="1">
              <a:spcAft>
                <a:spcPts val="0"/>
              </a:spcAft>
              <a:buFont typeface="Symbol" pitchFamily="18" charset="2"/>
              <a:buNone/>
              <a:defRPr/>
            </a:pPr>
            <a:r>
              <a:rPr lang="ru-RU" sz="2200" dirty="0"/>
              <a:t>Для водорода:    </a:t>
            </a:r>
            <a:r>
              <a:rPr lang="ru-RU" sz="2200" b="1" dirty="0"/>
              <a:t>FH</a:t>
            </a:r>
            <a:r>
              <a:rPr lang="ru-RU" sz="2200" b="1" dirty="0" smtClean="0"/>
              <a:t>=(</a:t>
            </a:r>
            <a:r>
              <a:rPr lang="el-GR" sz="2200" b="1" dirty="0" smtClean="0"/>
              <a:t>ρ</a:t>
            </a:r>
            <a:r>
              <a:rPr lang="ru-RU" sz="2200" b="1" dirty="0" smtClean="0"/>
              <a:t>в </a:t>
            </a:r>
            <a:r>
              <a:rPr lang="ru-RU" sz="2200" b="1" dirty="0"/>
              <a:t>- </a:t>
            </a:r>
            <a:r>
              <a:rPr lang="el-GR" sz="2200" b="1" dirty="0"/>
              <a:t>ρ</a:t>
            </a:r>
            <a:r>
              <a:rPr lang="ru-RU" sz="2200" b="1" dirty="0" smtClean="0"/>
              <a:t>H</a:t>
            </a:r>
            <a:r>
              <a:rPr lang="ru-RU" sz="2200" b="1" dirty="0"/>
              <a:t>) </a:t>
            </a:r>
            <a:r>
              <a:rPr lang="ru-RU" sz="2200" b="1" dirty="0" err="1" smtClean="0"/>
              <a:t>gV</a:t>
            </a:r>
            <a:endParaRPr lang="ru-RU" sz="2200" b="1" dirty="0" smtClean="0"/>
          </a:p>
          <a:p>
            <a:pPr marL="0" indent="0" eaLnBrk="1" fontAlgn="auto" hangingPunct="1">
              <a:spcAft>
                <a:spcPts val="0"/>
              </a:spcAft>
              <a:buFont typeface="Symbol" pitchFamily="18" charset="2"/>
              <a:buNone/>
              <a:defRPr/>
            </a:pPr>
            <a:r>
              <a:rPr lang="ru-RU" sz="2200" dirty="0" smtClean="0"/>
              <a:t>Составим </a:t>
            </a:r>
            <a:r>
              <a:rPr lang="ru-RU" sz="2200" dirty="0"/>
              <a:t>отношение подъемных сил:</a:t>
            </a:r>
          </a:p>
          <a:p>
            <a:pPr marL="0" indent="0" eaLnBrk="1" fontAlgn="auto" hangingPunct="1">
              <a:spcAft>
                <a:spcPts val="0"/>
              </a:spcAft>
              <a:buFont typeface="Symbol" pitchFamily="18" charset="2"/>
              <a:buNone/>
              <a:defRPr/>
            </a:pPr>
            <a:r>
              <a:rPr lang="ru-RU" sz="2200" dirty="0" smtClean="0"/>
              <a:t> </a:t>
            </a:r>
            <a:endParaRPr lang="ru-RU" sz="2200" dirty="0"/>
          </a:p>
          <a:p>
            <a:pPr marL="0" indent="0" eaLnBrk="1" fontAlgn="auto" hangingPunct="1">
              <a:spcAft>
                <a:spcPts val="0"/>
              </a:spcAft>
              <a:buFont typeface="Symbol" pitchFamily="18" charset="2"/>
              <a:buNone/>
              <a:defRPr/>
            </a:pPr>
            <a:endParaRPr lang="ru-RU" sz="2200" dirty="0" smtClean="0"/>
          </a:p>
          <a:p>
            <a:pPr marL="0" indent="0" eaLnBrk="1" fontAlgn="auto" hangingPunct="1">
              <a:spcAft>
                <a:spcPts val="0"/>
              </a:spcAft>
              <a:buFont typeface="Symbol" pitchFamily="18" charset="2"/>
              <a:buNone/>
              <a:defRPr/>
            </a:pPr>
            <a:r>
              <a:rPr lang="ru-RU" sz="2200" dirty="0" smtClean="0"/>
              <a:t>Подстановка </a:t>
            </a:r>
            <a:r>
              <a:rPr lang="ru-RU" sz="2200" dirty="0"/>
              <a:t>сюда численных значений плотностей гелия, водорода и воздуха дает</a:t>
            </a:r>
          </a:p>
          <a:p>
            <a:pPr marL="0" indent="0" eaLnBrk="1" fontAlgn="auto" hangingPunct="1">
              <a:spcAft>
                <a:spcPts val="0"/>
              </a:spcAft>
              <a:buFont typeface="Symbol" pitchFamily="18" charset="2"/>
              <a:buNone/>
              <a:defRPr/>
            </a:pPr>
            <a:endParaRPr lang="ru-RU" sz="2200" dirty="0" smtClean="0"/>
          </a:p>
          <a:p>
            <a:pPr marL="0" indent="0" eaLnBrk="1" fontAlgn="auto" hangingPunct="1">
              <a:spcAft>
                <a:spcPts val="0"/>
              </a:spcAft>
              <a:buFont typeface="Symbol" pitchFamily="18" charset="2"/>
              <a:buNone/>
              <a:defRPr/>
            </a:pPr>
            <a:endParaRPr lang="ru-RU" sz="2200" dirty="0" smtClean="0"/>
          </a:p>
          <a:p>
            <a:pPr marL="0" indent="0" eaLnBrk="1" fontAlgn="auto" hangingPunct="1">
              <a:spcAft>
                <a:spcPts val="0"/>
              </a:spcAft>
              <a:buFont typeface="Symbol" pitchFamily="18" charset="2"/>
              <a:buNone/>
              <a:defRPr/>
            </a:pPr>
            <a:r>
              <a:rPr lang="ru-RU" sz="2200" dirty="0" smtClean="0"/>
              <a:t>  Как видите, подъемная сила практически осталась прежней.</a:t>
            </a:r>
          </a:p>
        </p:txBody>
      </p:sp>
      <p:pic>
        <p:nvPicPr>
          <p:cNvPr id="27652" name="Picture 2"/>
          <p:cNvPicPr>
            <a:picLocks noChangeAspect="1" noChangeArrowheads="1"/>
          </p:cNvPicPr>
          <p:nvPr/>
        </p:nvPicPr>
        <p:blipFill>
          <a:blip r:embed="rId2" cstate="print"/>
          <a:srcRect/>
          <a:stretch>
            <a:fillRect/>
          </a:stretch>
        </p:blipFill>
        <p:spPr bwMode="auto">
          <a:xfrm>
            <a:off x="500034" y="4143380"/>
            <a:ext cx="1919768" cy="690564"/>
          </a:xfrm>
          <a:prstGeom prst="rect">
            <a:avLst/>
          </a:prstGeom>
          <a:noFill/>
          <a:ln w="9525">
            <a:noFill/>
            <a:miter lim="800000"/>
            <a:headEnd/>
            <a:tailEnd/>
          </a:ln>
          <a:effectLst/>
        </p:spPr>
      </p:pic>
      <p:pic>
        <p:nvPicPr>
          <p:cNvPr id="27653" name="Picture 3"/>
          <p:cNvPicPr>
            <a:picLocks noChangeAspect="1" noChangeArrowheads="1"/>
          </p:cNvPicPr>
          <p:nvPr/>
        </p:nvPicPr>
        <p:blipFill>
          <a:blip r:embed="rId3" cstate="print"/>
          <a:srcRect/>
          <a:stretch>
            <a:fillRect/>
          </a:stretch>
        </p:blipFill>
        <p:spPr bwMode="auto">
          <a:xfrm>
            <a:off x="357158" y="5572140"/>
            <a:ext cx="3884441" cy="7143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857224" y="1714488"/>
            <a:ext cx="7408862" cy="3451225"/>
          </a:xfrm>
        </p:spPr>
        <p:txBody>
          <a:bodyPr/>
          <a:lstStyle/>
          <a:p>
            <a:pPr marL="0" indent="0" eaLnBrk="1" fontAlgn="auto" hangingPunct="1">
              <a:spcAft>
                <a:spcPts val="0"/>
              </a:spcAft>
              <a:buNone/>
              <a:defRPr/>
            </a:pPr>
            <a:r>
              <a:rPr lang="ru-RU" sz="2200" dirty="0" smtClean="0"/>
              <a:t>Гелий имеет существенное преимущество перед водородом: при той же подъемной силе он безопасен в обращении. Широкое применение гелия сдерживается лишь одним фактором — его дороговизной.</a:t>
            </a:r>
          </a:p>
          <a:p>
            <a:pPr marL="0" indent="0" eaLnBrk="1" fontAlgn="auto" hangingPunct="1">
              <a:spcAft>
                <a:spcPts val="0"/>
              </a:spcAft>
              <a:buNone/>
              <a:defRPr/>
            </a:pPr>
            <a:r>
              <a:rPr lang="ru-RU" sz="2200" dirty="0" smtClean="0"/>
              <a:t>Чем же тогда наполняют аэростаты в настоящее время? Водород опасен, гелий дорог...</a:t>
            </a:r>
          </a:p>
          <a:p>
            <a:pPr marL="0" indent="0" eaLnBrk="1" fontAlgn="auto" hangingPunct="1">
              <a:spcAft>
                <a:spcPts val="0"/>
              </a:spcAft>
              <a:buNone/>
              <a:defRPr/>
            </a:pPr>
            <a:r>
              <a:rPr lang="ru-RU" sz="2200" dirty="0" smtClean="0"/>
              <a:t>Аэронавты применяют самый обыкновенный горячий воздух.</a:t>
            </a:r>
          </a:p>
          <a:p>
            <a:pPr marL="0" indent="0" eaLnBrk="1" fontAlgn="auto" hangingPunct="1">
              <a:spcAft>
                <a:spcPts val="0"/>
              </a:spcAft>
              <a:buNone/>
              <a:defRPr/>
            </a:pPr>
            <a:r>
              <a:rPr lang="ru-RU" sz="2200" dirty="0" smtClean="0"/>
              <a:t>Как можно взлететь, наполнив шар воздухом? </a:t>
            </a:r>
          </a:p>
          <a:p>
            <a:pPr marL="0" indent="0" eaLnBrk="1" fontAlgn="auto" hangingPunct="1">
              <a:spcAft>
                <a:spcPts val="0"/>
              </a:spcAft>
              <a:buNone/>
              <a:defRPr/>
            </a:pPr>
            <a:r>
              <a:rPr lang="ru-RU" sz="2200" dirty="0" smtClean="0"/>
              <a:t>С повышением температуры плотность воздуха падает, и возникает подъемная сила, отличная от нуля.</a:t>
            </a:r>
          </a:p>
          <a:p>
            <a:endParaRPr lang="ru-RU" dirty="0"/>
          </a:p>
        </p:txBody>
      </p:sp>
      <p:sp>
        <p:nvSpPr>
          <p:cNvPr id="3" name="Заголовок 2"/>
          <p:cNvSpPr>
            <a:spLocks noGrp="1"/>
          </p:cNvSpPr>
          <p:nvPr>
            <p:ph type="title"/>
          </p:nvPr>
        </p:nvSpPr>
        <p:spPr/>
        <p:txBody>
          <a:bodyPr/>
          <a:lstStyle/>
          <a:p>
            <a:r>
              <a:rPr lang="ru-RU" dirty="0" smtClean="0"/>
              <a:t>Чем заполнить воздушный шар?</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871538" y="2060575"/>
            <a:ext cx="7408862" cy="4321175"/>
          </a:xfrm>
        </p:spPr>
        <p:txBody>
          <a:bodyPr rtlCol="0">
            <a:normAutofit/>
          </a:bodyPr>
          <a:lstStyle/>
          <a:p>
            <a:pPr marL="0" indent="0" algn="ctr" eaLnBrk="1" fontAlgn="auto" hangingPunct="1">
              <a:spcAft>
                <a:spcPts val="0"/>
              </a:spcAft>
              <a:buFont typeface="Symbol" pitchFamily="18" charset="2"/>
              <a:buNone/>
              <a:defRPr/>
            </a:pPr>
            <a:r>
              <a:rPr lang="ru-RU" sz="3200" dirty="0" smtClean="0"/>
              <a:t>Открытый урок по теме: «Воздухоплавание»</a:t>
            </a:r>
          </a:p>
          <a:p>
            <a:pPr marL="0" indent="0" algn="ctr" eaLnBrk="1" fontAlgn="auto" hangingPunct="1">
              <a:spcAft>
                <a:spcPts val="0"/>
              </a:spcAft>
              <a:buFont typeface="Symbol" pitchFamily="18" charset="2"/>
              <a:buNone/>
              <a:defRPr/>
            </a:pPr>
            <a:r>
              <a:rPr lang="ru-RU" sz="2800" i="1" dirty="0" smtClean="0"/>
              <a:t>Закон Архимеда и дрейфующие аэростаты</a:t>
            </a:r>
          </a:p>
          <a:p>
            <a:pPr marL="0" indent="0" algn="ctr" eaLnBrk="1" fontAlgn="auto" hangingPunct="1">
              <a:spcAft>
                <a:spcPts val="0"/>
              </a:spcAft>
              <a:buFont typeface="Symbol" pitchFamily="18" charset="2"/>
              <a:buNone/>
              <a:defRPr/>
            </a:pPr>
            <a:endParaRPr lang="ru-RU" dirty="0" smtClean="0"/>
          </a:p>
          <a:p>
            <a:pPr marL="0" indent="0" algn="ctr" eaLnBrk="1" fontAlgn="auto" hangingPunct="1">
              <a:spcAft>
                <a:spcPts val="0"/>
              </a:spcAft>
              <a:buFont typeface="Symbol" pitchFamily="18" charset="2"/>
              <a:buNone/>
              <a:defRPr/>
            </a:pPr>
            <a:endParaRPr lang="ru-RU" dirty="0" smtClean="0"/>
          </a:p>
          <a:p>
            <a:pPr marL="0" indent="0" algn="r" eaLnBrk="1" fontAlgn="auto" hangingPunct="1">
              <a:spcAft>
                <a:spcPts val="0"/>
              </a:spcAft>
              <a:buFont typeface="Symbol" pitchFamily="18" charset="2"/>
              <a:buNone/>
              <a:defRPr/>
            </a:pPr>
            <a:r>
              <a:rPr lang="ru-RU" dirty="0" smtClean="0"/>
              <a:t>Ермоленко Инесса Вячеславовна, учитель физики</a:t>
            </a:r>
          </a:p>
          <a:p>
            <a:pPr marL="0" indent="0" algn="r" eaLnBrk="1" fontAlgn="auto" hangingPunct="1">
              <a:spcAft>
                <a:spcPts val="0"/>
              </a:spcAft>
              <a:buFont typeface="Symbol" pitchFamily="18" charset="2"/>
              <a:buNone/>
              <a:defRPr/>
            </a:pPr>
            <a:endParaRPr lang="ru-RU" sz="1800" dirty="0" smtClean="0"/>
          </a:p>
          <a:p>
            <a:pPr marL="0" indent="0" algn="r" eaLnBrk="1" fontAlgn="auto" hangingPunct="1">
              <a:spcAft>
                <a:spcPts val="0"/>
              </a:spcAft>
              <a:buFont typeface="Symbol" pitchFamily="18" charset="2"/>
              <a:buNone/>
              <a:defRPr/>
            </a:pPr>
            <a:endParaRPr lang="ru-RU" sz="1800" dirty="0" smtClean="0"/>
          </a:p>
          <a:p>
            <a:pPr marL="0" indent="0" algn="r" eaLnBrk="1" fontAlgn="auto" hangingPunct="1">
              <a:spcAft>
                <a:spcPts val="0"/>
              </a:spcAft>
              <a:buFont typeface="Symbol" pitchFamily="18" charset="2"/>
              <a:buNone/>
              <a:defRPr/>
            </a:pPr>
            <a:endParaRPr lang="ru-RU" sz="1800" dirty="0"/>
          </a:p>
          <a:p>
            <a:pPr marL="0" indent="0" algn="ctr" eaLnBrk="1" fontAlgn="auto" hangingPunct="1">
              <a:spcAft>
                <a:spcPts val="0"/>
              </a:spcAft>
              <a:buFont typeface="Symbol" pitchFamily="18" charset="2"/>
              <a:buNone/>
              <a:defRPr/>
            </a:pPr>
            <a:r>
              <a:rPr lang="ru-RU" sz="1800" dirty="0" smtClean="0"/>
              <a:t>Москва 2012</a:t>
            </a:r>
            <a:endParaRPr lang="ru-RU" sz="1800" dirty="0"/>
          </a:p>
        </p:txBody>
      </p:sp>
      <p:sp>
        <p:nvSpPr>
          <p:cNvPr id="9219" name="Заголовок 3"/>
          <p:cNvSpPr>
            <a:spLocks noGrp="1"/>
          </p:cNvSpPr>
          <p:nvPr>
            <p:ph type="title"/>
          </p:nvPr>
        </p:nvSpPr>
        <p:spPr>
          <a:xfrm>
            <a:off x="1331913" y="692150"/>
            <a:ext cx="6511925" cy="1143000"/>
          </a:xfrm>
        </p:spPr>
        <p:txBody>
          <a:bodyPr/>
          <a:lstStyle/>
          <a:p>
            <a:pPr eaLnBrk="1" hangingPunct="1"/>
            <a:r>
              <a:rPr lang="ru-RU" dirty="0" smtClean="0"/>
              <a:t>ГОУ СОШ №669</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28596" y="1357298"/>
            <a:ext cx="8207375" cy="5040313"/>
          </a:xfrm>
        </p:spPr>
        <p:txBody>
          <a:bodyPr rtlCol="0">
            <a:normAutofit lnSpcReduction="10000"/>
          </a:bodyPr>
          <a:lstStyle/>
          <a:p>
            <a:pPr marL="0" indent="0" eaLnBrk="1" fontAlgn="auto" hangingPunct="1">
              <a:spcAft>
                <a:spcPts val="0"/>
              </a:spcAft>
              <a:buFont typeface="Symbol" pitchFamily="18" charset="2"/>
              <a:buNone/>
              <a:defRPr/>
            </a:pPr>
            <a:r>
              <a:rPr lang="ru-RU" dirty="0" smtClean="0">
                <a:solidFill>
                  <a:schemeClr val="bg1"/>
                </a:solidFill>
              </a:rPr>
              <a:t>Очень </a:t>
            </a:r>
            <a:r>
              <a:rPr lang="ru-RU" dirty="0">
                <a:solidFill>
                  <a:schemeClr val="bg1"/>
                </a:solidFill>
              </a:rPr>
              <a:t>интересным был </a:t>
            </a:r>
            <a:r>
              <a:rPr lang="ru-RU" dirty="0" smtClean="0">
                <a:solidFill>
                  <a:schemeClr val="bg1"/>
                </a:solidFill>
              </a:rPr>
              <a:t>проект, </a:t>
            </a:r>
            <a:r>
              <a:rPr lang="ru-RU" dirty="0">
                <a:solidFill>
                  <a:schemeClr val="bg1"/>
                </a:solidFill>
              </a:rPr>
              <a:t>предложенный </a:t>
            </a:r>
            <a:r>
              <a:rPr lang="ru-RU" dirty="0"/>
              <a:t>К.Э.Циолковским в работе «Аэростат металлический управляемый» (1892 г.). По </a:t>
            </a:r>
            <a:r>
              <a:rPr lang="ru-RU" dirty="0" smtClean="0"/>
              <a:t>замыслу </a:t>
            </a:r>
            <a:r>
              <a:rPr lang="ru-RU" dirty="0"/>
              <a:t>изобретателя, это был дирижабль переменного объема, что позволяло сохранять постоянную подъемную силу при различных температурах окружающего воздуха и различных высотах </a:t>
            </a:r>
            <a:r>
              <a:rPr lang="ru-RU" dirty="0" smtClean="0"/>
              <a:t>полета</a:t>
            </a:r>
            <a:r>
              <a:rPr lang="ru-RU" dirty="0"/>
              <a:t>. Возможность изменения объема металлической конструкции достигалась гофрированием его поверхности. Эта же мера </a:t>
            </a:r>
            <a:r>
              <a:rPr lang="ru-RU" dirty="0" smtClean="0"/>
              <a:t>одновременно </a:t>
            </a:r>
            <a:r>
              <a:rPr lang="ru-RU" dirty="0"/>
              <a:t>увеличивала и прочность корпуса. Для подогрева газа, наполняющего дирижабль, предусматривались змеевики, по </a:t>
            </a:r>
            <a:r>
              <a:rPr lang="ru-RU" dirty="0" smtClean="0"/>
              <a:t>которым </a:t>
            </a:r>
            <a:r>
              <a:rPr lang="ru-RU" dirty="0"/>
              <a:t>можно было пропускать отработанные газы моторов.</a:t>
            </a:r>
          </a:p>
          <a:p>
            <a:pPr marL="0" indent="0" eaLnBrk="1" fontAlgn="auto" hangingPunct="1">
              <a:spcAft>
                <a:spcPts val="0"/>
              </a:spcAft>
              <a:buFont typeface="Symbol" pitchFamily="18" charset="2"/>
              <a:buNone/>
              <a:defRPr/>
            </a:pPr>
            <a:r>
              <a:rPr lang="ru-RU" dirty="0" smtClean="0"/>
              <a:t>По непонятным </a:t>
            </a:r>
            <a:r>
              <a:rPr lang="ru-RU" dirty="0"/>
              <a:t>причинам его проект до сих пор не получил признания.</a:t>
            </a:r>
          </a:p>
          <a:p>
            <a:pPr marL="0" indent="0" eaLnBrk="1" fontAlgn="auto" hangingPunct="1">
              <a:spcAft>
                <a:spcPts val="0"/>
              </a:spcAft>
              <a:buFont typeface="Symbol" pitchFamily="18" charset="2"/>
              <a:buNone/>
              <a:defRPr/>
            </a:pPr>
            <a:endParaRPr lang="ru-RU" dirty="0"/>
          </a:p>
        </p:txBody>
      </p:sp>
      <p:sp>
        <p:nvSpPr>
          <p:cNvPr id="4" name="TextBox 3"/>
          <p:cNvSpPr txBox="1"/>
          <p:nvPr/>
        </p:nvSpPr>
        <p:spPr>
          <a:xfrm>
            <a:off x="1428728" y="428604"/>
            <a:ext cx="6786610" cy="769441"/>
          </a:xfrm>
          <a:prstGeom prst="rect">
            <a:avLst/>
          </a:prstGeom>
          <a:noFill/>
        </p:spPr>
        <p:txBody>
          <a:bodyPr wrap="square" rtlCol="0">
            <a:spAutoFit/>
          </a:bodyPr>
          <a:lstStyle/>
          <a:p>
            <a:r>
              <a:rPr lang="ru-RU" sz="4400" dirty="0" smtClean="0">
                <a:solidFill>
                  <a:schemeClr val="bg1"/>
                </a:solidFill>
              </a:rPr>
              <a:t>Оригинальный дирижабль</a:t>
            </a:r>
            <a:endParaRPr lang="ru-RU" sz="4400"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214290"/>
            <a:ext cx="8929718" cy="3451225"/>
          </a:xfrm>
        </p:spPr>
        <p:txBody>
          <a:bodyPr/>
          <a:lstStyle/>
          <a:p>
            <a:pPr>
              <a:buNone/>
            </a:pPr>
            <a:r>
              <a:rPr lang="ru-RU" dirty="0" smtClean="0"/>
              <a:t>    </a:t>
            </a:r>
            <a:r>
              <a:rPr lang="ru-RU" dirty="0" smtClean="0">
                <a:solidFill>
                  <a:schemeClr val="bg1"/>
                </a:solidFill>
              </a:rPr>
              <a:t>В 1933 и 1934 годах смелые советские воздухоплаватели поставили мировые рекорды высоты: первый — 19 км, второй — 22 км. Поскольку эти высоты находятся уже в области стратосферы , то и летательные аппараты, на которых </a:t>
            </a:r>
            <a:r>
              <a:rPr lang="ru-RU" dirty="0" smtClean="0"/>
              <a:t>совершались полеты, назывались не аэростатами, а «стратостатами». Представители старшего поколения помнят, что стратонавты в то время пользовались такой же славой, какой ныне — космонавты. К сожалению, полеты в неизведанное всегда чреваты опасностями. Так получилось и в тот раз: второй полет для экипажа закончился гибелью.</a:t>
            </a:r>
          </a:p>
          <a:p>
            <a:pPr>
              <a:buNone/>
            </a:pPr>
            <a:endParaRPr lang="ru-RU" dirty="0"/>
          </a:p>
        </p:txBody>
      </p:sp>
      <p:pic>
        <p:nvPicPr>
          <p:cNvPr id="53250" name="Рисунок 21"/>
          <p:cNvPicPr>
            <a:picLocks noChangeAspect="1" noChangeArrowheads="1"/>
          </p:cNvPicPr>
          <p:nvPr/>
        </p:nvPicPr>
        <p:blipFill>
          <a:blip r:embed="rId2" cstate="print"/>
          <a:srcRect/>
          <a:stretch>
            <a:fillRect/>
          </a:stretch>
        </p:blipFill>
        <p:spPr bwMode="auto">
          <a:xfrm>
            <a:off x="2000232" y="4000504"/>
            <a:ext cx="4484502" cy="285749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71472" y="214290"/>
            <a:ext cx="8280400" cy="6238897"/>
          </a:xfrm>
        </p:spPr>
        <p:txBody>
          <a:bodyPr rtlCol="0">
            <a:normAutofit/>
          </a:bodyPr>
          <a:lstStyle/>
          <a:p>
            <a:pPr marL="0" indent="0" eaLnBrk="1" fontAlgn="auto" hangingPunct="1">
              <a:spcAft>
                <a:spcPts val="0"/>
              </a:spcAft>
              <a:buFont typeface="Symbol" pitchFamily="18" charset="2"/>
              <a:buNone/>
              <a:defRPr/>
            </a:pPr>
            <a:r>
              <a:rPr lang="ru-RU" dirty="0" smtClean="0">
                <a:solidFill>
                  <a:schemeClr val="bg1"/>
                </a:solidFill>
              </a:rPr>
              <a:t>В </a:t>
            </a:r>
            <a:r>
              <a:rPr lang="ru-RU" dirty="0">
                <a:solidFill>
                  <a:schemeClr val="bg1"/>
                </a:solidFill>
              </a:rPr>
              <a:t>северном полушарии в летний период на высотах до 18 км воздушные массы перемещаются в восточном направлении, а свыше 22 км — в западном. </a:t>
            </a:r>
            <a:r>
              <a:rPr lang="ru-RU" u="sng" dirty="0">
                <a:solidFill>
                  <a:schemeClr val="bg1"/>
                </a:solidFill>
              </a:rPr>
              <a:t>Слой атмосферы на высоте 18-22 км, называемый переходным, </a:t>
            </a:r>
            <a:r>
              <a:rPr lang="ru-RU" dirty="0"/>
              <a:t>характеризуется слабыми, </a:t>
            </a:r>
            <a:r>
              <a:rPr lang="ru-RU" dirty="0">
                <a:solidFill>
                  <a:schemeClr val="bg1"/>
                </a:solidFill>
              </a:rPr>
              <a:t>неустойчивыми по направлению </a:t>
            </a:r>
            <a:r>
              <a:rPr lang="ru-RU" dirty="0"/>
              <a:t>и скорости ветрами</a:t>
            </a:r>
            <a:r>
              <a:rPr lang="ru-RU" dirty="0" smtClean="0"/>
              <a:t>.</a:t>
            </a:r>
          </a:p>
          <a:p>
            <a:pPr marL="0" indent="0" eaLnBrk="1" fontAlgn="auto" hangingPunct="1">
              <a:spcAft>
                <a:spcPts val="0"/>
              </a:spcAft>
              <a:buFont typeface="Symbol" pitchFamily="18" charset="2"/>
              <a:buNone/>
              <a:defRPr/>
            </a:pPr>
            <a:endParaRPr lang="ru-RU" dirty="0"/>
          </a:p>
          <a:p>
            <a:pPr marL="0" indent="0" eaLnBrk="1" fontAlgn="auto" hangingPunct="1">
              <a:spcAft>
                <a:spcPts val="0"/>
              </a:spcAft>
              <a:buFont typeface="Symbol" pitchFamily="18" charset="2"/>
              <a:buNone/>
              <a:defRPr/>
            </a:pPr>
            <a:r>
              <a:rPr lang="ru-RU" dirty="0"/>
              <a:t>Допустим, поставлена задача, чтобы аэростат совершал полет в западном направлении. На какую высоту его надо </a:t>
            </a:r>
            <a:r>
              <a:rPr lang="ru-RU" dirty="0" smtClean="0"/>
              <a:t>поднять?</a:t>
            </a:r>
          </a:p>
          <a:p>
            <a:pPr marL="0" indent="0" eaLnBrk="1" fontAlgn="auto" hangingPunct="1">
              <a:spcAft>
                <a:spcPts val="0"/>
              </a:spcAft>
              <a:buFont typeface="Symbol" pitchFamily="18" charset="2"/>
              <a:buNone/>
              <a:defRPr/>
            </a:pPr>
            <a:r>
              <a:rPr lang="ru-RU" dirty="0" smtClean="0"/>
              <a:t>Выше переходного слоя (22 км).</a:t>
            </a:r>
          </a:p>
          <a:p>
            <a:pPr marL="0" indent="0" eaLnBrk="1" fontAlgn="auto" hangingPunct="1">
              <a:spcAft>
                <a:spcPts val="0"/>
              </a:spcAft>
              <a:buFont typeface="Symbol" pitchFamily="18" charset="2"/>
              <a:buNone/>
              <a:defRPr/>
            </a:pPr>
            <a:endParaRPr lang="ru-RU" dirty="0"/>
          </a:p>
          <a:p>
            <a:pPr marL="0" indent="0" eaLnBrk="1" fontAlgn="auto" hangingPunct="1">
              <a:spcAft>
                <a:spcPts val="0"/>
              </a:spcAft>
              <a:buFont typeface="Symbol" pitchFamily="18" charset="2"/>
              <a:buNone/>
              <a:defRPr/>
            </a:pPr>
            <a:r>
              <a:rPr lang="ru-RU" dirty="0" smtClean="0"/>
              <a:t>А </a:t>
            </a:r>
            <a:r>
              <a:rPr lang="ru-RU" dirty="0"/>
              <a:t>что надо предпринять, чтобы аэростат </a:t>
            </a:r>
            <a:r>
              <a:rPr lang="ru-RU" dirty="0" smtClean="0"/>
              <a:t>вернулся </a:t>
            </a:r>
            <a:r>
              <a:rPr lang="ru-RU" dirty="0"/>
              <a:t>в исходное положение</a:t>
            </a:r>
            <a:r>
              <a:rPr lang="ru-RU" dirty="0" smtClean="0"/>
              <a:t>?</a:t>
            </a:r>
          </a:p>
          <a:p>
            <a:pPr marL="0" indent="0" eaLnBrk="1" fontAlgn="auto" hangingPunct="1">
              <a:spcAft>
                <a:spcPts val="0"/>
              </a:spcAft>
              <a:buNone/>
              <a:defRPr/>
            </a:pPr>
            <a:r>
              <a:rPr lang="ru-RU" dirty="0" smtClean="0"/>
              <a:t>Опустить его ниже переходного слоя.</a:t>
            </a:r>
            <a:endParaRPr lang="ru-RU" dirty="0"/>
          </a:p>
          <a:p>
            <a:pPr marL="0" indent="0" eaLnBrk="1" fontAlgn="auto" hangingPunct="1">
              <a:spcAft>
                <a:spcPts val="0"/>
              </a:spcAft>
              <a:buFont typeface="Symbol" pitchFamily="18" charset="2"/>
              <a:buNone/>
              <a:defRPr/>
            </a:pPr>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ph idx="1"/>
          </p:nvPr>
        </p:nvPicPr>
        <p:blipFill>
          <a:blip r:embed="rId2" cstate="print"/>
          <a:srcRect/>
          <a:stretch>
            <a:fillRect/>
          </a:stretch>
        </p:blipFill>
        <p:spPr bwMode="auto">
          <a:xfrm>
            <a:off x="0" y="214290"/>
            <a:ext cx="9100038" cy="62754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28596" y="357166"/>
            <a:ext cx="8280400" cy="2428892"/>
          </a:xfrm>
        </p:spPr>
        <p:txBody>
          <a:bodyPr rtlCol="0">
            <a:noAutofit/>
          </a:bodyPr>
          <a:lstStyle/>
          <a:p>
            <a:pPr marL="0" indent="0" eaLnBrk="1" fontAlgn="auto" hangingPunct="1">
              <a:spcAft>
                <a:spcPts val="0"/>
              </a:spcAft>
              <a:buFont typeface="Symbol" pitchFamily="18" charset="2"/>
              <a:buNone/>
              <a:defRPr/>
            </a:pPr>
            <a:r>
              <a:rPr lang="ru-RU" dirty="0" smtClean="0">
                <a:solidFill>
                  <a:schemeClr val="bg1"/>
                </a:solidFill>
              </a:rPr>
              <a:t>По </a:t>
            </a:r>
            <a:r>
              <a:rPr lang="ru-RU" dirty="0">
                <a:solidFill>
                  <a:schemeClr val="bg1"/>
                </a:solidFill>
              </a:rPr>
              <a:t>радиокомандам дрейфующий аэростат, меняя высоту, совершает круговой полет в достаточно обширном районе, размеры которого могут регулироваться за счет высоты </a:t>
            </a:r>
            <a:r>
              <a:rPr lang="ru-RU" dirty="0"/>
              <a:t>полета аэростата </a:t>
            </a:r>
            <a:r>
              <a:rPr lang="ru-RU" dirty="0" smtClean="0"/>
              <a:t>.</a:t>
            </a:r>
            <a:r>
              <a:rPr lang="ru-RU" dirty="0" smtClean="0">
                <a:solidFill>
                  <a:schemeClr val="bg1"/>
                </a:solidFill>
              </a:rPr>
              <a:t> </a:t>
            </a:r>
            <a:r>
              <a:rPr lang="ru-RU" dirty="0">
                <a:solidFill>
                  <a:schemeClr val="bg1"/>
                </a:solidFill>
              </a:rPr>
              <a:t>Если же требуется нахождение </a:t>
            </a:r>
            <a:r>
              <a:rPr lang="ru-RU" dirty="0"/>
              <a:t>аэростата в </a:t>
            </a:r>
            <a:r>
              <a:rPr lang="ru-RU" dirty="0" smtClean="0"/>
              <a:t>ограниченном </a:t>
            </a:r>
            <a:r>
              <a:rPr lang="ru-RU" dirty="0"/>
              <a:t>районе, то его запускают в переходный слой</a:t>
            </a:r>
            <a:r>
              <a:rPr lang="ru-RU" dirty="0" smtClean="0"/>
              <a:t>.</a:t>
            </a:r>
          </a:p>
          <a:p>
            <a:pPr marL="0" indent="0" eaLnBrk="1" fontAlgn="auto" hangingPunct="1">
              <a:spcAft>
                <a:spcPts val="0"/>
              </a:spcAft>
              <a:buFont typeface="Symbol" pitchFamily="18" charset="2"/>
              <a:buNone/>
              <a:defRPr/>
            </a:pPr>
            <a:endParaRPr lang="ru-RU" dirty="0" smtClean="0"/>
          </a:p>
          <a:p>
            <a:pPr marL="0" indent="0" eaLnBrk="1" fontAlgn="auto" hangingPunct="1">
              <a:spcAft>
                <a:spcPts val="0"/>
              </a:spcAft>
              <a:buFont typeface="Symbol" pitchFamily="18" charset="2"/>
              <a:buNone/>
              <a:defRPr/>
            </a:pPr>
            <a:endParaRPr lang="ru-RU" dirty="0"/>
          </a:p>
          <a:p>
            <a:pPr marL="0" indent="0" eaLnBrk="1" fontAlgn="auto" hangingPunct="1">
              <a:spcAft>
                <a:spcPts val="0"/>
              </a:spcAft>
              <a:buNone/>
              <a:defRPr/>
            </a:pPr>
            <a:r>
              <a:rPr lang="ru-RU" dirty="0" smtClean="0"/>
              <a:t>Для </a:t>
            </a:r>
            <a:r>
              <a:rPr lang="ru-RU" dirty="0"/>
              <a:t>ВМС США создан аэростат морской разведки. Запускаясь на высоту 21 км, он способен обеспечивать обзор </a:t>
            </a:r>
            <a:r>
              <a:rPr lang="ru-RU" dirty="0" smtClean="0"/>
              <a:t>поверхности </a:t>
            </a:r>
            <a:r>
              <a:rPr lang="ru-RU" dirty="0"/>
              <a:t>радиусом 650 км и является, таким образом, </a:t>
            </a:r>
            <a:r>
              <a:rPr lang="ru-RU" dirty="0" smtClean="0"/>
              <a:t>элементом системы раннего предупреждения противолодочной обороны и связи. Как видите, воздухоплавание, хотя и не в таких масштабах, как авиация, но также находит применение в военной области</a:t>
            </a:r>
          </a:p>
        </p:txBody>
      </p:sp>
      <p:sp>
        <p:nvSpPr>
          <p:cNvPr id="5" name="TextBox 4"/>
          <p:cNvSpPr txBox="1"/>
          <p:nvPr/>
        </p:nvSpPr>
        <p:spPr>
          <a:xfrm>
            <a:off x="5643570" y="2571744"/>
            <a:ext cx="3500430" cy="646331"/>
          </a:xfrm>
          <a:prstGeom prst="rect">
            <a:avLst/>
          </a:prstGeom>
          <a:noFill/>
        </p:spPr>
        <p:txBody>
          <a:bodyPr wrap="square" rtlCol="0">
            <a:spAutoFit/>
          </a:bodyPr>
          <a:lstStyle/>
          <a:p>
            <a:r>
              <a:rPr lang="ru-RU" dirty="0" smtClean="0">
                <a:solidFill>
                  <a:schemeClr val="tx2"/>
                </a:solidFill>
              </a:rPr>
              <a:t>.</a:t>
            </a:r>
          </a:p>
          <a:p>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85720" y="214290"/>
            <a:ext cx="8643998" cy="5214974"/>
          </a:xfrm>
        </p:spPr>
        <p:txBody>
          <a:bodyPr rtlCol="0">
            <a:normAutofit fontScale="85000" lnSpcReduction="20000"/>
          </a:bodyPr>
          <a:lstStyle/>
          <a:p>
            <a:pPr marL="0" indent="0" eaLnBrk="1" fontAlgn="auto" hangingPunct="1">
              <a:spcAft>
                <a:spcPts val="0"/>
              </a:spcAft>
              <a:buFont typeface="Symbol" pitchFamily="18" charset="2"/>
              <a:buNone/>
              <a:defRPr/>
            </a:pPr>
            <a:r>
              <a:rPr lang="ru-RU" sz="2800" dirty="0">
                <a:solidFill>
                  <a:schemeClr val="bg1"/>
                </a:solidFill>
              </a:rPr>
              <a:t>Подводя некоторые итоги, хочется отметить, что аэростаты стали не только транспортным средством, но и своеобразным символом нашего времени. </a:t>
            </a:r>
            <a:r>
              <a:rPr lang="ru-RU" sz="2800" dirty="0" smtClean="0">
                <a:solidFill>
                  <a:schemeClr val="bg1"/>
                </a:solidFill>
              </a:rPr>
              <a:t>Эти </a:t>
            </a:r>
            <a:r>
              <a:rPr lang="ru-RU" sz="2800" dirty="0">
                <a:solidFill>
                  <a:schemeClr val="bg1"/>
                </a:solidFill>
              </a:rPr>
              <a:t>аппараты первыми осуществили извечную мечту человека подняться в воздушное </a:t>
            </a:r>
            <a:r>
              <a:rPr lang="ru-RU" sz="2800" dirty="0" smtClean="0">
                <a:solidFill>
                  <a:schemeClr val="bg1"/>
                </a:solidFill>
              </a:rPr>
              <a:t>пространство. Они </a:t>
            </a:r>
            <a:r>
              <a:rPr lang="ru-RU" sz="2800" dirty="0">
                <a:solidFill>
                  <a:schemeClr val="bg1"/>
                </a:solidFill>
              </a:rPr>
              <a:t>стали служить человеку во многих </a:t>
            </a:r>
            <a:r>
              <a:rPr lang="ru-RU" sz="2800" dirty="0"/>
              <a:t>областях его деятельности (наука, военное дело, спорт, развлечения и другие), то есть органично влились в его жизнь. </a:t>
            </a:r>
            <a:r>
              <a:rPr lang="ru-RU" sz="2800" dirty="0" smtClean="0"/>
              <a:t>И теперь усилиями энтузиастов этот </a:t>
            </a:r>
            <a:r>
              <a:rPr lang="ru-RU" sz="2800" dirty="0"/>
              <a:t>символ бережно сохраняется и развивается.</a:t>
            </a:r>
          </a:p>
          <a:p>
            <a:pPr marL="0" indent="0" eaLnBrk="1" fontAlgn="auto" hangingPunct="1">
              <a:spcAft>
                <a:spcPts val="0"/>
              </a:spcAft>
              <a:buFont typeface="Symbol" pitchFamily="18" charset="2"/>
              <a:buNone/>
              <a:defRPr/>
            </a:pPr>
            <a:endParaRPr lang="ru-RU" b="1" i="1" dirty="0" smtClean="0"/>
          </a:p>
          <a:p>
            <a:pPr marL="0" indent="0" eaLnBrk="1" fontAlgn="auto" hangingPunct="1">
              <a:spcAft>
                <a:spcPts val="0"/>
              </a:spcAft>
              <a:buFont typeface="Symbol" pitchFamily="18" charset="2"/>
              <a:buNone/>
              <a:defRPr/>
            </a:pPr>
            <a:endParaRPr lang="ru-RU" b="1" i="1" dirty="0" smtClean="0"/>
          </a:p>
          <a:p>
            <a:pPr marL="0" indent="0" eaLnBrk="1" fontAlgn="auto" hangingPunct="1">
              <a:spcAft>
                <a:spcPts val="0"/>
              </a:spcAft>
              <a:buFont typeface="Symbol" pitchFamily="18" charset="2"/>
              <a:buNone/>
              <a:defRPr/>
            </a:pPr>
            <a:endParaRPr lang="ru-RU" b="1" i="1" dirty="0" smtClean="0"/>
          </a:p>
          <a:p>
            <a:pPr marL="0" indent="0" eaLnBrk="1" fontAlgn="auto" hangingPunct="1">
              <a:spcAft>
                <a:spcPts val="0"/>
              </a:spcAft>
              <a:buFont typeface="Symbol" pitchFamily="18" charset="2"/>
              <a:buNone/>
              <a:defRPr/>
            </a:pPr>
            <a:r>
              <a:rPr lang="ru-RU" b="1" i="1" dirty="0" smtClean="0"/>
              <a:t>За </a:t>
            </a:r>
            <a:r>
              <a:rPr lang="ru-RU" b="1" i="1" dirty="0"/>
              <a:t>дирижаблями было </a:t>
            </a:r>
            <a:endParaRPr lang="ru-RU" b="1" i="1" dirty="0" smtClean="0"/>
          </a:p>
          <a:p>
            <a:pPr marL="0" indent="0" eaLnBrk="1" fontAlgn="auto" hangingPunct="1">
              <a:spcAft>
                <a:spcPts val="0"/>
              </a:spcAft>
              <a:buFont typeface="Symbol" pitchFamily="18" charset="2"/>
              <a:buNone/>
              <a:defRPr/>
            </a:pPr>
            <a:r>
              <a:rPr lang="ru-RU" b="1" i="1" dirty="0" smtClean="0"/>
              <a:t>прошлое</a:t>
            </a:r>
            <a:r>
              <a:rPr lang="ru-RU" b="1" i="1" dirty="0"/>
              <a:t>, - и за </a:t>
            </a:r>
            <a:r>
              <a:rPr lang="ru-RU" b="1" i="1" dirty="0" smtClean="0"/>
              <a:t>ними</a:t>
            </a:r>
          </a:p>
          <a:p>
            <a:pPr marL="0" indent="0" eaLnBrk="1" fontAlgn="auto" hangingPunct="1">
              <a:spcAft>
                <a:spcPts val="0"/>
              </a:spcAft>
              <a:buFont typeface="Symbol" pitchFamily="18" charset="2"/>
              <a:buNone/>
              <a:defRPr/>
            </a:pPr>
            <a:r>
              <a:rPr lang="ru-RU" b="1" i="1" dirty="0" smtClean="0"/>
              <a:t> </a:t>
            </a:r>
            <a:r>
              <a:rPr lang="ru-RU" b="1" i="1" dirty="0"/>
              <a:t>же, скорее всего, </a:t>
            </a:r>
            <a:endParaRPr lang="ru-RU" b="1" i="1" dirty="0" smtClean="0"/>
          </a:p>
          <a:p>
            <a:pPr marL="0" indent="0" eaLnBrk="1" fontAlgn="auto" hangingPunct="1">
              <a:spcAft>
                <a:spcPts val="0"/>
              </a:spcAft>
              <a:buFont typeface="Symbol" pitchFamily="18" charset="2"/>
              <a:buNone/>
              <a:defRPr/>
            </a:pPr>
            <a:r>
              <a:rPr lang="ru-RU" b="1" i="1" dirty="0" smtClean="0"/>
              <a:t>будущее.</a:t>
            </a:r>
            <a:endParaRPr lang="ru-RU" b="1" i="1" dirty="0"/>
          </a:p>
        </p:txBody>
      </p:sp>
      <p:pic>
        <p:nvPicPr>
          <p:cNvPr id="6" name="Объект 3"/>
          <p:cNvPicPr>
            <a:picLocks noChangeAspect="1"/>
          </p:cNvPicPr>
          <p:nvPr/>
        </p:nvPicPr>
        <p:blipFill>
          <a:blip r:embed="rId2" cstate="print"/>
          <a:srcRect l="5924" b="11693"/>
          <a:stretch>
            <a:fillRect/>
          </a:stretch>
        </p:blipFill>
        <p:spPr bwMode="auto">
          <a:xfrm>
            <a:off x="3286116" y="3143248"/>
            <a:ext cx="5672135" cy="3500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Объект 3"/>
          <p:cNvPicPr>
            <a:picLocks noGrp="1" noChangeAspect="1"/>
          </p:cNvPicPr>
          <p:nvPr>
            <p:ph idx="1"/>
          </p:nvPr>
        </p:nvPicPr>
        <p:blipFill>
          <a:blip r:embed="rId2" cstate="print"/>
          <a:srcRect/>
          <a:stretch>
            <a:fillRect/>
          </a:stretch>
        </p:blipFill>
        <p:spPr>
          <a:xfrm>
            <a:off x="250825" y="1773238"/>
            <a:ext cx="4673600" cy="2906712"/>
          </a:xfrm>
        </p:spPr>
      </p:pic>
      <p:sp>
        <p:nvSpPr>
          <p:cNvPr id="36867" name="Заголовок 2"/>
          <p:cNvSpPr>
            <a:spLocks noGrp="1"/>
          </p:cNvSpPr>
          <p:nvPr>
            <p:ph type="title"/>
          </p:nvPr>
        </p:nvSpPr>
        <p:spPr>
          <a:xfrm>
            <a:off x="457200" y="338138"/>
            <a:ext cx="8229600" cy="930275"/>
          </a:xfrm>
        </p:spPr>
        <p:txBody>
          <a:bodyPr/>
          <a:lstStyle/>
          <a:p>
            <a:pPr eaLnBrk="1" hangingPunct="1"/>
            <a:r>
              <a:rPr lang="ru-RU" smtClean="0"/>
              <a:t>Приложение</a:t>
            </a:r>
          </a:p>
        </p:txBody>
      </p:sp>
      <p:pic>
        <p:nvPicPr>
          <p:cNvPr id="36868" name="Рисунок 4"/>
          <p:cNvPicPr>
            <a:picLocks noChangeAspect="1"/>
          </p:cNvPicPr>
          <p:nvPr/>
        </p:nvPicPr>
        <p:blipFill>
          <a:blip r:embed="rId3" cstate="print"/>
          <a:srcRect/>
          <a:stretch>
            <a:fillRect/>
          </a:stretch>
        </p:blipFill>
        <p:spPr bwMode="auto">
          <a:xfrm>
            <a:off x="4991100" y="3860800"/>
            <a:ext cx="3810000" cy="2600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Объект 3"/>
          <p:cNvPicPr>
            <a:picLocks noGrp="1" noChangeAspect="1"/>
          </p:cNvPicPr>
          <p:nvPr>
            <p:ph idx="1"/>
          </p:nvPr>
        </p:nvPicPr>
        <p:blipFill>
          <a:blip r:embed="rId2" cstate="print"/>
          <a:srcRect/>
          <a:stretch>
            <a:fillRect/>
          </a:stretch>
        </p:blipFill>
        <p:spPr>
          <a:xfrm>
            <a:off x="1116013" y="1844675"/>
            <a:ext cx="6851650" cy="4535488"/>
          </a:xfrm>
        </p:spPr>
      </p:pic>
      <p:sp>
        <p:nvSpPr>
          <p:cNvPr id="38915" name="Заголовок 2"/>
          <p:cNvSpPr>
            <a:spLocks noGrp="1"/>
          </p:cNvSpPr>
          <p:nvPr>
            <p:ph type="title"/>
          </p:nvPr>
        </p:nvSpPr>
        <p:spPr/>
        <p:txBody>
          <a:bodyPr/>
          <a:lstStyle/>
          <a:p>
            <a:pPr eaLnBrk="1" hangingPunct="1"/>
            <a:r>
              <a:rPr lang="ru-RU" smtClean="0"/>
              <a:t>Ломоскайнер</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Объект 3"/>
          <p:cNvPicPr>
            <a:picLocks noGrp="1" noChangeAspect="1"/>
          </p:cNvPicPr>
          <p:nvPr>
            <p:ph idx="1"/>
          </p:nvPr>
        </p:nvPicPr>
        <p:blipFill>
          <a:blip r:embed="rId2" cstate="print"/>
          <a:srcRect/>
          <a:stretch>
            <a:fillRect/>
          </a:stretch>
        </p:blipFill>
        <p:spPr>
          <a:xfrm>
            <a:off x="323850" y="2205038"/>
            <a:ext cx="6350000" cy="4292600"/>
          </a:xfrm>
        </p:spPr>
      </p:pic>
      <p:pic>
        <p:nvPicPr>
          <p:cNvPr id="39939" name="Рисунок 4"/>
          <p:cNvPicPr>
            <a:picLocks noChangeAspect="1"/>
          </p:cNvPicPr>
          <p:nvPr/>
        </p:nvPicPr>
        <p:blipFill>
          <a:blip r:embed="rId3" cstate="print"/>
          <a:srcRect/>
          <a:stretch>
            <a:fillRect/>
          </a:stretch>
        </p:blipFill>
        <p:spPr bwMode="auto">
          <a:xfrm>
            <a:off x="4932363" y="908050"/>
            <a:ext cx="2286000" cy="87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Объект 3"/>
          <p:cNvPicPr>
            <a:picLocks noGrp="1" noChangeAspect="1"/>
          </p:cNvPicPr>
          <p:nvPr>
            <p:ph idx="1"/>
          </p:nvPr>
        </p:nvPicPr>
        <p:blipFill>
          <a:blip r:embed="rId2" cstate="print"/>
          <a:srcRect/>
          <a:stretch>
            <a:fillRect/>
          </a:stretch>
        </p:blipFill>
        <p:spPr>
          <a:xfrm>
            <a:off x="755650" y="620713"/>
            <a:ext cx="7418388" cy="5564187"/>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1538" y="1916113"/>
            <a:ext cx="7408862" cy="4210050"/>
          </a:xfrm>
        </p:spPr>
        <p:txBody>
          <a:bodyPr rtlCol="0">
            <a:normAutofit fontScale="62500" lnSpcReduction="20000"/>
          </a:bodyPr>
          <a:lstStyle/>
          <a:p>
            <a:pPr marL="0" indent="0" eaLnBrk="1" fontAlgn="auto" hangingPunct="1">
              <a:spcAft>
                <a:spcPts val="0"/>
              </a:spcAft>
              <a:buFont typeface="Symbol" pitchFamily="18" charset="2"/>
              <a:buNone/>
              <a:defRPr/>
            </a:pPr>
            <a:r>
              <a:rPr lang="ru-RU" b="1" dirty="0" smtClean="0"/>
              <a:t>В </a:t>
            </a:r>
            <a:r>
              <a:rPr lang="ru-RU" b="1" dirty="0"/>
              <a:t>1670 году </a:t>
            </a:r>
            <a:r>
              <a:rPr lang="ru-RU" dirty="0"/>
              <a:t>предложил проект  летательного аппарата легче </a:t>
            </a:r>
            <a:r>
              <a:rPr lang="ru-RU" dirty="0" smtClean="0"/>
              <a:t>воздуха священник </a:t>
            </a:r>
            <a:r>
              <a:rPr lang="ru-RU" dirty="0"/>
              <a:t>Франческо де </a:t>
            </a:r>
            <a:r>
              <a:rPr lang="ru-RU" dirty="0" smtClean="0"/>
              <a:t>Лана-Терци.</a:t>
            </a:r>
          </a:p>
          <a:p>
            <a:pPr marL="0" indent="0" eaLnBrk="1" fontAlgn="auto" hangingPunct="1">
              <a:spcAft>
                <a:spcPts val="0"/>
              </a:spcAft>
              <a:buFont typeface="Symbol" pitchFamily="18" charset="2"/>
              <a:buNone/>
              <a:defRPr/>
            </a:pPr>
            <a:r>
              <a:rPr lang="ru-RU" b="1" dirty="0" smtClean="0"/>
              <a:t>В </a:t>
            </a:r>
            <a:r>
              <a:rPr lang="ru-RU" b="1" dirty="0"/>
              <a:t>1709 году </a:t>
            </a:r>
            <a:r>
              <a:rPr lang="ru-RU" dirty="0"/>
              <a:t>первый успешный полет  на  воздушном  шаре   совершил   священник иезуит, Бартоломео Лоренцо де Гусмао</a:t>
            </a:r>
            <a:r>
              <a:rPr lang="ru-RU" dirty="0" smtClean="0"/>
              <a:t>.</a:t>
            </a:r>
          </a:p>
          <a:p>
            <a:pPr marL="0" indent="0" eaLnBrk="1" fontAlgn="auto" hangingPunct="1">
              <a:spcAft>
                <a:spcPts val="0"/>
              </a:spcAft>
              <a:buFont typeface="Symbol" pitchFamily="18" charset="2"/>
              <a:buNone/>
              <a:defRPr/>
            </a:pPr>
            <a:r>
              <a:rPr lang="ru-RU" b="1" dirty="0" smtClean="0"/>
              <a:t>В </a:t>
            </a:r>
            <a:r>
              <a:rPr lang="ru-RU" b="1" dirty="0"/>
              <a:t>1766 году </a:t>
            </a:r>
            <a:r>
              <a:rPr lang="ru-RU" dirty="0"/>
              <a:t>англичанин Генри Кавендиш  получил </a:t>
            </a:r>
            <a:r>
              <a:rPr lang="ru-RU" dirty="0" smtClean="0"/>
              <a:t>«горючий </a:t>
            </a:r>
            <a:r>
              <a:rPr lang="ru-RU" dirty="0"/>
              <a:t>воздух» - водород. </a:t>
            </a:r>
            <a:endParaRPr lang="ru-RU" dirty="0" smtClean="0"/>
          </a:p>
          <a:p>
            <a:pPr marL="0" indent="0" eaLnBrk="1" fontAlgn="auto" hangingPunct="1">
              <a:spcAft>
                <a:spcPts val="0"/>
              </a:spcAft>
              <a:buFont typeface="Symbol" pitchFamily="18" charset="2"/>
              <a:buNone/>
              <a:defRPr/>
            </a:pPr>
            <a:r>
              <a:rPr lang="ru-RU" b="1" dirty="0"/>
              <a:t>В 1783 году </a:t>
            </a:r>
            <a:r>
              <a:rPr lang="ru-RU" dirty="0"/>
              <a:t>во Франции первый воздушный шар, наполненный теплым воздухом, был изобретен и поднят в воздух братьями Этьеном и Жозефом Монгольфье.</a:t>
            </a:r>
          </a:p>
          <a:p>
            <a:pPr marL="0" indent="0" eaLnBrk="1" fontAlgn="auto" hangingPunct="1">
              <a:spcAft>
                <a:spcPts val="0"/>
              </a:spcAft>
              <a:buFont typeface="Symbol" pitchFamily="18" charset="2"/>
              <a:buNone/>
              <a:defRPr/>
            </a:pPr>
            <a:r>
              <a:rPr lang="ru-RU" b="1" dirty="0"/>
              <a:t>В 1785 году </a:t>
            </a:r>
            <a:r>
              <a:rPr lang="ru-RU" dirty="0"/>
              <a:t>француз Жан-Пьер Бланшар и американец Джон Джеффрис стали первыми людьми, перелетевшими Ла-Манш на воздушном шаре</a:t>
            </a:r>
            <a:r>
              <a:rPr lang="ru-RU" dirty="0" smtClean="0"/>
              <a:t>.</a:t>
            </a:r>
          </a:p>
          <a:p>
            <a:pPr marL="0" indent="0" eaLnBrk="1" fontAlgn="auto" hangingPunct="1">
              <a:spcAft>
                <a:spcPts val="0"/>
              </a:spcAft>
              <a:buFont typeface="Symbol" pitchFamily="18" charset="2"/>
              <a:buNone/>
              <a:defRPr/>
            </a:pPr>
            <a:r>
              <a:rPr lang="ru-RU" b="1" dirty="0"/>
              <a:t>В 1804 году</a:t>
            </a:r>
            <a:r>
              <a:rPr lang="ru-RU" dirty="0"/>
              <a:t> в честь коронации Наполеона происходит торжественный запуск </a:t>
            </a:r>
            <a:r>
              <a:rPr lang="ru-RU" dirty="0" smtClean="0"/>
              <a:t>аэростатов.</a:t>
            </a:r>
          </a:p>
          <a:p>
            <a:pPr marL="0" indent="0" eaLnBrk="1" fontAlgn="auto" hangingPunct="1">
              <a:spcAft>
                <a:spcPts val="0"/>
              </a:spcAft>
              <a:buFont typeface="Symbol" pitchFamily="18" charset="2"/>
              <a:buNone/>
              <a:defRPr/>
            </a:pPr>
            <a:r>
              <a:rPr lang="ru-RU" b="1" dirty="0"/>
              <a:t>В  сентябре 1804 года </a:t>
            </a:r>
            <a:r>
              <a:rPr lang="ru-RU" dirty="0"/>
              <a:t>известный  химик и физик  Ж.Л.Гей-Люссак  по поручению Парижской академии наук один совершил научное воздушное путешествие, пролетев  160 верст</a:t>
            </a:r>
            <a:r>
              <a:rPr lang="ru-RU" dirty="0" smtClean="0"/>
              <a:t>.</a:t>
            </a:r>
          </a:p>
          <a:p>
            <a:pPr marL="0" indent="0" eaLnBrk="1" fontAlgn="auto" hangingPunct="1">
              <a:spcAft>
                <a:spcPts val="0"/>
              </a:spcAft>
              <a:buFont typeface="Symbol" pitchFamily="18" charset="2"/>
              <a:buNone/>
              <a:defRPr/>
            </a:pPr>
            <a:r>
              <a:rPr lang="ru-RU" b="1" dirty="0"/>
              <a:t>17 августа 1859 </a:t>
            </a:r>
            <a:r>
              <a:rPr lang="ru-RU" b="1" dirty="0" smtClean="0"/>
              <a:t>года </a:t>
            </a:r>
            <a:r>
              <a:rPr lang="ru-RU" dirty="0"/>
              <a:t>из американского штата Индиана стартовал воздушный шар с необычным для того времени грузом – почтой.  С тех пор этот день считается днем рождения авиапочты</a:t>
            </a:r>
            <a:r>
              <a:rPr lang="ru-RU" dirty="0" smtClean="0"/>
              <a:t>.</a:t>
            </a:r>
          </a:p>
          <a:p>
            <a:pPr marL="0" indent="0" eaLnBrk="1" fontAlgn="auto" hangingPunct="1">
              <a:spcAft>
                <a:spcPts val="0"/>
              </a:spcAft>
              <a:buFont typeface="Symbol" pitchFamily="18" charset="2"/>
              <a:buNone/>
              <a:defRPr/>
            </a:pPr>
            <a:r>
              <a:rPr lang="ru-RU" b="1" dirty="0"/>
              <a:t>В 1861 </a:t>
            </a:r>
            <a:r>
              <a:rPr lang="ru-RU" b="1" dirty="0" smtClean="0"/>
              <a:t>году </a:t>
            </a:r>
            <a:r>
              <a:rPr lang="ru-RU" dirty="0"/>
              <a:t>В США военные впервые передали телеграфное сообщение с аэростата "Энтерпрайз" на Землю.</a:t>
            </a:r>
          </a:p>
        </p:txBody>
      </p:sp>
      <p:sp>
        <p:nvSpPr>
          <p:cNvPr id="13315" name="Заголовок 2"/>
          <p:cNvSpPr>
            <a:spLocks noGrp="1"/>
          </p:cNvSpPr>
          <p:nvPr>
            <p:ph type="title"/>
          </p:nvPr>
        </p:nvSpPr>
        <p:spPr/>
        <p:txBody>
          <a:bodyPr/>
          <a:lstStyle/>
          <a:p>
            <a:pPr eaLnBrk="1" hangingPunct="1"/>
            <a:r>
              <a:rPr lang="ru-RU" dirty="0" smtClean="0"/>
              <a:t>История создания аэростатов</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857224" y="1643050"/>
            <a:ext cx="7408862" cy="3451225"/>
          </a:xfrm>
        </p:spPr>
        <p:txBody>
          <a:bodyPr/>
          <a:lstStyle/>
          <a:p>
            <a:pPr marL="0" indent="0" eaLnBrk="1" fontAlgn="auto" hangingPunct="1">
              <a:spcAft>
                <a:spcPts val="0"/>
              </a:spcAft>
              <a:buNone/>
              <a:defRPr/>
            </a:pPr>
            <a:r>
              <a:rPr lang="ru-RU" dirty="0" smtClean="0"/>
              <a:t>1.Энциклопедия для детей. Т. 3. География. – 3-е изд., Э68 </a:t>
            </a:r>
            <a:r>
              <a:rPr lang="ru-RU" dirty="0" err="1" smtClean="0"/>
              <a:t>испр</a:t>
            </a:r>
            <a:r>
              <a:rPr lang="ru-RU" dirty="0" smtClean="0"/>
              <a:t>./Глав. ред. М.Д. Аксёнова. – М.: </a:t>
            </a:r>
            <a:r>
              <a:rPr lang="ru-RU" dirty="0" err="1" smtClean="0"/>
              <a:t>Аванта+</a:t>
            </a:r>
            <a:r>
              <a:rPr lang="ru-RU" dirty="0" smtClean="0"/>
              <a:t>, 2001. – 704 с.: ил.</a:t>
            </a:r>
          </a:p>
          <a:p>
            <a:pPr marL="0" indent="0" eaLnBrk="1" fontAlgn="auto" hangingPunct="1">
              <a:spcAft>
                <a:spcPts val="0"/>
              </a:spcAft>
              <a:buNone/>
              <a:defRPr/>
            </a:pPr>
            <a:r>
              <a:rPr lang="ru-RU" dirty="0" smtClean="0"/>
              <a:t>2.Физика в 10 классе: Модели уроков : Кн. для учителя / Ю.А. </a:t>
            </a:r>
            <a:r>
              <a:rPr lang="ru-RU" dirty="0" err="1" smtClean="0"/>
              <a:t>Сауров</a:t>
            </a:r>
            <a:r>
              <a:rPr lang="ru-RU" dirty="0" smtClean="0"/>
              <a:t>. – М.: Просвещение, 2005. – 256 с.: ил. </a:t>
            </a:r>
          </a:p>
          <a:p>
            <a:pPr marL="0" indent="0" eaLnBrk="1" fontAlgn="auto" hangingPunct="1">
              <a:spcAft>
                <a:spcPts val="0"/>
              </a:spcAft>
              <a:buNone/>
              <a:defRPr/>
            </a:pPr>
            <a:r>
              <a:rPr lang="ru-RU" dirty="0" smtClean="0"/>
              <a:t>3.Популярно о физике в технике, М.Н.Максимов, «</a:t>
            </a:r>
            <a:r>
              <a:rPr lang="ru-RU" dirty="0" err="1" smtClean="0"/>
              <a:t>Ахтиар</a:t>
            </a:r>
            <a:r>
              <a:rPr lang="ru-RU" dirty="0" smtClean="0"/>
              <a:t>», Севастополь, 1996;</a:t>
            </a:r>
          </a:p>
          <a:p>
            <a:pPr marL="0" indent="0" eaLnBrk="1" fontAlgn="auto" hangingPunct="1">
              <a:spcAft>
                <a:spcPts val="0"/>
              </a:spcAft>
              <a:buNone/>
              <a:defRPr/>
            </a:pPr>
            <a:r>
              <a:rPr lang="ru-RU" dirty="0" smtClean="0"/>
              <a:t>4.Википедия – свободная энциклопедия, http://ru.wikipedia.org</a:t>
            </a:r>
          </a:p>
          <a:p>
            <a:pPr marL="0" indent="0" eaLnBrk="1" fontAlgn="auto" hangingPunct="1">
              <a:spcAft>
                <a:spcPts val="0"/>
              </a:spcAft>
              <a:buNone/>
              <a:defRPr/>
            </a:pPr>
            <a:r>
              <a:rPr lang="ru-RU" dirty="0" smtClean="0"/>
              <a:t>5.Дирижабли – http://aeroships.ru/</a:t>
            </a:r>
          </a:p>
          <a:p>
            <a:pPr marL="0" indent="0" eaLnBrk="1" fontAlgn="auto" hangingPunct="1">
              <a:spcAft>
                <a:spcPts val="0"/>
              </a:spcAft>
              <a:buNone/>
              <a:defRPr/>
            </a:pPr>
            <a:r>
              <a:rPr lang="ru-RU" dirty="0" smtClean="0"/>
              <a:t>6.Н. П. Полозов и М. А. Сорокин «Воздухоплавание». Москва, 1940</a:t>
            </a:r>
          </a:p>
          <a:p>
            <a:endParaRPr lang="ru-RU" dirty="0"/>
          </a:p>
        </p:txBody>
      </p:sp>
      <p:sp>
        <p:nvSpPr>
          <p:cNvPr id="3" name="Заголовок 2"/>
          <p:cNvSpPr>
            <a:spLocks noGrp="1"/>
          </p:cNvSpPr>
          <p:nvPr>
            <p:ph type="title"/>
          </p:nvPr>
        </p:nvSpPr>
        <p:spPr/>
        <p:txBody>
          <a:bodyPr/>
          <a:lstStyle/>
          <a:p>
            <a:r>
              <a:rPr lang="ru-RU" dirty="0" smtClean="0"/>
              <a:t>Библиография</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Объект 1"/>
          <p:cNvSpPr>
            <a:spLocks noGrp="1"/>
          </p:cNvSpPr>
          <p:nvPr>
            <p:ph idx="1"/>
          </p:nvPr>
        </p:nvSpPr>
        <p:spPr>
          <a:xfrm>
            <a:off x="871538" y="1628775"/>
            <a:ext cx="7408862" cy="4497388"/>
          </a:xfrm>
        </p:spPr>
        <p:txBody>
          <a:bodyPr/>
          <a:lstStyle/>
          <a:p>
            <a:pPr marL="0" indent="0" eaLnBrk="1" hangingPunct="1">
              <a:buFont typeface="Symbol" pitchFamily="18" charset="2"/>
              <a:buNone/>
            </a:pPr>
            <a:r>
              <a:rPr lang="ru-RU" b="1" dirty="0" smtClean="0"/>
              <a:t>Конец 19 века - начало 20 века </a:t>
            </a:r>
            <a:r>
              <a:rPr lang="ru-RU" dirty="0" smtClean="0"/>
              <a:t>ознаменовался пиком воздухоплавания. Разнообразные полеты на воздушных шарах совершались в научных и развлекательных целях. Совершенствовались конструкции воздушных шаров, их оснащение, устанавливались рекорды высоты и дальности полета. Постепенно развивалась другая летательная техника, и полеты на воздушных шарах остались привилегией спортсменов. В разных странах начали появляться аэроклубы, объединявшие спортсменов-воздухоплавателей.</a:t>
            </a:r>
          </a:p>
        </p:txBody>
      </p:sp>
      <p:sp>
        <p:nvSpPr>
          <p:cNvPr id="14339" name="Заголовок 2"/>
          <p:cNvSpPr>
            <a:spLocks noGrp="1"/>
          </p:cNvSpPr>
          <p:nvPr>
            <p:ph type="title"/>
          </p:nvPr>
        </p:nvSpPr>
        <p:spPr/>
        <p:txBody>
          <a:bodyPr/>
          <a:lstStyle/>
          <a:p>
            <a:pPr eaLnBrk="1" hangingPunct="1"/>
            <a:r>
              <a:rPr lang="ru-RU" dirty="0" smtClean="0"/>
              <a:t>История создания аэростатов</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Объект 1"/>
          <p:cNvSpPr>
            <a:spLocks noGrp="1"/>
          </p:cNvSpPr>
          <p:nvPr>
            <p:ph idx="1"/>
          </p:nvPr>
        </p:nvSpPr>
        <p:spPr>
          <a:xfrm>
            <a:off x="468313" y="1268413"/>
            <a:ext cx="8135937" cy="5256212"/>
          </a:xfrm>
        </p:spPr>
        <p:txBody>
          <a:bodyPr/>
          <a:lstStyle/>
          <a:p>
            <a:pPr marL="0" indent="0" eaLnBrk="1" hangingPunct="1">
              <a:buFont typeface="Symbol" pitchFamily="18" charset="2"/>
              <a:buNone/>
            </a:pPr>
            <a:r>
              <a:rPr lang="ru-RU" sz="1800" b="1" dirty="0" smtClean="0"/>
              <a:t>В 1849 </a:t>
            </a:r>
            <a:r>
              <a:rPr lang="ru-RU" sz="1800" dirty="0" smtClean="0"/>
              <a:t>во время борьбы Италии за независимость австрийские войска организовали с помощью небольших (объёмом 82 м3) свободных аэростатов бомбардировку Венеции зажигательными и разрывными бомбами.</a:t>
            </a:r>
          </a:p>
          <a:p>
            <a:pPr marL="0" indent="0" eaLnBrk="1" hangingPunct="1">
              <a:buFont typeface="Symbol" pitchFamily="18" charset="2"/>
              <a:buNone/>
            </a:pPr>
            <a:r>
              <a:rPr lang="ru-RU" sz="1800" b="1" dirty="0" smtClean="0"/>
              <a:t>В 1859 </a:t>
            </a:r>
            <a:r>
              <a:rPr lang="ru-RU" sz="1800" dirty="0" smtClean="0"/>
              <a:t>в сражении при </a:t>
            </a:r>
            <a:r>
              <a:rPr lang="ru-RU" sz="1800" dirty="0" err="1" smtClean="0"/>
              <a:t>Сольферино</a:t>
            </a:r>
            <a:r>
              <a:rPr lang="ru-RU" sz="1800" smtClean="0"/>
              <a:t> французский воздухоплаватель Ф. Надар с привязного аэростата производил разведку расположения австрийских войск, сделав фотоснимки позиций противника.</a:t>
            </a:r>
          </a:p>
          <a:p>
            <a:pPr marL="0" indent="0" eaLnBrk="1" hangingPunct="1">
              <a:buFont typeface="Symbol" pitchFamily="18" charset="2"/>
              <a:buNone/>
            </a:pPr>
            <a:r>
              <a:rPr lang="ru-RU" sz="1800" b="1" smtClean="0"/>
              <a:t>Во время Гражданской войны 1861 - 65 годов </a:t>
            </a:r>
            <a:r>
              <a:rPr lang="ru-RU" sz="1800" smtClean="0"/>
              <a:t> применялись</a:t>
            </a:r>
          </a:p>
          <a:p>
            <a:pPr marL="0" indent="0" eaLnBrk="1" hangingPunct="1">
              <a:buFont typeface="Symbol" pitchFamily="18" charset="2"/>
              <a:buNone/>
            </a:pPr>
            <a:r>
              <a:rPr lang="ru-RU" sz="1800" smtClean="0"/>
              <a:t>в США привязные аэростаты для разведки и корректирования артиллерийского огня.</a:t>
            </a:r>
          </a:p>
          <a:p>
            <a:pPr marL="0" indent="0" eaLnBrk="1" hangingPunct="1">
              <a:buFont typeface="Symbol" pitchFamily="18" charset="2"/>
              <a:buNone/>
            </a:pPr>
            <a:r>
              <a:rPr lang="ru-RU" sz="1800" b="1" smtClean="0"/>
              <a:t>Во франко-прусской войне 1871 года </a:t>
            </a:r>
            <a:r>
              <a:rPr lang="ru-RU" sz="1800" smtClean="0"/>
              <a:t>посредством свободных аэростатов была налажена связь окружённого немцами Парижа с остальной Францией. </a:t>
            </a:r>
          </a:p>
          <a:p>
            <a:pPr marL="0" indent="0" eaLnBrk="1" hangingPunct="1">
              <a:buFont typeface="Symbol" pitchFamily="18" charset="2"/>
              <a:buNone/>
            </a:pPr>
            <a:r>
              <a:rPr lang="ru-RU" sz="1800" b="1" smtClean="0"/>
              <a:t>В июле 1897 года</a:t>
            </a:r>
            <a:r>
              <a:rPr lang="ru-RU" sz="1800" smtClean="0"/>
              <a:t> пилотом Соломоном Огюстом Андре был совершен первый полет на воздушном шаре в Арктику.</a:t>
            </a:r>
          </a:p>
          <a:p>
            <a:pPr marL="0" indent="0" eaLnBrk="1" hangingPunct="1">
              <a:buFont typeface="Symbol" pitchFamily="18" charset="2"/>
              <a:buNone/>
            </a:pPr>
            <a:r>
              <a:rPr lang="ru-RU" sz="1800" b="1" smtClean="0"/>
              <a:t>В 1900 году </a:t>
            </a:r>
            <a:r>
              <a:rPr lang="ru-RU" sz="1800" smtClean="0"/>
              <a:t>в Париже открылся 1-й Международный воздухоплавательный конгресс. В числе представителей от России — Н. Е. Жуковский.</a:t>
            </a:r>
            <a:br>
              <a:rPr lang="ru-RU" sz="1800" smtClean="0"/>
            </a:br>
            <a:r>
              <a:rPr lang="ru-RU" sz="1800" b="1" smtClean="0"/>
              <a:t>В октябре 1905 года </a:t>
            </a:r>
            <a:r>
              <a:rPr lang="ru-RU" sz="1800" smtClean="0"/>
              <a:t>во Франции была создана Международная Авиационная Федерация аэронавтов. </a:t>
            </a:r>
          </a:p>
        </p:txBody>
      </p:sp>
      <p:sp>
        <p:nvSpPr>
          <p:cNvPr id="15363" name="Заголовок 2"/>
          <p:cNvSpPr>
            <a:spLocks noGrp="1"/>
          </p:cNvSpPr>
          <p:nvPr>
            <p:ph type="title"/>
          </p:nvPr>
        </p:nvSpPr>
        <p:spPr>
          <a:xfrm>
            <a:off x="457200" y="338138"/>
            <a:ext cx="8229600" cy="930275"/>
          </a:xfrm>
        </p:spPr>
        <p:txBody>
          <a:bodyPr/>
          <a:lstStyle/>
          <a:p>
            <a:pPr eaLnBrk="1" hangingPunct="1"/>
            <a:r>
              <a:rPr lang="ru-RU" smtClean="0"/>
              <a:t>История создания аэростатов</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27088" y="1628775"/>
            <a:ext cx="7408862" cy="4752975"/>
          </a:xfrm>
        </p:spPr>
        <p:txBody>
          <a:bodyPr rtlCol="0">
            <a:normAutofit fontScale="62500" lnSpcReduction="20000"/>
          </a:bodyPr>
          <a:lstStyle/>
          <a:p>
            <a:pPr marL="0" indent="0" eaLnBrk="1" fontAlgn="auto" hangingPunct="1">
              <a:spcAft>
                <a:spcPts val="0"/>
              </a:spcAft>
              <a:buFont typeface="Symbol" pitchFamily="18" charset="2"/>
              <a:buNone/>
              <a:defRPr/>
            </a:pPr>
            <a:r>
              <a:rPr lang="ru-RU" sz="2900" b="1" dirty="0"/>
              <a:t>В 1973 </a:t>
            </a:r>
            <a:r>
              <a:rPr lang="ru-RU" sz="2900" b="1" dirty="0" smtClean="0"/>
              <a:t>году </a:t>
            </a:r>
            <a:r>
              <a:rPr lang="ru-RU" sz="2900" dirty="0"/>
              <a:t>был создан аэростат новой конструкции - солнечный аэростат. </a:t>
            </a:r>
          </a:p>
          <a:p>
            <a:pPr marL="0" indent="0" eaLnBrk="1" fontAlgn="auto" hangingPunct="1">
              <a:spcAft>
                <a:spcPts val="0"/>
              </a:spcAft>
              <a:buFont typeface="Symbol" pitchFamily="18" charset="2"/>
              <a:buNone/>
              <a:defRPr/>
            </a:pPr>
            <a:r>
              <a:rPr lang="ru-RU" sz="2900" b="1" dirty="0"/>
              <a:t>В 1978 году </a:t>
            </a:r>
            <a:r>
              <a:rPr lang="ru-RU" sz="2900" dirty="0"/>
              <a:t>трое американцев Бен Абруццо, Макси Андерсон и Ларри Ньюмен впервые пересекли Атлантику на воздушном шаре. </a:t>
            </a:r>
          </a:p>
          <a:p>
            <a:pPr marL="0" indent="0" eaLnBrk="1" fontAlgn="auto" hangingPunct="1">
              <a:spcAft>
                <a:spcPts val="0"/>
              </a:spcAft>
              <a:buFont typeface="Symbol" pitchFamily="18" charset="2"/>
              <a:buNone/>
              <a:defRPr/>
            </a:pPr>
            <a:r>
              <a:rPr lang="ru-RU" sz="2900" b="1" dirty="0"/>
              <a:t>В 1981 году </a:t>
            </a:r>
            <a:r>
              <a:rPr lang="ru-RU" sz="2900" dirty="0"/>
              <a:t>воздухоплавателями японцем Аски и американцами Андерсоном, Кларком и Ньюмэном на шаре "Дабл Игл V" был покорен Тихий океан. </a:t>
            </a:r>
          </a:p>
          <a:p>
            <a:pPr marL="0" indent="0" eaLnBrk="1" fontAlgn="auto" hangingPunct="1">
              <a:spcAft>
                <a:spcPts val="0"/>
              </a:spcAft>
              <a:buFont typeface="Symbol" pitchFamily="18" charset="2"/>
              <a:buNone/>
              <a:defRPr/>
            </a:pPr>
            <a:r>
              <a:rPr lang="ru-RU" sz="2900" b="1" dirty="0"/>
              <a:t>В 1995 году </a:t>
            </a:r>
            <a:r>
              <a:rPr lang="ru-RU" sz="2900" dirty="0"/>
              <a:t>пилот Bill Arras осуществляет первый полет аэростата над Антарктидой.</a:t>
            </a:r>
          </a:p>
          <a:p>
            <a:pPr marL="0" indent="0" eaLnBrk="1" fontAlgn="auto" hangingPunct="1">
              <a:spcAft>
                <a:spcPts val="0"/>
              </a:spcAft>
              <a:buFont typeface="Symbol" pitchFamily="18" charset="2"/>
              <a:buNone/>
              <a:defRPr/>
            </a:pPr>
            <a:r>
              <a:rPr lang="ru-RU" sz="2900" b="1" dirty="0"/>
              <a:t>В марте 1999 года </a:t>
            </a:r>
            <a:r>
              <a:rPr lang="ru-RU" sz="2900" dirty="0"/>
              <a:t>после завершения полета вокруг земного шара продолжительностью в 19 дней 21 час и 55 минут на аэростате "Breitling Orbiter 3" был установлен абсолютный мировой рекорд дальности полета - 40814 км.</a:t>
            </a:r>
          </a:p>
          <a:p>
            <a:pPr marL="0" indent="0" eaLnBrk="1" fontAlgn="auto" hangingPunct="1">
              <a:spcAft>
                <a:spcPts val="0"/>
              </a:spcAft>
              <a:buFont typeface="Symbol" pitchFamily="18" charset="2"/>
              <a:buNone/>
              <a:defRPr/>
            </a:pPr>
            <a:r>
              <a:rPr lang="ru-RU" sz="2900" b="1" dirty="0"/>
              <a:t>В июле 2002 года </a:t>
            </a:r>
            <a:r>
              <a:rPr lang="ru-RU" sz="2900" dirty="0"/>
              <a:t>второй в истории беспосадочный перелет вокруг земли на воздушном шаре совершил американский пилот Стив Фоссет. </a:t>
            </a:r>
            <a:endParaRPr lang="ru-RU" sz="2900" dirty="0" smtClean="0"/>
          </a:p>
          <a:p>
            <a:pPr marL="0" indent="0" eaLnBrk="1" fontAlgn="auto" hangingPunct="1">
              <a:spcAft>
                <a:spcPts val="0"/>
              </a:spcAft>
              <a:buFont typeface="Symbol" pitchFamily="18" charset="2"/>
              <a:buNone/>
              <a:defRPr/>
            </a:pPr>
            <a:endParaRPr lang="ru-RU" sz="2900" dirty="0" smtClean="0"/>
          </a:p>
          <a:p>
            <a:pPr marL="0" indent="0" eaLnBrk="1" fontAlgn="auto" hangingPunct="1">
              <a:spcAft>
                <a:spcPts val="0"/>
              </a:spcAft>
              <a:buFont typeface="Symbol" pitchFamily="18" charset="2"/>
              <a:buNone/>
              <a:defRPr/>
            </a:pPr>
            <a:r>
              <a:rPr lang="ru-RU" sz="2900" dirty="0" smtClean="0"/>
              <a:t>В </a:t>
            </a:r>
            <a:r>
              <a:rPr lang="ru-RU" sz="2900" dirty="0"/>
              <a:t>настоящее время Всемирная федерация воздухоплавания проводит чередующиеся чемпионаты мира: в четные годы - для монгольфьеров, в нечетные - для газовых аэростатов. </a:t>
            </a:r>
          </a:p>
          <a:p>
            <a:pPr marL="0" indent="0" eaLnBrk="1" fontAlgn="auto" hangingPunct="1">
              <a:spcAft>
                <a:spcPts val="0"/>
              </a:spcAft>
              <a:buFont typeface="Symbol" pitchFamily="18" charset="2"/>
              <a:buNone/>
              <a:defRPr/>
            </a:pPr>
            <a:endParaRPr lang="ru-RU" dirty="0"/>
          </a:p>
        </p:txBody>
      </p:sp>
      <p:sp>
        <p:nvSpPr>
          <p:cNvPr id="16387" name="Заголовок 2"/>
          <p:cNvSpPr>
            <a:spLocks noGrp="1"/>
          </p:cNvSpPr>
          <p:nvPr>
            <p:ph type="title"/>
          </p:nvPr>
        </p:nvSpPr>
        <p:spPr/>
        <p:txBody>
          <a:bodyPr/>
          <a:lstStyle/>
          <a:p>
            <a:pPr eaLnBrk="1" hangingPunct="1"/>
            <a:r>
              <a:rPr lang="ru-RU" dirty="0" smtClean="0"/>
              <a:t>История создания аэростатов</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1538" y="285728"/>
            <a:ext cx="7408862" cy="6143668"/>
          </a:xfrm>
        </p:spPr>
        <p:txBody>
          <a:bodyPr rtlCol="0">
            <a:normAutofit/>
          </a:bodyPr>
          <a:lstStyle/>
          <a:p>
            <a:pPr marL="0" indent="457200" eaLnBrk="1" fontAlgn="auto" hangingPunct="1">
              <a:spcAft>
                <a:spcPts val="0"/>
              </a:spcAft>
              <a:buFont typeface="Symbol" pitchFamily="18" charset="2"/>
              <a:buNone/>
              <a:defRPr/>
            </a:pPr>
            <a:r>
              <a:rPr lang="ru-RU" dirty="0">
                <a:solidFill>
                  <a:schemeClr val="bg1"/>
                </a:solidFill>
              </a:rPr>
              <a:t>Воздушные шары, используемые с давних времен для воздухоплавания, иначе называются аэростатами. В переводе с греческого слово </a:t>
            </a:r>
            <a:r>
              <a:rPr lang="ru-RU" dirty="0" smtClean="0"/>
              <a:t>«аэростат» </a:t>
            </a:r>
            <a:r>
              <a:rPr lang="ru-RU" dirty="0">
                <a:solidFill>
                  <a:schemeClr val="bg1"/>
                </a:solidFill>
              </a:rPr>
              <a:t>означает </a:t>
            </a:r>
            <a:r>
              <a:rPr lang="ru-RU" dirty="0" smtClean="0">
                <a:solidFill>
                  <a:schemeClr val="bg1"/>
                </a:solidFill>
              </a:rPr>
              <a:t>«неподвижно </a:t>
            </a:r>
            <a:r>
              <a:rPr lang="ru-RU" dirty="0">
                <a:solidFill>
                  <a:schemeClr val="bg1"/>
                </a:solidFill>
              </a:rPr>
              <a:t>стоящий в </a:t>
            </a:r>
            <a:r>
              <a:rPr lang="ru-RU" dirty="0" smtClean="0"/>
              <a:t>воздухе». </a:t>
            </a:r>
          </a:p>
          <a:p>
            <a:pPr marL="0" indent="457200" eaLnBrk="1" fontAlgn="auto" hangingPunct="1">
              <a:spcAft>
                <a:spcPts val="0"/>
              </a:spcAft>
              <a:buFont typeface="Symbol" pitchFamily="18" charset="2"/>
              <a:buNone/>
              <a:defRPr/>
            </a:pPr>
            <a:endParaRPr lang="ru-RU" dirty="0"/>
          </a:p>
          <a:p>
            <a:pPr marL="0" indent="457200" eaLnBrk="1" fontAlgn="auto" hangingPunct="1">
              <a:spcAft>
                <a:spcPts val="0"/>
              </a:spcAft>
              <a:buFont typeface="Symbol" pitchFamily="18" charset="2"/>
              <a:buNone/>
              <a:defRPr/>
            </a:pPr>
            <a:r>
              <a:rPr lang="ru-RU" dirty="0"/>
              <a:t>Неуправляемые аэростаты называются </a:t>
            </a:r>
            <a:r>
              <a:rPr lang="ru-RU" dirty="0" smtClean="0"/>
              <a:t>«монгольфьерами» </a:t>
            </a:r>
            <a:r>
              <a:rPr lang="ru-RU" dirty="0"/>
              <a:t>или </a:t>
            </a:r>
            <a:r>
              <a:rPr lang="ru-RU" dirty="0" smtClean="0"/>
              <a:t>«</a:t>
            </a:r>
            <a:r>
              <a:rPr lang="ru-RU" dirty="0" err="1" smtClean="0"/>
              <a:t>шальерами</a:t>
            </a:r>
            <a:r>
              <a:rPr lang="ru-RU" dirty="0" smtClean="0"/>
              <a:t>» </a:t>
            </a:r>
            <a:r>
              <a:rPr lang="ru-RU" dirty="0"/>
              <a:t>по именам их изобретателей</a:t>
            </a:r>
            <a:r>
              <a:rPr lang="ru-RU" dirty="0" smtClean="0"/>
              <a:t>.</a:t>
            </a:r>
          </a:p>
          <a:p>
            <a:pPr marL="0" indent="457200" eaLnBrk="1" fontAlgn="auto" hangingPunct="1">
              <a:spcAft>
                <a:spcPts val="0"/>
              </a:spcAft>
              <a:buFont typeface="Symbol" pitchFamily="18" charset="2"/>
              <a:buNone/>
              <a:defRPr/>
            </a:pPr>
            <a:endParaRPr lang="ru-RU" dirty="0"/>
          </a:p>
          <a:p>
            <a:pPr marL="0" indent="457200" eaLnBrk="1" fontAlgn="auto" hangingPunct="1">
              <a:spcAft>
                <a:spcPts val="0"/>
              </a:spcAft>
              <a:buFont typeface="Symbol" pitchFamily="18" charset="2"/>
              <a:buNone/>
              <a:defRPr/>
            </a:pPr>
            <a:r>
              <a:rPr lang="ru-RU" dirty="0"/>
              <a:t>Для исследования высотных слоев атмосферы используются стратостаты. </a:t>
            </a:r>
            <a:endParaRPr lang="ru-RU" dirty="0" smtClean="0"/>
          </a:p>
          <a:p>
            <a:pPr marL="0" indent="457200" eaLnBrk="1" fontAlgn="auto" hangingPunct="1">
              <a:spcAft>
                <a:spcPts val="0"/>
              </a:spcAft>
              <a:buFont typeface="Symbol" pitchFamily="18" charset="2"/>
              <a:buNone/>
              <a:defRPr/>
            </a:pPr>
            <a:endParaRPr lang="ru-RU" dirty="0"/>
          </a:p>
          <a:p>
            <a:pPr marL="0" indent="457200" eaLnBrk="1" fontAlgn="auto" hangingPunct="1">
              <a:spcAft>
                <a:spcPts val="0"/>
              </a:spcAft>
              <a:buFont typeface="Symbol" pitchFamily="18" charset="2"/>
              <a:buNone/>
              <a:defRPr/>
            </a:pPr>
            <a:r>
              <a:rPr lang="ru-RU" dirty="0"/>
              <a:t>Кроме того существуют управляемые аэростаты - дирижабли.</a:t>
            </a:r>
          </a:p>
          <a:p>
            <a:pPr marL="0" indent="0" eaLnBrk="1" fontAlgn="auto" hangingPunct="1">
              <a:spcAft>
                <a:spcPts val="0"/>
              </a:spcAft>
              <a:buFont typeface="Symbol" pitchFamily="18" charset="2"/>
              <a:buNone/>
              <a:defRPr/>
            </a:pP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42844" y="142852"/>
            <a:ext cx="8786842" cy="6500834"/>
          </a:xfrm>
        </p:spPr>
        <p:txBody>
          <a:bodyPr rtlCol="0">
            <a:noAutofit/>
          </a:bodyPr>
          <a:lstStyle/>
          <a:p>
            <a:pPr marL="0" indent="0" eaLnBrk="1" fontAlgn="auto" hangingPunct="1">
              <a:spcAft>
                <a:spcPts val="0"/>
              </a:spcAft>
              <a:buFont typeface="Symbol" pitchFamily="18" charset="2"/>
              <a:buNone/>
              <a:defRPr/>
            </a:pPr>
            <a:r>
              <a:rPr lang="ru-RU" sz="2300" u="sng" dirty="0" smtClean="0">
                <a:solidFill>
                  <a:schemeClr val="bg1"/>
                </a:solidFill>
              </a:rPr>
              <a:t>Типы аэростатов:</a:t>
            </a:r>
          </a:p>
          <a:p>
            <a:pPr marL="274320" indent="-274320" eaLnBrk="1" fontAlgn="auto" hangingPunct="1">
              <a:spcAft>
                <a:spcPts val="0"/>
              </a:spcAft>
              <a:defRPr/>
            </a:pPr>
            <a:r>
              <a:rPr lang="ru-RU" sz="2300" dirty="0">
                <a:solidFill>
                  <a:schemeClr val="bg1"/>
                </a:solidFill>
              </a:rPr>
              <a:t>привязные; </a:t>
            </a:r>
          </a:p>
          <a:p>
            <a:pPr marL="274320" indent="-274320" eaLnBrk="1" fontAlgn="auto" hangingPunct="1">
              <a:spcAft>
                <a:spcPts val="0"/>
              </a:spcAft>
              <a:defRPr/>
            </a:pPr>
            <a:r>
              <a:rPr lang="ru-RU" sz="2300" dirty="0">
                <a:solidFill>
                  <a:schemeClr val="bg1"/>
                </a:solidFill>
              </a:rPr>
              <a:t>свободнолетящие;</a:t>
            </a:r>
          </a:p>
          <a:p>
            <a:pPr marL="274320" indent="-274320" eaLnBrk="1" fontAlgn="auto" hangingPunct="1">
              <a:spcAft>
                <a:spcPts val="0"/>
              </a:spcAft>
              <a:defRPr/>
            </a:pPr>
            <a:r>
              <a:rPr lang="ru-RU" sz="2300" dirty="0"/>
              <a:t>аэростаты с </a:t>
            </a:r>
            <a:r>
              <a:rPr lang="ru-RU" sz="2300" dirty="0" smtClean="0"/>
              <a:t>двигателем</a:t>
            </a:r>
          </a:p>
          <a:p>
            <a:pPr marL="274320" indent="-274320" eaLnBrk="1" fontAlgn="auto" hangingPunct="1">
              <a:spcAft>
                <a:spcPts val="0"/>
              </a:spcAft>
              <a:buNone/>
              <a:defRPr/>
            </a:pPr>
            <a:r>
              <a:rPr lang="ru-RU" sz="2300" dirty="0" smtClean="0"/>
              <a:t> </a:t>
            </a:r>
            <a:r>
              <a:rPr lang="ru-RU" sz="2300" dirty="0"/>
              <a:t>— дирижабли.</a:t>
            </a:r>
          </a:p>
          <a:p>
            <a:pPr marL="0" indent="0" eaLnBrk="1" fontAlgn="auto" hangingPunct="1">
              <a:spcAft>
                <a:spcPts val="0"/>
              </a:spcAft>
              <a:buFont typeface="Symbol" pitchFamily="18" charset="2"/>
              <a:buNone/>
              <a:defRPr/>
            </a:pPr>
            <a:r>
              <a:rPr lang="ru-RU" sz="2300" u="sng" dirty="0" smtClean="0"/>
              <a:t>По типу наполнения:</a:t>
            </a:r>
          </a:p>
          <a:p>
            <a:pPr marL="274320" indent="-274320" eaLnBrk="1" fontAlgn="auto" hangingPunct="1">
              <a:spcAft>
                <a:spcPts val="0"/>
              </a:spcAft>
              <a:defRPr/>
            </a:pPr>
            <a:r>
              <a:rPr lang="ru-RU" sz="2300" dirty="0"/>
              <a:t>газовые — шарльеры,</a:t>
            </a:r>
          </a:p>
          <a:p>
            <a:pPr marL="274320" indent="-274320" eaLnBrk="1" fontAlgn="auto" hangingPunct="1">
              <a:spcAft>
                <a:spcPts val="0"/>
              </a:spcAft>
              <a:defRPr/>
            </a:pPr>
            <a:r>
              <a:rPr lang="ru-RU" sz="2300" dirty="0"/>
              <a:t>тепловые — монгольфьеры,</a:t>
            </a:r>
          </a:p>
          <a:p>
            <a:pPr marL="274320" indent="-274320" eaLnBrk="1" fontAlgn="auto" hangingPunct="1">
              <a:spcAft>
                <a:spcPts val="0"/>
              </a:spcAft>
              <a:defRPr/>
            </a:pPr>
            <a:r>
              <a:rPr lang="ru-RU" sz="2300" dirty="0"/>
              <a:t>комбинированные — розьеры</a:t>
            </a:r>
            <a:r>
              <a:rPr lang="ru-RU" sz="2300" dirty="0" smtClean="0"/>
              <a:t>.</a:t>
            </a:r>
          </a:p>
          <a:p>
            <a:pPr marL="0" indent="457200" eaLnBrk="1" fontAlgn="auto" hangingPunct="1">
              <a:spcAft>
                <a:spcPts val="0"/>
              </a:spcAft>
              <a:buFont typeface="Symbol" pitchFamily="18" charset="2"/>
              <a:buNone/>
              <a:defRPr/>
            </a:pPr>
            <a:r>
              <a:rPr lang="ru-RU" sz="2300" dirty="0" smtClean="0"/>
              <a:t>Для </a:t>
            </a:r>
            <a:r>
              <a:rPr lang="ru-RU" sz="2300" dirty="0"/>
              <a:t>наполнения шарльеров раньше широко применялись водород и светильный газ; но эти газы горючи, а их смеси с воздухом взрывоопасны, что делает полёт на </a:t>
            </a:r>
            <a:r>
              <a:rPr lang="ru-RU" sz="2300" dirty="0" smtClean="0"/>
              <a:t>аэростате рискованным предприятием. В </a:t>
            </a:r>
            <a:r>
              <a:rPr lang="ru-RU" sz="2300" dirty="0"/>
              <a:t>настоящее время основной газ для шарльеров — инертный гелий. Основной недостаток гелия — его сравнительно высокая стоимость.</a:t>
            </a:r>
          </a:p>
          <a:p>
            <a:pPr marL="0" indent="457200" eaLnBrk="1" fontAlgn="auto" hangingPunct="1">
              <a:spcAft>
                <a:spcPts val="0"/>
              </a:spcAft>
              <a:buFont typeface="Symbol" pitchFamily="18" charset="2"/>
              <a:buNone/>
              <a:defRPr/>
            </a:pPr>
            <a:r>
              <a:rPr lang="ru-RU" sz="2300" dirty="0"/>
              <a:t>В монгольфьерах используется нагретый воздух.</a:t>
            </a:r>
          </a:p>
          <a:p>
            <a:pPr marL="0" indent="0" eaLnBrk="1" fontAlgn="auto" hangingPunct="1">
              <a:spcAft>
                <a:spcPts val="0"/>
              </a:spcAft>
              <a:buFont typeface="Symbol" pitchFamily="18" charset="2"/>
              <a:buNone/>
              <a:defRPr/>
            </a:pPr>
            <a:endParaRPr lang="ru-RU" sz="2300" dirty="0"/>
          </a:p>
          <a:p>
            <a:pPr marL="0" indent="0" eaLnBrk="1" fontAlgn="auto" hangingPunct="1">
              <a:spcAft>
                <a:spcPts val="0"/>
              </a:spcAft>
              <a:buFont typeface="Symbol" pitchFamily="18" charset="2"/>
              <a:buNone/>
              <a:defRPr/>
            </a:pPr>
            <a:endParaRPr lang="ru-RU" sz="2300" dirty="0"/>
          </a:p>
        </p:txBody>
      </p:sp>
      <p:pic>
        <p:nvPicPr>
          <p:cNvPr id="1026" name="Рисунок 26"/>
          <p:cNvPicPr>
            <a:picLocks noChangeAspect="1" noChangeArrowheads="1"/>
          </p:cNvPicPr>
          <p:nvPr/>
        </p:nvPicPr>
        <p:blipFill>
          <a:blip r:embed="rId2" cstate="print"/>
          <a:srcRect/>
          <a:stretch>
            <a:fillRect/>
          </a:stretch>
        </p:blipFill>
        <p:spPr bwMode="auto">
          <a:xfrm>
            <a:off x="5572132" y="214290"/>
            <a:ext cx="3019425" cy="3709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Рисунок 25"/>
          <p:cNvPicPr>
            <a:picLocks noChangeAspect="1" noChangeArrowheads="1"/>
          </p:cNvPicPr>
          <p:nvPr/>
        </p:nvPicPr>
        <p:blipFill>
          <a:blip r:embed="rId2" cstate="print"/>
          <a:srcRect/>
          <a:stretch>
            <a:fillRect/>
          </a:stretch>
        </p:blipFill>
        <p:spPr bwMode="auto">
          <a:xfrm>
            <a:off x="1357290" y="571456"/>
            <a:ext cx="6286544" cy="6286544"/>
          </a:xfrm>
          <a:prstGeom prst="rect">
            <a:avLst/>
          </a:prstGeom>
          <a:noFill/>
          <a:ln w="9525">
            <a:noFill/>
            <a:miter lim="800000"/>
            <a:headEnd/>
            <a:tailEnd/>
          </a:ln>
        </p:spPr>
      </p:pic>
      <p:sp>
        <p:nvSpPr>
          <p:cNvPr id="5" name="Прямоугольник 4"/>
          <p:cNvSpPr/>
          <p:nvPr/>
        </p:nvSpPr>
        <p:spPr>
          <a:xfrm>
            <a:off x="1428728" y="-142900"/>
            <a:ext cx="5849871" cy="923330"/>
          </a:xfrm>
          <a:prstGeom prst="rect">
            <a:avLst/>
          </a:prstGeom>
          <a:noFill/>
        </p:spPr>
        <p:txBody>
          <a:bodyPr wrap="none" lIns="91440" tIns="45720" rIns="91440" bIns="45720">
            <a:spAutoFit/>
          </a:bodyPr>
          <a:lstStyle/>
          <a:p>
            <a:pPr algn="ctr"/>
            <a:r>
              <a:rPr lang="ru-RU"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Виды дирижаблей</a:t>
            </a:r>
            <a:endParaRPr lang="ru-RU"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214</TotalTime>
  <Words>2055</Words>
  <Application>Microsoft Office PowerPoint</Application>
  <PresentationFormat>Экран (4:3)</PresentationFormat>
  <Paragraphs>167</Paragraphs>
  <Slides>30</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30</vt:i4>
      </vt:variant>
    </vt:vector>
  </HeadingPairs>
  <TitlesOfParts>
    <vt:vector size="32" baseType="lpstr">
      <vt:lpstr>Волна</vt:lpstr>
      <vt:lpstr>Тема Office</vt:lpstr>
      <vt:lpstr>Слайд 1</vt:lpstr>
      <vt:lpstr>ГОУ СОШ №669</vt:lpstr>
      <vt:lpstr>История создания аэростатов</vt:lpstr>
      <vt:lpstr>История создания аэростатов</vt:lpstr>
      <vt:lpstr>История создания аэростатов</vt:lpstr>
      <vt:lpstr>История создания аэростатов</vt:lpstr>
      <vt:lpstr>Слайд 7</vt:lpstr>
      <vt:lpstr>Слайд 8</vt:lpstr>
      <vt:lpstr>Слайд 9</vt:lpstr>
      <vt:lpstr>Слайд 10</vt:lpstr>
      <vt:lpstr>Строение атмосферы</vt:lpstr>
      <vt:lpstr>Слайд 12</vt:lpstr>
      <vt:lpstr>Слайд 13</vt:lpstr>
      <vt:lpstr>График зависимости плотности атмосферы от высоты над уровнем моря</vt:lpstr>
      <vt:lpstr>Пределы использования летательных аппаратов в околоземном пространстве</vt:lpstr>
      <vt:lpstr>Слайд 16</vt:lpstr>
      <vt:lpstr>Слайд 17</vt:lpstr>
      <vt:lpstr>Слайд 18</vt:lpstr>
      <vt:lpstr>Чем заполнить воздушный шар?</vt:lpstr>
      <vt:lpstr>Слайд 20</vt:lpstr>
      <vt:lpstr>Слайд 21</vt:lpstr>
      <vt:lpstr>Слайд 22</vt:lpstr>
      <vt:lpstr>Слайд 23</vt:lpstr>
      <vt:lpstr>Слайд 24</vt:lpstr>
      <vt:lpstr>Слайд 25</vt:lpstr>
      <vt:lpstr>Приложение</vt:lpstr>
      <vt:lpstr>Ломоскайнер</vt:lpstr>
      <vt:lpstr>Слайд 28</vt:lpstr>
      <vt:lpstr>Слайд 29</vt:lpstr>
      <vt:lpstr>Библиография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revaz</cp:lastModifiedBy>
  <cp:revision>25</cp:revision>
  <dcterms:modified xsi:type="dcterms:W3CDTF">2012-04-03T17:11:12Z</dcterms:modified>
</cp:coreProperties>
</file>