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58" r:id="rId4"/>
    <p:sldId id="279" r:id="rId5"/>
    <p:sldId id="280" r:id="rId6"/>
    <p:sldId id="259" r:id="rId7"/>
    <p:sldId id="277" r:id="rId8"/>
    <p:sldId id="278" r:id="rId9"/>
    <p:sldId id="261" r:id="rId10"/>
    <p:sldId id="284" r:id="rId11"/>
    <p:sldId id="263" r:id="rId12"/>
    <p:sldId id="264" r:id="rId13"/>
    <p:sldId id="265" r:id="rId14"/>
    <p:sldId id="268" r:id="rId15"/>
    <p:sldId id="272" r:id="rId16"/>
    <p:sldId id="273" r:id="rId17"/>
    <p:sldId id="274" r:id="rId18"/>
    <p:sldId id="275" r:id="rId19"/>
    <p:sldId id="276" r:id="rId20"/>
    <p:sldId id="282" r:id="rId21"/>
    <p:sldId id="26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48A7-0201-4E85-BAF9-565A48801ABF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074F-6A7B-46C2-8D62-1A440F000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871D0-063A-409D-BBC1-AE3FA641B9FA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3307-0B24-4C79-98BE-90F727779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D6CF-0005-47BB-975A-0E9A68A9915C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F3C41-0A7C-41E1-BF53-D4C3D4046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7DF1-3ED6-4612-AC94-304DBC22AB28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D3D-6675-4F4D-9A05-B8E8547EA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CBA9-BB43-44F7-8F16-88094E25C66B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8F961-8DD1-4E55-A82E-411B5FAFF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B3676-986E-4E32-A4A1-08A05A186E15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365B-0B98-482C-8A66-BC3C37F33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B0F51-CBED-4C8A-930E-97201288B5D7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4EF01-1350-46DE-B4BD-C867B9767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EEFA-EF86-48D0-AFC2-E71DEF20E604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3803-C1E6-4BA4-8FEF-242B4609D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EAE7D-397F-4EBF-9FF1-184CC9349D44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0DAD-4895-4E89-96C9-36071092F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7B1E-EDE1-41D1-9264-68E8BA889642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B2B1-2CE4-4629-9B4A-56DF97487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0301F-2906-4E9B-9755-583375014198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DC9F-AFEA-467B-8CA8-A6FB18F46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4F3EBBB-DAAC-4DE8-9E01-93B37228A7A8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0FDF264-AED5-4546-B338-461E4890A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3465041/post178505741/" TargetMode="External"/><Relationship Id="rId13" Type="http://schemas.openxmlformats.org/officeDocument/2006/relationships/hyperlink" Target="http://peremena.com.ru/educational-institutions/rallying-the-class/" TargetMode="External"/><Relationship Id="rId3" Type="http://schemas.openxmlformats.org/officeDocument/2006/relationships/hyperlink" Target="http://art-apple.ru/displayimage.php?album=73&amp;pos=0" TargetMode="External"/><Relationship Id="rId7" Type="http://schemas.openxmlformats.org/officeDocument/2006/relationships/hyperlink" Target="http://www.detskiy-mir.net/2009/6/3/" TargetMode="External"/><Relationship Id="rId12" Type="http://schemas.openxmlformats.org/officeDocument/2006/relationships/hyperlink" Target="http://vtoroklaski.blogspot.com/2009_11_01_archive.html" TargetMode="External"/><Relationship Id="rId2" Type="http://schemas.openxmlformats.org/officeDocument/2006/relationships/hyperlink" Target="http://www.shutterstock.com/pic-54762724/stock-vector-illustration-of-a-girl-drawing-cartoon-on-white-backgroun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edmachka.gorod.tomsk.ru/index-1321440163.php" TargetMode="External"/><Relationship Id="rId11" Type="http://schemas.openxmlformats.org/officeDocument/2006/relationships/hyperlink" Target="http://www.selezneva-lichnost.ru/pochitay-ka/gans-christian-andersen-snezhnaya-koroleva-2.html" TargetMode="External"/><Relationship Id="rId5" Type="http://schemas.openxmlformats.org/officeDocument/2006/relationships/hyperlink" Target="http://900igr.net/kartinki/stikhi/Igrushki.files/017-Nasha-Tanja-gromko-plachet-uronila-v-rechku-mjachik.html" TargetMode="External"/><Relationship Id="rId10" Type="http://schemas.openxmlformats.org/officeDocument/2006/relationships/hyperlink" Target="http://girafejournal.com/31-detskaya-druzhba.html" TargetMode="External"/><Relationship Id="rId4" Type="http://schemas.openxmlformats.org/officeDocument/2006/relationships/hyperlink" Target="http://www.abc-color.com/color/girls/001/girl-and-flower/girl-and-flower-picture-color-ru.shtml" TargetMode="External"/><Relationship Id="rId9" Type="http://schemas.openxmlformats.org/officeDocument/2006/relationships/hyperlink" Target="http://www.ymca-smile.ru/contests_and_festivals/picture_competition/" TargetMode="External"/><Relationship Id="rId14" Type="http://schemas.openxmlformats.org/officeDocument/2006/relationships/hyperlink" Target="http://www.murzilka.org/izba-chitalnya/archive/2010/_ipusk_7/732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ъект 1"/>
          <p:cNvSpPr>
            <a:spLocks noGrp="1"/>
          </p:cNvSpPr>
          <p:nvPr>
            <p:ph idx="1"/>
          </p:nvPr>
        </p:nvSpPr>
        <p:spPr>
          <a:xfrm>
            <a:off x="863600" y="2133600"/>
            <a:ext cx="7407275" cy="3921125"/>
          </a:xfrm>
        </p:spPr>
        <p:txBody>
          <a:bodyPr/>
          <a:lstStyle/>
          <a:p>
            <a:pPr marL="301625" lvl="1" indent="0">
              <a:buFont typeface="Symbol" pitchFamily="18" charset="2"/>
              <a:buNone/>
            </a:pPr>
            <a:r>
              <a:rPr lang="ru-RU" sz="3200" smtClean="0">
                <a:solidFill>
                  <a:srgbClr val="C00000"/>
                </a:solidFill>
              </a:rPr>
              <a:t>Как хорошо, что в мире есть друзья! </a:t>
            </a:r>
            <a:br>
              <a:rPr lang="ru-RU" sz="3200" smtClean="0">
                <a:solidFill>
                  <a:srgbClr val="C00000"/>
                </a:solidFill>
              </a:rPr>
            </a:br>
            <a:r>
              <a:rPr lang="ru-RU" sz="3200" smtClean="0">
                <a:solidFill>
                  <a:srgbClr val="C00000"/>
                </a:solidFill>
              </a:rPr>
              <a:t>Улыбка друга – солнце в час ненастья. </a:t>
            </a:r>
            <a:br>
              <a:rPr lang="ru-RU" sz="3200" smtClean="0">
                <a:solidFill>
                  <a:srgbClr val="C00000"/>
                </a:solidFill>
              </a:rPr>
            </a:br>
            <a:r>
              <a:rPr lang="ru-RU" sz="3200" smtClean="0">
                <a:solidFill>
                  <a:srgbClr val="C00000"/>
                </a:solidFill>
              </a:rPr>
              <a:t>И отступает ледяная мгла </a:t>
            </a:r>
            <a:br>
              <a:rPr lang="ru-RU" sz="3200" smtClean="0">
                <a:solidFill>
                  <a:srgbClr val="C00000"/>
                </a:solidFill>
              </a:rPr>
            </a:br>
            <a:r>
              <a:rPr lang="ru-RU" sz="3200" smtClean="0">
                <a:solidFill>
                  <a:srgbClr val="C00000"/>
                </a:solidFill>
              </a:rPr>
              <a:t>Перед теплом сердечного участья.</a:t>
            </a:r>
          </a:p>
          <a:p>
            <a:pPr marL="301625" lvl="1" indent="0">
              <a:buFont typeface="Symbol" pitchFamily="18" charset="2"/>
              <a:buNone/>
            </a:pPr>
            <a:endParaRPr lang="ru-RU" sz="32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FF0000"/>
                </a:solidFill>
                <a:ea typeface="+mn-ea"/>
                <a:cs typeface="+mn-cs"/>
              </a:rPr>
              <a:t>Поговорим о </a:t>
            </a:r>
            <a:r>
              <a:rPr lang="ru-RU" sz="5400" dirty="0" smtClean="0">
                <a:solidFill>
                  <a:srgbClr val="FF0000"/>
                </a:solidFill>
                <a:ea typeface="+mn-ea"/>
                <a:cs typeface="+mn-cs"/>
              </a:rPr>
              <a:t>дружбе</a:t>
            </a:r>
            <a:endParaRPr lang="ru-RU" sz="5400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4419600"/>
            <a:ext cx="161607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6588125" y="4468813"/>
            <a:ext cx="159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Candara" pitchFamily="34" charset="0"/>
              </a:rPr>
              <a:t>Нина Спирина</a:t>
            </a:r>
            <a:endParaRPr lang="ru-RU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r>
              <a:rPr lang="ru-RU" smtClean="0"/>
              <a:t>Выказывать эмоциональную поддержку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420938"/>
            <a:ext cx="528161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82402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3150" y="2357438"/>
            <a:ext cx="6469063" cy="3714750"/>
          </a:xfrm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r>
              <a:rPr lang="ru-RU" smtClean="0"/>
              <a:t>Добровольно помогать в случае нужды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r>
              <a:rPr lang="ru-RU" smtClean="0"/>
              <a:t>Стараться, чтобы другу было приятно в твоем обществе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708275"/>
            <a:ext cx="5405438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6638" y="1893888"/>
            <a:ext cx="4337050" cy="4392612"/>
          </a:xfrm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r>
              <a:rPr lang="ru-RU" smtClean="0"/>
              <a:t>Возвращать долги и оказанные услуги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r>
              <a:rPr lang="ru-RU" smtClean="0"/>
              <a:t>Уверенность в друге, и доверие к нему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141663"/>
            <a:ext cx="6096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7" descr="7388_bi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674938"/>
            <a:ext cx="4579938" cy="3451225"/>
          </a:xfrm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r>
              <a:rPr lang="ru-RU" smtClean="0"/>
              <a:t>Защищать друга в его отсутствие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r>
              <a:rPr lang="ru-RU" smtClean="0"/>
              <a:t>Быть терпимым к остальным его друзьям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349500"/>
            <a:ext cx="5576888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r>
              <a:rPr lang="ru-RU" smtClean="0"/>
              <a:t>Не критиковать друга публично</a:t>
            </a: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636838"/>
            <a:ext cx="33337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r>
              <a:rPr lang="ru-RU" smtClean="0"/>
              <a:t>Сохранять доверенные тайны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492375"/>
            <a:ext cx="3722687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Не ревновать и не критиковать прочие личные отношения другого 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636838"/>
            <a:ext cx="51196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1176330711jtVY3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5213" y="2674938"/>
            <a:ext cx="4481512" cy="3451225"/>
          </a:xfr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5400" smtClean="0"/>
              <a:t>Дружба – это 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ПОМНИ!</a:t>
            </a:r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2764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844675"/>
            <a:ext cx="7524750" cy="4281488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www.shutterstock.com/pic-54762724/stock-vector-illustration-of-a-girl-drawing-cartoon-on-white-background.html</a:t>
            </a:r>
            <a:r>
              <a:rPr lang="ru-RU" sz="1400" dirty="0" smtClean="0"/>
              <a:t>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art-apple.ru/displayimage.php?album=73&amp;pos=0</a:t>
            </a:r>
            <a:r>
              <a:rPr lang="ru-RU" sz="1400" dirty="0" smtClean="0"/>
              <a:t>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www.abc-color.com/color/girls/001/girl-and-flower/girl-and-flower-picture-color-ru.shtml</a:t>
            </a:r>
            <a:r>
              <a:rPr lang="ru-RU" sz="1400" dirty="0" smtClean="0"/>
              <a:t>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900igr.net/kartinki/stikhi/Igrushki.files/017-Nasha-Tanja-gromko-plachet-uronila-v-rechku-mjachik.html</a:t>
            </a:r>
            <a:r>
              <a:rPr lang="ru-RU" sz="1400" dirty="0" smtClean="0"/>
              <a:t>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vedmachka.gorod.tomsk.ru/index-1321440163.php</a:t>
            </a:r>
            <a:r>
              <a:rPr lang="ru-RU" sz="1400" dirty="0" smtClean="0"/>
              <a:t>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400" dirty="0">
                <a:hlinkClick r:id="rId7"/>
              </a:rPr>
              <a:t>http://www.detskiy-mir.net/2009/6/3</a:t>
            </a:r>
            <a:r>
              <a:rPr lang="en-US" sz="1400" dirty="0" smtClean="0">
                <a:hlinkClick r:id="rId7"/>
              </a:rPr>
              <a:t>/</a:t>
            </a:r>
            <a:r>
              <a:rPr lang="ru-RU" sz="1400" dirty="0" smtClean="0"/>
              <a:t>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400" dirty="0">
                <a:hlinkClick r:id="rId8"/>
              </a:rPr>
              <a:t>http://www.liveinternet.ru/users/3465041/post178505741/#</a:t>
            </a:r>
            <a:r>
              <a:rPr lang="en-US" sz="1400" dirty="0" smtClean="0">
                <a:hlinkClick r:id="rId8"/>
              </a:rPr>
              <a:t>BlCom590891172</a:t>
            </a:r>
            <a:r>
              <a:rPr lang="ru-RU" sz="1400" dirty="0" smtClean="0"/>
              <a:t>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400" dirty="0">
                <a:hlinkClick r:id="rId9"/>
              </a:rPr>
              <a:t>http://www.ymca-smile.ru/contests_and_festivals/picture_competition</a:t>
            </a:r>
            <a:r>
              <a:rPr lang="en-US" sz="1400" dirty="0" smtClean="0">
                <a:hlinkClick r:id="rId9"/>
              </a:rPr>
              <a:t>/</a:t>
            </a:r>
            <a:r>
              <a:rPr lang="ru-RU" sz="1400" dirty="0" smtClean="0"/>
              <a:t>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girafejournal.com/31-detskaya-druzhba.html</a:t>
            </a:r>
            <a:r>
              <a:rPr lang="ru-RU" sz="1400" dirty="0" smtClean="0"/>
              <a:t>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www.selezneva-lichnost.ru/pochitay-ka/gans-christian-andersen-snezhnaya-koroleva-2.html</a:t>
            </a:r>
            <a:r>
              <a:rPr lang="ru-RU" sz="1400" dirty="0" smtClean="0"/>
              <a:t>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vtoroklaski.blogspot.com/2009_11_01_archive.html</a:t>
            </a:r>
            <a:r>
              <a:rPr lang="ru-RU" sz="1400" dirty="0" smtClean="0"/>
              <a:t>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400" dirty="0">
                <a:hlinkClick r:id="rId13"/>
              </a:rPr>
              <a:t>http://peremena.com.ru/educational-institutions/rallying-the-class</a:t>
            </a:r>
            <a:r>
              <a:rPr lang="en-US" sz="1400" dirty="0" smtClean="0">
                <a:hlinkClick r:id="rId13"/>
              </a:rPr>
              <a:t>/</a:t>
            </a:r>
            <a:r>
              <a:rPr lang="ru-RU" sz="1400" dirty="0" smtClean="0"/>
              <a:t>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400" dirty="0">
                <a:hlinkClick r:id="rId14"/>
              </a:rPr>
              <a:t>http://www.murzilka.org/izba-chitalnya/archive/2010/_ipusk_7/732</a:t>
            </a:r>
            <a:r>
              <a:rPr lang="en-US" sz="1400" dirty="0" smtClean="0">
                <a:hlinkClick r:id="rId14"/>
              </a:rPr>
              <a:t>/</a:t>
            </a:r>
            <a:r>
              <a:rPr lang="ru-RU" sz="1400" dirty="0" smtClean="0"/>
              <a:t>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400" dirty="0"/>
              <a:t>http://</a:t>
            </a:r>
            <a:r>
              <a:rPr lang="en-US" sz="1400" dirty="0" smtClean="0"/>
              <a:t>videootkritki.ucoz.ru/photo/druzhba/61-6-0-0-2</a:t>
            </a:r>
            <a:r>
              <a:rPr lang="ru-RU" sz="1400" dirty="0" smtClean="0"/>
              <a:t>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презентации использованы картинки с сайтов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1279912879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9563" y="2674938"/>
            <a:ext cx="3451225" cy="3451225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/>
              <a:t>Зачем нужна дружба?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871538" y="2060575"/>
            <a:ext cx="7408862" cy="4065588"/>
          </a:xfrm>
        </p:spPr>
        <p:txBody>
          <a:bodyPr/>
          <a:lstStyle/>
          <a:p>
            <a:pPr algn="just">
              <a:lnSpc>
                <a:spcPct val="115000"/>
              </a:lnSpc>
              <a:buFont typeface="Candara" pitchFamily="34" charset="0"/>
              <a:buAutoNum type="arabicPeriod"/>
            </a:pPr>
            <a: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у твоего друга день рождения?</a:t>
            </a:r>
            <a:endParaRPr lang="ru-RU" sz="3200" smtClean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Candara" pitchFamily="34" charset="0"/>
              <a:buAutoNum type="arabicPeriod"/>
            </a:pPr>
            <a: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Какого цвета глаза у твоего друга?</a:t>
            </a:r>
            <a:endParaRPr lang="ru-RU" sz="3200" smtClean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Candara" pitchFamily="34" charset="0"/>
              <a:buAutoNum type="arabicPeriod"/>
            </a:pPr>
            <a: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любит делать твой друг в свободное время?</a:t>
            </a:r>
            <a:endParaRPr lang="ru-RU" sz="3200" smtClean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Candara" pitchFamily="34" charset="0"/>
              <a:buAutoNum type="arabicPeriod"/>
            </a:pPr>
            <a: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Любимый мультфильм твоего друга?</a:t>
            </a:r>
            <a:endParaRPr lang="ru-RU" sz="3200" smtClean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Candara" pitchFamily="34" charset="0"/>
              <a:buAutoNum type="arabicPeriod"/>
            </a:pPr>
            <a:r>
              <a:rPr lang="ru-RU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Любимое блюдо твоего друга?</a:t>
            </a:r>
            <a:endParaRPr lang="ru-RU" sz="3200" smtClean="0">
              <a:ea typeface="Calibri" pitchFamily="34" charset="0"/>
              <a:cs typeface="Times New Roman" pitchFamily="18" charset="0"/>
            </a:endParaRPr>
          </a:p>
          <a:p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</a:rPr>
              <a:t>Стихотворение Агнии Барто «Требуется друг»</a:t>
            </a:r>
            <a:endParaRPr lang="ru-RU" sz="4000" smtClean="0">
              <a:solidFill>
                <a:schemeClr val="bg1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997200"/>
            <a:ext cx="382587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57438" y="4437063"/>
            <a:ext cx="3006725" cy="523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Требуется  друг!</a:t>
            </a:r>
            <a:endParaRPr lang="ru-RU" sz="2800" b="1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pres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784350"/>
            <a:ext cx="5880100" cy="4467225"/>
          </a:xfrm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/>
              <a:t>Игра «Ситуация»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9563" y="2674938"/>
            <a:ext cx="3451225" cy="3451225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/>
              <a:t>Друг – это тот кто…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2492375"/>
            <a:ext cx="3457575" cy="34940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/>
              <a:t>Дружба - это прекрасный цветок, и в сердце его </a:t>
            </a:r>
            <a:r>
              <a:rPr lang="ru-RU" i="1" dirty="0" smtClean="0"/>
              <a:t> Любовь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r>
              <a:rPr lang="ru-RU" smtClean="0"/>
              <a:t>Делиться новостями о своих успехах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060575"/>
            <a:ext cx="381635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193</TotalTime>
  <Words>179</Words>
  <Application>Microsoft Office PowerPoint</Application>
  <PresentationFormat>Экран (4:3)</PresentationFormat>
  <Paragraphs>50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Candara</vt:lpstr>
      <vt:lpstr>Arial</vt:lpstr>
      <vt:lpstr>Symbol</vt:lpstr>
      <vt:lpstr>Calibri</vt:lpstr>
      <vt:lpstr>Times New Roman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Поговорим о дружбе</vt:lpstr>
      <vt:lpstr>Дружба – это …</vt:lpstr>
      <vt:lpstr>Зачем нужна дружба?</vt:lpstr>
      <vt:lpstr>Вопросы </vt:lpstr>
      <vt:lpstr>Стихотворение Агнии Барто «Требуется друг»</vt:lpstr>
      <vt:lpstr>Игра «Ситуация»</vt:lpstr>
      <vt:lpstr>Друг – это тот кто…</vt:lpstr>
      <vt:lpstr>Дружба - это прекрасный цветок, и в сердце его  Любовь</vt:lpstr>
      <vt:lpstr>Делиться новостями о своих успехах</vt:lpstr>
      <vt:lpstr>Выказывать эмоциональную поддержку</vt:lpstr>
      <vt:lpstr>Добровольно помогать в случае нужды</vt:lpstr>
      <vt:lpstr>Стараться, чтобы другу было приятно в твоем обществе</vt:lpstr>
      <vt:lpstr>Возвращать долги и оказанные услуги</vt:lpstr>
      <vt:lpstr>Уверенность в друге, и доверие к нему</vt:lpstr>
      <vt:lpstr>Защищать друга в его отсутствие</vt:lpstr>
      <vt:lpstr>Быть терпимым к остальным его друзьям</vt:lpstr>
      <vt:lpstr>Не критиковать друга публично</vt:lpstr>
      <vt:lpstr>Сохранять доверенные тайны </vt:lpstr>
      <vt:lpstr>Не ревновать и не критиковать прочие личные отношения другого </vt:lpstr>
      <vt:lpstr>ПОМНИ!</vt:lpstr>
      <vt:lpstr>В презентации использованы картинки с сайтов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nadezhda.pronskaya</cp:lastModifiedBy>
  <cp:revision>38</cp:revision>
  <dcterms:created xsi:type="dcterms:W3CDTF">2012-01-26T23:22:23Z</dcterms:created>
  <dcterms:modified xsi:type="dcterms:W3CDTF">2012-04-25T15:46:11Z</dcterms:modified>
</cp:coreProperties>
</file>