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259" r:id="rId3"/>
    <p:sldId id="256" r:id="rId4"/>
    <p:sldId id="263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57" r:id="rId22"/>
    <p:sldId id="281" r:id="rId23"/>
    <p:sldId id="282" r:id="rId24"/>
    <p:sldId id="264" r:id="rId25"/>
    <p:sldId id="258" r:id="rId26"/>
    <p:sldId id="285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91" d="100"/>
          <a:sy n="91" d="100"/>
        </p:scale>
        <p:origin x="-2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094917-78EC-4D77-A5A8-777F0CA74B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E1D55D-EF69-4262-98D7-973ED706BB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3EA69-F019-40B0-8503-EF706B09A98B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E682A-0094-4964-8C62-8FB4BB05FD17}" type="slidenum">
              <a:rPr lang="en-US"/>
              <a:pPr/>
              <a:t>19</a:t>
            </a:fld>
            <a:endParaRPr lang="en-US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E682A-0094-4964-8C62-8FB4BB05FD17}" type="slidenum">
              <a:rPr lang="en-US"/>
              <a:pPr/>
              <a:t>20</a:t>
            </a:fld>
            <a:endParaRPr lang="en-US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3EA69-F019-40B0-8503-EF706B09A98B}" type="slidenum">
              <a:rPr lang="en-US"/>
              <a:pPr/>
              <a:t>21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3EA69-F019-40B0-8503-EF706B09A98B}" type="slidenum">
              <a:rPr lang="en-US"/>
              <a:pPr/>
              <a:t>22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E682A-0094-4964-8C62-8FB4BB05FD17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23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E682A-0094-4964-8C62-8FB4BB05FD17}" type="slidenum">
              <a:rPr lang="en-US"/>
              <a:pPr/>
              <a:t>24</a:t>
            </a:fld>
            <a:endParaRPr lang="en-US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25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26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E682A-0094-4964-8C62-8FB4BB05FD17}" type="slidenum">
              <a:rPr lang="en-US"/>
              <a:pPr/>
              <a:t>27</a:t>
            </a:fld>
            <a:endParaRPr lang="en-US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C912D-330C-46E4-9A96-EC62AE5985AE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E682A-0094-4964-8C62-8FB4BB05FD17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E682A-0094-4964-8C62-8FB4BB05FD17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045C-13D9-40EF-B710-0D1CCE18F911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031"/>
          <p:cNvSpPr>
            <a:spLocks noChangeArrowheads="1"/>
          </p:cNvSpPr>
          <p:nvPr/>
        </p:nvSpPr>
        <p:spPr bwMode="auto">
          <a:xfrm>
            <a:off x="685800" y="1447800"/>
            <a:ext cx="7772400" cy="4191000"/>
          </a:xfrm>
          <a:prstGeom prst="rect">
            <a:avLst/>
          </a:prstGeom>
          <a:solidFill>
            <a:srgbClr val="CC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794960-9380-4DEB-8B69-8B7136E55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2BC55-E815-40FA-A815-FE34171E1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70F5B-C1D6-4FCD-881E-09387C0A2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0A8C1-44F1-41B8-83D7-0EBAC1E7B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2908E-8F06-45B3-81A6-FF25C7C67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A468A-9919-490D-B4FD-E657444FE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9EE07-5320-4950-A853-202676283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B2F6E-9ADF-4DD4-A623-B14C16A6C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9E027-FCD1-40A9-9C31-21458D460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2EFC-DF99-46B8-BF1C-47B010FD8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0085-27D2-4BC2-8B25-A487616A4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CCCC00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6F38799-3976-41D5-9C02-0A9A8017F0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://ru.wikipedia.org/wiki/%D0%A4%D0%B0%D0%B9%D0%BB:RR5111-0198R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477000" cy="1143000"/>
          </a:xfrm>
          <a:ln/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Интегрированный урок по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истории-биологии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учащихся 10-х классов </a:t>
            </a:r>
            <a:r>
              <a:rPr lang="ru-RU" sz="1400" dirty="0"/>
              <a:t/>
            </a:r>
            <a:br>
              <a:rPr lang="ru-RU" sz="1400" dirty="0"/>
            </a:br>
            <a:endParaRPr lang="en-US" sz="1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48196"/>
          </a:xfrm>
          <a:ln/>
        </p:spPr>
        <p:txBody>
          <a:bodyPr/>
          <a:lstStyle/>
          <a:p>
            <a:pPr algn="ctr">
              <a:buNone/>
            </a:pPr>
            <a:endParaRPr lang="ru-RU" sz="2800" b="1" i="1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Символы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государственной эмблематике: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биологические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объекты</a:t>
            </a:r>
          </a:p>
          <a:p>
            <a:pPr algn="ctr">
              <a:buNone/>
            </a:pP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buNone/>
            </a:pPr>
            <a:r>
              <a:rPr lang="ru-RU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Авторы-составители</a:t>
            </a:r>
            <a:r>
              <a:rPr lang="ru-RU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 истории, права и экономики </a:t>
            </a:r>
          </a:p>
          <a:p>
            <a:pPr algn="r">
              <a:buNone/>
            </a:pP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Довгаль Наталья </a:t>
            </a:r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Николаевна,</a:t>
            </a: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buNone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 биологии  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Щербина </a:t>
            </a: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Вероника Александровна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endParaRPr lang="en-US" sz="12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315200" y="609600"/>
            <a:ext cx="1143000" cy="1143000"/>
            <a:chOff x="4608" y="384"/>
            <a:chExt cx="720" cy="720"/>
          </a:xfrm>
        </p:grpSpPr>
        <p:pic>
          <p:nvPicPr>
            <p:cNvPr id="4104" name="Picture 8" descr="Z:\newtek\_backgrounds_1.02\Greg\PowerPoint Templates\Maps\Elements\globe_anim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</p:spPr>
        </p:pic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Овал 6"/>
          <p:cNvSpPr/>
          <p:nvPr/>
        </p:nvSpPr>
        <p:spPr>
          <a:xfrm>
            <a:off x="785786" y="4500570"/>
            <a:ext cx="2000264" cy="185738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Bookman Old Style" pitchFamily="18" charset="0"/>
              </a:rPr>
              <a:t>Школа-гимназия №4 </a:t>
            </a:r>
            <a:r>
              <a:rPr lang="ru-RU" sz="1000" b="1" dirty="0" err="1" smtClean="0">
                <a:solidFill>
                  <a:schemeClr val="tx1"/>
                </a:solidFill>
                <a:latin typeface="Bookman Old Style" pitchFamily="18" charset="0"/>
              </a:rPr>
              <a:t>им.Л.Н.Толстого</a:t>
            </a:r>
            <a:r>
              <a:rPr lang="ru-RU" sz="1000" b="1" dirty="0" smtClean="0">
                <a:solidFill>
                  <a:schemeClr val="tx1"/>
                </a:solidFill>
                <a:latin typeface="Bookman Old Style" pitchFamily="18" charset="0"/>
              </a:rPr>
              <a:t>,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18.01.2012</a:t>
            </a:r>
            <a:endParaRPr lang="ru-RU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772400" cy="1714512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Голубой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цвет флага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Республики Казахстан–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символ: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14348" y="2357430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Свободы и независимости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715008" y="5000636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Власти народа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786050" y="3714752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Общего благополучия, мира и единства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2" name="Picture 6" descr="http://ts1.mm.bing.net/images/thumbnail.aspx?q=1580252794620&amp;id=ab3ca7b7f10f3efca93bccdb9a113de7&amp;url=http%3a%2f%2fgoo.gov.kz%2fmedia%2fimg%2fphotogallery%2f4d7caa152af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57430"/>
            <a:ext cx="2466973" cy="1681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00042"/>
            <a:ext cx="7772400" cy="1714512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Одноцветие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фона флага Республики Казахстан означает: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572132" y="2285992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Дань тюркским корням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57224" y="5072074"/>
            <a:ext cx="2571768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Единство Казахстана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71868" y="3786190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Мирное небо над головой граждан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://ts1.mm.bing.net/images/thumbnail.aspx?q=1580252794620&amp;id=ab3ca7b7f10f3efca93bccdb9a113de7&amp;url=http%3a%2f%2fgoo.gov.kz%2fmedia%2fimg%2fphotogallery%2f4d7caa152af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2466973" cy="1681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7772400" cy="1714512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Национальный орнамент слева (вдоль древка)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олицетворяет: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42910" y="2428868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Культуру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традиции Казахстана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214942" y="5000636"/>
            <a:ext cx="3286148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Эстетический подход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оформлению флага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786050" y="3714752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Особенное значение культуры в Казахстане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://ts1.mm.bing.net/images/thumbnail.aspx?q=1580252794620&amp;id=ab3ca7b7f10f3efca93bccdb9a113de7&amp;url=http%3a%2f%2fgoo.gov.kz%2fmedia%2fimg%2fphotogallery%2f4d7caa152af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500306"/>
            <a:ext cx="2466973" cy="1681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71480"/>
            <a:ext cx="7772400" cy="1714512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Солнце на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флаге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Республики Казахстан: 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500694" y="2428868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Символ Президента Республики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14348" y="5072074"/>
            <a:ext cx="3143272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Символ надежды на мирную жизнь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428992" y="3929066"/>
            <a:ext cx="2714644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Источник жизни и энергии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://ts1.mm.bing.net/images/thumbnail.aspx?q=1580252794620&amp;id=ab3ca7b7f10f3efca93bccdb9a113de7&amp;url=http%3a%2f%2fgoo.gov.kz%2fmedia%2fimg%2fphotogallery%2f4d7caa152af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71744"/>
            <a:ext cx="2466973" cy="1681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7772400" cy="1714512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5.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 общего дома всех людей, проживающих в Казахстане,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гербе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символизирует: 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42910" y="2357430"/>
            <a:ext cx="2571768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Звезда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00430" y="5072074"/>
            <a:ext cx="264320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Шанырак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00232" y="3714752"/>
            <a:ext cx="2786082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Тулпар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im4-tub.yandex.ru/i?id=377556555-02-72&amp;tov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428867"/>
            <a:ext cx="2571758" cy="2486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7772400" cy="1785950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6.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То, что наше сердце и объятия открыты представителям всех пяти континентов, имеет отражение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гербе страны 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виде: 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500694" y="2285992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Пятиконечной звезды</a:t>
            </a:r>
          </a:p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57224" y="5214926"/>
            <a:ext cx="407196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Купольных жердей (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уык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расходящихся от центра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29058" y="3786190"/>
            <a:ext cx="228601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Шанырака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im4-tub.yandex.ru/i?id=377556555-02-72&amp;tov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2571768" cy="248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7772400" cy="1785950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7.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Человек на штандарте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Президента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Республики Казахстан: 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14348" y="2428868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Золотой человек</a:t>
            </a:r>
          </a:p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14810" y="5214926"/>
            <a:ext cx="335758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Батыр как символ защитника народа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714612" y="3786190"/>
            <a:ext cx="3000396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Юный вождь эпохи саков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im3-tub.yandex.ru/i?id=71263626-36-72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539" y="2500306"/>
            <a:ext cx="2676918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Штандарт Президента Республики Казахст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105774"/>
            <a:ext cx="2000264" cy="1573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5794"/>
            <a:ext cx="7772400" cy="1928826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8.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древке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штандарта крепится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скоба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выгравированными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государственном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языке: 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42910" y="3000372"/>
            <a:ext cx="3643338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Первыми строками Конституции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</a:t>
            </a:r>
          </a:p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572000" y="2928934"/>
            <a:ext cx="3857652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Главными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историческими вехами казахского народа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57290" y="4786322"/>
            <a:ext cx="6500858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Фамилией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именем и отчеством Президента Республики Казахстан и датами, указывающими срок его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избрания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928826"/>
          </a:xfrm>
          <a:ln/>
        </p:spPr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9. 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Местонахождение эталона штандарта Президента 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Казахстана: 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643438" y="2428868"/>
            <a:ext cx="3857652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Служебный кабинет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резиденции Президента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00100" y="5072074"/>
            <a:ext cx="2143140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Байтерек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86116" y="3929066"/>
            <a:ext cx="2928958" cy="1643074"/>
          </a:xfrm>
          <a:prstGeom prst="horizontalScroll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Дворец мира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согласия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im3-tub.yandex.ru/i?id=71263626-36-72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2307688" cy="1785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4" name="Picture 2" descr="Штандарт Президента Республики Казахст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03526"/>
            <a:ext cx="2043114" cy="1606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928670"/>
            <a:ext cx="7715304" cy="5214974"/>
          </a:xfrm>
          <a:noFill/>
          <a:ln>
            <a:noFill/>
          </a:ln>
        </p:spPr>
        <p:txBody>
          <a:bodyPr/>
          <a:lstStyle/>
          <a:p>
            <a:pPr algn="r">
              <a:buNone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</a:rPr>
              <a:t>Животное царство в своих разных породах воплощает в себе 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itchFamily="18" charset="0"/>
              </a:rPr>
              <a:t>разные </a:t>
            </a: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</a:rPr>
              <a:t>импульсы человеческой психики.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400" b="1" i="1" dirty="0" err="1">
                <a:solidFill>
                  <a:schemeClr val="tx1"/>
                </a:solidFill>
                <a:latin typeface="Bookman Old Style" pitchFamily="18" charset="0"/>
              </a:rPr>
              <a:t>Н.П.Рудникова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sz="2800" b="1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Изображение животных </a:t>
            </a:r>
            <a:endParaRPr lang="ru-RU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государственных символах </a:t>
            </a:r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мира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1025" descr="D:\Фотки\Картинки\много картинок\J01055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500306"/>
            <a:ext cx="1076320" cy="10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214422"/>
            <a:ext cx="7143800" cy="4429156"/>
          </a:xfrm>
          <a:noFill/>
          <a:ln>
            <a:noFill/>
          </a:ln>
        </p:spPr>
        <p:txBody>
          <a:bodyPr/>
          <a:lstStyle/>
          <a:p>
            <a:pPr algn="r">
              <a:buNone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Язык символов есть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истинный,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всемирный</a:t>
            </a: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, всечеловеческий язык, 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одинаково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справедливый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для </a:t>
            </a: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всех времен и народов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algn="r">
              <a:buNone/>
            </a:pP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В.Шмаков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7" name="Picture 1025" descr="D:\Фотки\Картинки\много картинок\J01055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500570"/>
            <a:ext cx="1433510" cy="142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928670"/>
            <a:ext cx="7715304" cy="5214974"/>
          </a:xfrm>
          <a:noFill/>
          <a:ln>
            <a:noFill/>
          </a:ln>
        </p:spPr>
        <p:txBody>
          <a:bodyPr/>
          <a:lstStyle/>
          <a:p>
            <a:pPr algn="r">
              <a:buNone/>
            </a:pPr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</a:rPr>
              <a:t>Красота растений 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</a:rPr>
              <a:t>есть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</a:rPr>
              <a:t>общее достояние </a:t>
            </a:r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</a:rPr>
              <a:t>мира,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</a:rPr>
              <a:t>то есть она всегда </a:t>
            </a:r>
            <a:endParaRPr lang="ru-RU" sz="2800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800" b="1" i="1" dirty="0" err="1" smtClean="0">
                <a:solidFill>
                  <a:schemeClr val="tx1"/>
                </a:solidFill>
                <a:latin typeface="Bookman Old Style" pitchFamily="18" charset="0"/>
              </a:rPr>
              <a:t>макрокосмична</a:t>
            </a:r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В.Шмаков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Изображение </a:t>
            </a:r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растений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государственных символах </a:t>
            </a:r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мира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1025" descr="D:\Фотки\Картинки\много картинок\J01055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00372"/>
            <a:ext cx="1076320" cy="10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477000" cy="1143000"/>
          </a:xfrm>
          <a:ln/>
        </p:spPr>
        <p:txBody>
          <a:bodyPr/>
          <a:lstStyle/>
          <a:p>
            <a:r>
              <a:rPr lang="ru-RU" sz="2000" b="1" i="1" dirty="0">
                <a:latin typeface="Georgia" pitchFamily="18" charset="0"/>
              </a:rPr>
              <a:t>Значение биологических </a:t>
            </a:r>
            <a:r>
              <a:rPr lang="ru-RU" sz="2000" b="1" i="1" dirty="0" smtClean="0">
                <a:latin typeface="Georgia" pitchFamily="18" charset="0"/>
              </a:rPr>
              <a:t>объектов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на </a:t>
            </a:r>
            <a:r>
              <a:rPr lang="ru-RU" sz="2000" b="1" i="1" dirty="0">
                <a:latin typeface="Georgia" pitchFamily="18" charset="0"/>
              </a:rPr>
              <a:t>государственных символах Казахстана разных эпох 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19634"/>
          </a:xfrm>
          <a:ln/>
        </p:spPr>
        <p:txBody>
          <a:bodyPr/>
          <a:lstStyle/>
          <a:p>
            <a:pPr algn="ctr"/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Исключите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лишнее понятие в каждой группе слов, пояснив смысл выбора.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1) Зерно – лучи Солнца – изобилие – 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степь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- благополучие.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Орел – свобода – агрессия –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мощная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сила – независимость.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3) </a:t>
            </a:r>
            <a:r>
              <a:rPr lang="ru-RU" sz="2400" b="1" dirty="0" err="1">
                <a:solidFill>
                  <a:schemeClr val="tx1"/>
                </a:solidFill>
                <a:latin typeface="Bookman Old Style" pitchFamily="18" charset="0"/>
              </a:rPr>
              <a:t>Тулпар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 – крылья – Золотой человек – мечта – мужество.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4) Барс – всадник – горы –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браслет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беркут.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315200" y="609600"/>
            <a:ext cx="1143000" cy="1143000"/>
            <a:chOff x="4608" y="384"/>
            <a:chExt cx="720" cy="720"/>
          </a:xfrm>
        </p:grpSpPr>
        <p:pic>
          <p:nvPicPr>
            <p:cNvPr id="4104" name="Picture 8" descr="Z:\newtek\_backgrounds_1.02\Greg\PowerPoint Templates\Maps\Elements\globe_anim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</p:spPr>
        </p:pic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477000" cy="1143000"/>
          </a:xfrm>
          <a:ln/>
        </p:spPr>
        <p:txBody>
          <a:bodyPr/>
          <a:lstStyle/>
          <a:p>
            <a:r>
              <a:rPr lang="ru-RU" sz="2000" b="1" i="1" dirty="0">
                <a:latin typeface="Georgia" pitchFamily="18" charset="0"/>
              </a:rPr>
              <a:t>Значение биологических </a:t>
            </a:r>
            <a:r>
              <a:rPr lang="ru-RU" sz="2000" b="1" i="1" dirty="0" smtClean="0">
                <a:latin typeface="Georgia" pitchFamily="18" charset="0"/>
              </a:rPr>
              <a:t>объектов</a:t>
            </a:r>
            <a:br>
              <a:rPr lang="ru-RU" sz="2000" b="1" i="1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на </a:t>
            </a:r>
            <a:r>
              <a:rPr lang="ru-RU" sz="2000" b="1" i="1" dirty="0">
                <a:latin typeface="Georgia" pitchFamily="18" charset="0"/>
              </a:rPr>
              <a:t>государственных символах Казахстана разных эпох 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19634"/>
          </a:xfrm>
          <a:ln/>
        </p:spPr>
        <p:txBody>
          <a:bodyPr/>
          <a:lstStyle/>
          <a:p>
            <a:pPr algn="ctr"/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Ключ к заданию</a:t>
            </a:r>
          </a:p>
          <a:p>
            <a:pPr algn="ctr">
              <a:buNone/>
            </a:pP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1) Зерно – лучи Солнца – изобилие – 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степь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- благополучие.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Орел – свобода –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агрессия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мощная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сила – независимость.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3) </a:t>
            </a:r>
            <a:r>
              <a:rPr lang="ru-RU" sz="2400" b="1" dirty="0" err="1">
                <a:solidFill>
                  <a:schemeClr val="tx1"/>
                </a:solidFill>
                <a:latin typeface="Bookman Old Style" pitchFamily="18" charset="0"/>
              </a:rPr>
              <a:t>Тулпар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 – крылья – Золотой человек – мечта –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мужество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4) Барс – всадник – горы –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браслет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беркут.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315200" y="609600"/>
            <a:ext cx="1143000" cy="1143000"/>
            <a:chOff x="4608" y="384"/>
            <a:chExt cx="720" cy="720"/>
          </a:xfrm>
        </p:grpSpPr>
        <p:pic>
          <p:nvPicPr>
            <p:cNvPr id="4104" name="Picture 8" descr="Z:\newtek\_backgrounds_1.02\Greg\PowerPoint Templates\Maps\Elements\globe_anim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</p:spPr>
        </p:pic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2752732"/>
          </a:xfrm>
          <a:ln/>
        </p:spPr>
        <p:txBody>
          <a:bodyPr/>
          <a:lstStyle/>
          <a:p>
            <a:r>
              <a:rPr lang="ru-RU" sz="3600" b="1" i="1" dirty="0" smtClean="0">
                <a:latin typeface="Georgia" pitchFamily="18" charset="0"/>
              </a:rPr>
              <a:t>Практический модуль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Проектная деятельность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86662" cy="1143000"/>
          </a:xfrm>
          <a:noFill/>
          <a:ln>
            <a:noFill/>
          </a:ln>
        </p:spPr>
        <p:txBody>
          <a:bodyPr/>
          <a:lstStyle/>
          <a:p>
            <a:pPr algn="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ЕврАзЭС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3050"/>
            <a:ext cx="7600976" cy="4452950"/>
          </a:xfrm>
          <a:noFill/>
          <a:ln>
            <a:noFill/>
          </a:ln>
        </p:spPr>
        <p:txBody>
          <a:bodyPr/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10 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октября 2000 г. президенты пяти стран – Республики Беларусь, Республики Казахстан, </a:t>
            </a:r>
            <a:r>
              <a:rPr lang="ru-RU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Кыргызской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Республики, Российской Федерации и Республики Таджикистан подписали Договор об учреждении Евразийского экономического сообщества (</a:t>
            </a:r>
            <a:r>
              <a:rPr lang="ru-RU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ЕврАзЭС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2006 году членом </a:t>
            </a:r>
            <a:r>
              <a:rPr lang="ru-RU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ЕврАзЭС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стала Республика Узбекистан (24 декабря 2008 г. Узбекистан приостановил участие в работе органов </a:t>
            </a:r>
            <a:r>
              <a:rPr lang="ru-RU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ЕврАзЭС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Кыргызстан и Таджикистан вновь присоединятся к работе единого экономического пространства по мере готовности их экономик и после выполнения всех необходимых обязательств.</a:t>
            </a:r>
          </a:p>
          <a:p>
            <a:pPr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3010" name="Picture 2" descr="http://upload.wikimedia.org/wikipedia/ru/thumb/f/fc/%D0%95%D0%B2%D1%80%D0%90%D0%B7%D0%AD%D0%A1.png/80px-%D0%95%D0%B2%D1%80%D0%90%D0%B7%D0%AD%D0%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857232"/>
            <a:ext cx="1428757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7232"/>
            <a:ext cx="7772400" cy="5214974"/>
          </a:xfrm>
          <a:ln/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Задание</a:t>
            </a: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i="1" dirty="0" smtClean="0">
                <a:latin typeface="Bookman Old Style" pitchFamily="18" charset="0"/>
              </a:rPr>
              <a:t>Разработать и представить </a:t>
            </a:r>
            <a:br>
              <a:rPr lang="ru-RU" sz="2800" b="1" i="1" dirty="0" smtClean="0">
                <a:latin typeface="Bookman Old Style" pitchFamily="18" charset="0"/>
              </a:rPr>
            </a:br>
            <a:r>
              <a:rPr lang="ru-RU" sz="2800" b="1" i="1" dirty="0" smtClean="0">
                <a:latin typeface="Bookman Old Style" pitchFamily="18" charset="0"/>
              </a:rPr>
              <a:t>проект эмблематики </a:t>
            </a:r>
            <a:r>
              <a:rPr lang="ru-RU" sz="2800" b="1" i="1" dirty="0" err="1" smtClean="0">
                <a:latin typeface="Bookman Old Style" pitchFamily="18" charset="0"/>
              </a:rPr>
              <a:t>ЕврАзЭС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br>
              <a:rPr lang="ru-RU" sz="2800" b="1" i="1" dirty="0" smtClean="0">
                <a:latin typeface="Bookman Old Style" pitchFamily="18" charset="0"/>
              </a:rPr>
            </a:br>
            <a:r>
              <a:rPr lang="ru-RU" sz="2800" b="1" i="1" dirty="0" smtClean="0">
                <a:latin typeface="Bookman Old Style" pitchFamily="18" charset="0"/>
              </a:rPr>
              <a:t>(герба, флага, банкноты)</a:t>
            </a:r>
            <a:endParaRPr lang="en-US" sz="2800" b="1" i="1" dirty="0">
              <a:latin typeface="Bookman Old Style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6715140" y="1071546"/>
            <a:ext cx="1447800" cy="1447800"/>
            <a:chOff x="2400" y="1968"/>
            <a:chExt cx="912" cy="912"/>
          </a:xfrm>
        </p:grpSpPr>
        <p:pic>
          <p:nvPicPr>
            <p:cNvPr id="6" name="Picture 7" descr="Z:\newtek\_backgrounds_1.02\Greg\PowerPoint Templates\Maps\Elements\globe_anim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1968"/>
              <a:ext cx="912" cy="912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400" y="1968"/>
              <a:ext cx="912" cy="91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" name="Picture 1025" descr="D:\Фотки\Картинки\много картинок\J010550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572008"/>
            <a:ext cx="1076320" cy="10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7232"/>
            <a:ext cx="7772400" cy="5214974"/>
          </a:xfrm>
          <a:ln/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latin typeface="Bookman Old Style" pitchFamily="18" charset="0"/>
              </a:rPr>
              <a:t>Памятная </a:t>
            </a:r>
            <a:r>
              <a:rPr lang="ru-RU" sz="2400" b="1" dirty="0" smtClean="0">
                <a:latin typeface="Bookman Old Style" pitchFamily="18" charset="0"/>
              </a:rPr>
              <a:t>монета,  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введенная </a:t>
            </a:r>
            <a:r>
              <a:rPr lang="ru-RU" sz="2400" b="1" dirty="0" smtClean="0">
                <a:latin typeface="Bookman Old Style" pitchFamily="18" charset="0"/>
              </a:rPr>
              <a:t>в Российской Федерации 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в </a:t>
            </a:r>
            <a:r>
              <a:rPr lang="ru-RU" sz="2400" b="1" dirty="0" smtClean="0">
                <a:latin typeface="Bookman Old Style" pitchFamily="18" charset="0"/>
              </a:rPr>
              <a:t>декабре 2010 года 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номиналом </a:t>
            </a:r>
            <a:r>
              <a:rPr lang="ru-RU" sz="2400" b="1" dirty="0" smtClean="0">
                <a:latin typeface="Bookman Old Style" pitchFamily="18" charset="0"/>
              </a:rPr>
              <a:t>в 3 </a:t>
            </a:r>
            <a:r>
              <a:rPr lang="ru-RU" sz="2400" b="1" smtClean="0">
                <a:latin typeface="Bookman Old Style" pitchFamily="18" charset="0"/>
              </a:rPr>
              <a:t>рубля </a:t>
            </a:r>
            <a:br>
              <a:rPr lang="ru-RU" sz="2400" b="1" smtClean="0">
                <a:latin typeface="Bookman Old Style" pitchFamily="18" charset="0"/>
              </a:rPr>
            </a:br>
            <a:r>
              <a:rPr lang="ru-RU" sz="2400" b="1" smtClean="0">
                <a:latin typeface="Bookman Old Style" pitchFamily="18" charset="0"/>
              </a:rPr>
              <a:t>как </a:t>
            </a:r>
            <a:r>
              <a:rPr lang="ru-RU" sz="2400" b="1" dirty="0" smtClean="0">
                <a:latin typeface="Bookman Old Style" pitchFamily="18" charset="0"/>
              </a:rPr>
              <a:t>пример использования эмблемы </a:t>
            </a:r>
            <a:r>
              <a:rPr lang="ru-RU" sz="2400" b="1" dirty="0" err="1" smtClean="0">
                <a:latin typeface="Bookman Old Style" pitchFamily="18" charset="0"/>
              </a:rPr>
              <a:t>ЕврАзЭС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b="1" i="1" dirty="0">
              <a:latin typeface="Bookman Old Style" pitchFamily="18" charset="0"/>
            </a:endParaRPr>
          </a:p>
        </p:txBody>
      </p:sp>
      <p:pic>
        <p:nvPicPr>
          <p:cNvPr id="9" name="Рисунок 8" descr="RR5111-0198R.pn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000108"/>
            <a:ext cx="2786082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000108"/>
            <a:ext cx="7215238" cy="4857784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Что нового я узнал на уроке?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  <a:t>- Что мне, возможно, пригодится  </a:t>
            </a:r>
            <a:endParaRPr lang="ru-RU" sz="22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в </a:t>
            </a:r>
            <a: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  <a:t>жизни?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- Изменилось ли мое отношение </a:t>
            </a:r>
            <a:endParaRPr lang="ru-RU" sz="22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к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символам государственности?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  <a:t>- Появился ли интерес </a:t>
            </a:r>
            <a:endParaRPr lang="ru-RU" sz="22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к </a:t>
            </a:r>
            <a: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  <a:t>дальнейшей разработке темы?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- О каких символах я хотел бы узнать </a:t>
            </a:r>
            <a:endParaRPr lang="ru-RU" sz="22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дальнейшем?</a:t>
            </a:r>
          </a:p>
          <a:p>
            <a:pPr algn="ctr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1025" descr="D:\Фотки\Картинки\много картинок\J01055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86322"/>
            <a:ext cx="1076320" cy="10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7232"/>
            <a:ext cx="7772400" cy="5214974"/>
          </a:xfrm>
          <a:ln/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Благодарим Вас за работу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57620" y="1428736"/>
            <a:ext cx="1447800" cy="1447800"/>
            <a:chOff x="2400" y="1968"/>
            <a:chExt cx="912" cy="912"/>
          </a:xfrm>
        </p:grpSpPr>
        <p:pic>
          <p:nvPicPr>
            <p:cNvPr id="6" name="Picture 7" descr="Z:\newtek\_backgrounds_1.02\Greg\PowerPoint Templates\Maps\Elements\globe_anim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1968"/>
              <a:ext cx="912" cy="912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400" y="1968"/>
              <a:ext cx="912" cy="91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" name="Picture 1025" descr="D:\Фотки\Картинки\много картинок\J010550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143380"/>
            <a:ext cx="1076320" cy="10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00240"/>
            <a:ext cx="7772400" cy="3286148"/>
          </a:xfrm>
        </p:spPr>
        <p:txBody>
          <a:bodyPr/>
          <a:lstStyle/>
          <a:p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Личная образовательная задача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ученика:</a:t>
            </a:r>
            <a:r>
              <a:rPr lang="ru-RU" sz="2400" dirty="0">
                <a:latin typeface="Bookman Old Style" pitchFamily="18" charset="0"/>
              </a:rPr>
              <a:t/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научиться применять теоретические знания 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о </a:t>
            </a:r>
            <a:r>
              <a:rPr lang="ru-RU" sz="2400" dirty="0">
                <a:latin typeface="Bookman Old Style" pitchFamily="18" charset="0"/>
              </a:rPr>
              <a:t>биологических символах для «чтения» государственных символов (гербов, флагов) 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и </a:t>
            </a:r>
            <a:r>
              <a:rPr lang="ru-RU" sz="2400" dirty="0">
                <a:latin typeface="Bookman Old Style" pitchFamily="18" charset="0"/>
              </a:rPr>
              <a:t>практической разработки 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проектов </a:t>
            </a:r>
            <a:r>
              <a:rPr lang="ru-RU" sz="2400" dirty="0">
                <a:latin typeface="Bookman Old Style" pitchFamily="18" charset="0"/>
              </a:rPr>
              <a:t>эмблематики.</a:t>
            </a:r>
            <a:br>
              <a:rPr lang="ru-RU" sz="2400" dirty="0">
                <a:latin typeface="Bookman Old Style" pitchFamily="18" charset="0"/>
              </a:rPr>
            </a:b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2752732"/>
          </a:xfrm>
          <a:ln/>
        </p:spPr>
        <p:txBody>
          <a:bodyPr/>
          <a:lstStyle/>
          <a:p>
            <a:r>
              <a:rPr lang="en-US" sz="3600" b="1" i="1" dirty="0" smtClean="0">
                <a:latin typeface="Georgia" pitchFamily="18" charset="0"/>
              </a:rPr>
              <a:t>T</a:t>
            </a:r>
            <a:r>
              <a:rPr lang="ru-RU" sz="3600" b="1" i="1" dirty="0" err="1" smtClean="0">
                <a:latin typeface="Georgia" pitchFamily="18" charset="0"/>
              </a:rPr>
              <a:t>еоретический</a:t>
            </a:r>
            <a:r>
              <a:rPr lang="ru-RU" sz="3600" b="1" i="1" dirty="0" smtClean="0">
                <a:latin typeface="Georgia" pitchFamily="18" charset="0"/>
              </a:rPr>
              <a:t> модуль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FF0000"/>
                </a:solidFill>
                <a:effectLst/>
                <a:latin typeface="Georgia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егламентированная 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дискуссия</a:t>
            </a:r>
            <a:endParaRPr lang="en-US" b="1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928670"/>
            <a:ext cx="7215238" cy="5000660"/>
          </a:xfrm>
          <a:noFill/>
          <a:ln>
            <a:noFill/>
          </a:ln>
        </p:spPr>
        <p:txBody>
          <a:bodyPr/>
          <a:lstStyle/>
          <a:p>
            <a:pPr algn="r">
              <a:buNone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Хочешь знать новое – </a:t>
            </a:r>
            <a:endParaRPr lang="ru-RU" sz="28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читай </a:t>
            </a: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древнее.</a:t>
            </a:r>
          </a:p>
          <a:p>
            <a:pPr algn="r">
              <a:buNone/>
            </a:pPr>
            <a:r>
              <a:rPr lang="ru-RU" sz="2400" b="1" i="1" dirty="0">
                <a:solidFill>
                  <a:schemeClr val="tx1"/>
                </a:solidFill>
                <a:latin typeface="Georgia" pitchFamily="18" charset="0"/>
              </a:rPr>
              <a:t>Старинная </a:t>
            </a:r>
            <a:r>
              <a:rPr 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пословица</a:t>
            </a:r>
          </a:p>
          <a:p>
            <a:pPr algn="r">
              <a:buNone/>
            </a:pPr>
            <a:endParaRPr lang="ru-RU" sz="2400" b="1" i="1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Геральдика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вексиллология, нумизматика –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исторический обзор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25" descr="D:\Фотки\Картинки\много картинок\J01055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14620"/>
            <a:ext cx="1076320" cy="10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85728"/>
            <a:ext cx="5886464" cy="762000"/>
          </a:xfrm>
          <a:noFill/>
          <a:ln>
            <a:noFill/>
          </a:ln>
        </p:spPr>
        <p:txBody>
          <a:bodyPr/>
          <a:lstStyle/>
          <a:p>
            <a:r>
              <a:rPr lang="ru-RU" dirty="0" smtClean="0"/>
              <a:t>Дефиниции темы</a:t>
            </a:r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28728" y="5357826"/>
            <a:ext cx="1090610" cy="1071570"/>
            <a:chOff x="2400" y="1968"/>
            <a:chExt cx="912" cy="912"/>
          </a:xfrm>
        </p:grpSpPr>
        <p:pic>
          <p:nvPicPr>
            <p:cNvPr id="13319" name="Picture 7" descr="Z:\newtek\_backgrounds_1.02\Greg\PowerPoint Templates\Maps\Elements\globe_anim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" y="1968"/>
              <a:ext cx="912" cy="912"/>
            </a:xfrm>
            <a:prstGeom prst="rect">
              <a:avLst/>
            </a:prstGeom>
            <a:noFill/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400" y="1968"/>
              <a:ext cx="91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733800" y="129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357298"/>
            <a:ext cx="2500330" cy="50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Эмблематика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1142984"/>
            <a:ext cx="5357850" cy="7143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Толкование </a:t>
            </a:r>
            <a:r>
              <a:rPr lang="ru-RU" sz="1400" b="1" dirty="0">
                <a:solidFill>
                  <a:schemeClr val="tx1"/>
                </a:solidFill>
              </a:rPr>
              <a:t>гербов, изъяснение символов, эмблем, девизов и других геральдических знаков, т.е. их прочтение, расшифровка их значения.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2000240"/>
            <a:ext cx="2500330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Геральдика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2643182"/>
            <a:ext cx="2500330" cy="50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Нумизматика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357562"/>
            <a:ext cx="2500330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Вексиллология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4000504"/>
            <a:ext cx="2500330" cy="50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Бонистика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4643446"/>
            <a:ext cx="2500330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Блазонирование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2000240"/>
            <a:ext cx="5357850" cy="7143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Вспомогательная историческая дисциплина, занимающаяся изучением флагов, знамен, штандартов.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2857496"/>
            <a:ext cx="5357850" cy="7143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Специальная историческая дисциплина, занимающаяся изучением гербов, а также практика и традиция их использования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57554" y="3714752"/>
            <a:ext cx="5357850" cy="7143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Группа взаимосвязанных дисциплин, изучающих эмблемы.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57554" y="4572008"/>
            <a:ext cx="5357850" cy="9286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Вспомогательная историческая дисциплина, изучающая вышедшие из употребления денежные знаки как исторические документы, отражающие экономическое и политическое положение общества в определенные эпохи.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57554" y="5715016"/>
            <a:ext cx="5357850" cy="7143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    Вспомогательная историческая дисциплина, изучающая историю  монетной чеканки и денежного обращения.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85728"/>
            <a:ext cx="5886464" cy="762000"/>
          </a:xfrm>
          <a:noFill/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Дефиниции темы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733800" y="129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1214422"/>
            <a:ext cx="2500330" cy="50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2357430"/>
            <a:ext cx="2357454" cy="2500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   Единичное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флажное изделие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, которое изготавливается 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из 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дорогостоящих материалов и богато украшается 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вышивкой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, бахромой, кистями, лентами.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1928802"/>
            <a:ext cx="2500330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2643182"/>
            <a:ext cx="2500330" cy="50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Штандарт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3000372"/>
            <a:ext cx="2500330" cy="257176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Почётный 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персонифицированный знак различия главы государства 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ряда 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стран, поднимающийся 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месте его пребывания (резиденции, на транспорте).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3929066"/>
            <a:ext cx="2500330" cy="2500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Прикрепленное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к 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древку или шнуру полотнище установленных размеров и цветов, иногда – 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с 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изображением на нем герба, эмблемы.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85728"/>
            <a:ext cx="5886464" cy="762000"/>
          </a:xfrm>
          <a:noFill/>
          <a:ln>
            <a:noFill/>
          </a:ln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Дефиниции темы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733800" y="129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5214950"/>
            <a:ext cx="2500330" cy="50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1428736"/>
            <a:ext cx="2571768" cy="2071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Бумажный денежный знак, вышедший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из обращения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4714884"/>
            <a:ext cx="2500330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Купюра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5214950"/>
            <a:ext cx="2500330" cy="5000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Банкнота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2071678"/>
            <a:ext cx="2500330" cy="257176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Денежный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 знак, изготовленный из бумаги, плотной ткани </a:t>
            </a:r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обычно шёлка), </a:t>
            </a:r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металла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либо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 пластика, обычно прямоугольной формы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2910" y="2214554"/>
            <a:ext cx="2500330" cy="2500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Бумажный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денежный 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знак. Понятие используется </a:t>
            </a:r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обозначения денежных знаков </a:t>
            </a:r>
            <a:endParaRPr lang="ru-RU" sz="16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обыденной 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речи</a:t>
            </a:r>
            <a:r>
              <a:rPr lang="ru-RU" sz="1600" b="1" baseline="30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58016" y="500042"/>
            <a:ext cx="1357322" cy="1214446"/>
            <a:chOff x="2400" y="1968"/>
            <a:chExt cx="912" cy="912"/>
          </a:xfrm>
        </p:grpSpPr>
        <p:pic>
          <p:nvPicPr>
            <p:cNvPr id="11" name="Picture 7" descr="Z:\newtek\_backgrounds_1.02\Greg\PowerPoint Templates\Maps\Elements\globe_anim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" y="1968"/>
              <a:ext cx="912" cy="912"/>
            </a:xfrm>
            <a:prstGeom prst="rect">
              <a:avLst/>
            </a:prstGeom>
            <a:noFill/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00" y="1968"/>
              <a:ext cx="91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928670"/>
            <a:ext cx="7215238" cy="5000660"/>
          </a:xfrm>
          <a:noFill/>
          <a:ln>
            <a:noFill/>
          </a:ln>
        </p:spPr>
        <p:txBody>
          <a:bodyPr/>
          <a:lstStyle/>
          <a:p>
            <a:pPr algn="r">
              <a:buNone/>
            </a:pPr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</a:rPr>
              <a:t>Цвет давно стал феноменом эстетическим, культурологическим 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</a:rPr>
              <a:t>и 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</a:rPr>
              <a:t>впоследствии - политическим.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</a:rPr>
              <a:t>Н.В.Серов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Значение </a:t>
            </a:r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>цветов и символов </a:t>
            </a:r>
            <a:endParaRPr lang="ru-RU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в </a:t>
            </a:r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>геральдике и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вексиллологии 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1025" descr="D:\Фотки\Картинки\много картинок\J01055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14686"/>
            <a:ext cx="1076320" cy="107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maps</Template>
  <TotalTime>147</TotalTime>
  <Words>721</Words>
  <Application>Microsoft PowerPoint</Application>
  <PresentationFormat>Экран (4:3)</PresentationFormat>
  <Paragraphs>197</Paragraphs>
  <Slides>28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maps</vt:lpstr>
      <vt:lpstr>Интегрированный урок по истории-биологии для учащихся 10-х классов  </vt:lpstr>
      <vt:lpstr>Слайд 2</vt:lpstr>
      <vt:lpstr>Личная образовательная задача ученика:  научиться применять теоретические знания  о биологических символах для «чтения» государственных символов (гербов, флагов)  и практической разработки  проектов эмблематики. </vt:lpstr>
      <vt:lpstr>Tеоретический модуль Регламентированная  дискуссия</vt:lpstr>
      <vt:lpstr>Слайд 5</vt:lpstr>
      <vt:lpstr>Дефиниции темы</vt:lpstr>
      <vt:lpstr>Дефиниции темы</vt:lpstr>
      <vt:lpstr>Дефиниции темы</vt:lpstr>
      <vt:lpstr>Слайд 9</vt:lpstr>
      <vt:lpstr> 1. Голубой цвет флага Республики Казахстан– символ: </vt:lpstr>
      <vt:lpstr> 2. Одноцветие фона флага Республики Казахстан означает: </vt:lpstr>
      <vt:lpstr> 3. Национальный орнамент слева (вдоль древка) олицетворяет: </vt:lpstr>
      <vt:lpstr> 4. Солнце на флаге  Республики Казахстан:  </vt:lpstr>
      <vt:lpstr> 5. Образ общего дома всех людей, проживающих в Казахстане,  на гербе символизирует:  </vt:lpstr>
      <vt:lpstr> 6. То, что наше сердце и объятия открыты представителям всех пяти континентов, имеет отражение  на гербе страны в виде:  </vt:lpstr>
      <vt:lpstr> 7. Человек на штандарте Президента  Республики Казахстан:  </vt:lpstr>
      <vt:lpstr> 8. На древке штандарта крепится  серебряная скоба  с выгравированными  на государственном языке:  </vt:lpstr>
      <vt:lpstr> 9. Местонахождение эталона штандарта Президента Казахстана:  </vt:lpstr>
      <vt:lpstr>Слайд 19</vt:lpstr>
      <vt:lpstr>Слайд 20</vt:lpstr>
      <vt:lpstr>Значение биологических объектов на государственных символах Казахстана разных эпох </vt:lpstr>
      <vt:lpstr>Значение биологических объектов на государственных символах Казахстана разных эпох </vt:lpstr>
      <vt:lpstr>Практический модуль Проектная деятельность</vt:lpstr>
      <vt:lpstr>ЕврАзЭС</vt:lpstr>
      <vt:lpstr>Задание Разработать и представить  проект эмблематики ЕврАзЭС  (герба, флага, банкноты)</vt:lpstr>
      <vt:lpstr>        Памятная монета,   введенная в Российской Федерации  в декабре 2010 года  номиналом в 3 рубля  как пример использования эмблемы ЕврАзЭС </vt:lpstr>
      <vt:lpstr>Слайд 27</vt:lpstr>
      <vt:lpstr>Благодарим Вас за работу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по истории-биологии для учащихся 10-х классов  </dc:title>
  <dc:creator>Вероника 1</dc:creator>
  <cp:lastModifiedBy>Вероника 1</cp:lastModifiedBy>
  <cp:revision>16</cp:revision>
  <dcterms:created xsi:type="dcterms:W3CDTF">2012-01-16T15:42:20Z</dcterms:created>
  <dcterms:modified xsi:type="dcterms:W3CDTF">2012-01-16T18:29:59Z</dcterms:modified>
</cp:coreProperties>
</file>