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ru.wikipedia.org/wiki/%D0%AD%D0%BA%D0%B2%D0%B8%D0%B2%D0%B0%D0%BB%D0%B5%D0%BD%D1%82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ru.wikipedia.org/wiki/%D0%A2%D0%BE%D0%B2%D0%B0%D1%8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hyperlink" Target="http://ru.wikipedia.org/wiki/VIII_%D0%B2%D0%B5%D0%BA" TargetMode="External"/><Relationship Id="rId4" Type="http://schemas.openxmlformats.org/officeDocument/2006/relationships/hyperlink" Target="http://ru.wikipedia.org/wiki/%D0%A1%D1%82%D0%BE%D0%B8%D0%BC%D0%BE%D1%81%D1%82%D1%8C" TargetMode="Externa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3214710" cy="2402451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Геральдика. </a:t>
            </a:r>
            <a:r>
              <a:rPr lang="ru-RU" sz="3600" dirty="0" smtClean="0"/>
              <a:t>Вексиллология</a:t>
            </a:r>
            <a:r>
              <a:rPr lang="ru-RU" sz="3600" dirty="0" smtClean="0"/>
              <a:t>. Нумизматика.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357562"/>
            <a:ext cx="2571768" cy="15076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исторический обзор</a:t>
            </a:r>
            <a:endParaRPr lang="ru-RU" sz="2400" dirty="0"/>
          </a:p>
        </p:txBody>
      </p:sp>
      <p:pic>
        <p:nvPicPr>
          <p:cNvPr id="6" name="Рисунок 5" descr="1255938884_0lik.ru_fbxtcjyhqo4k7ju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29" r="6529"/>
          <a:stretch>
            <a:fillRect/>
          </a:stretch>
        </p:blipFill>
        <p:spPr>
          <a:xfrm rot="420000">
            <a:off x="3865687" y="1481147"/>
            <a:ext cx="4617720" cy="39319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0042"/>
            <a:ext cx="8058152" cy="571504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       Родовые знаки и символы называются тотемами; они - самые близкие родственники гербов. Термин "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тотем</a:t>
            </a:r>
            <a:r>
              <a:rPr lang="ru-RU" dirty="0" smtClean="0">
                <a:latin typeface="Comic Sans MS" pitchFamily="66" charset="0"/>
              </a:rPr>
              <a:t>" происходит из Северной Америки, и на языке индейцев </a:t>
            </a:r>
            <a:r>
              <a:rPr lang="ru-RU" dirty="0" err="1" smtClean="0">
                <a:latin typeface="Comic Sans MS" pitchFamily="66" charset="0"/>
              </a:rPr>
              <a:t>оджибве</a:t>
            </a:r>
            <a:r>
              <a:rPr lang="ru-RU" dirty="0" smtClean="0">
                <a:latin typeface="Comic Sans MS" pitchFamily="66" charset="0"/>
              </a:rPr>
              <a:t> слово "</a:t>
            </a:r>
            <a:r>
              <a:rPr lang="ru-RU" dirty="0" err="1" smtClean="0">
                <a:latin typeface="Comic Sans MS" pitchFamily="66" charset="0"/>
              </a:rPr>
              <a:t>ототем</a:t>
            </a:r>
            <a:r>
              <a:rPr lang="ru-RU" dirty="0" smtClean="0">
                <a:latin typeface="Comic Sans MS" pitchFamily="66" charset="0"/>
              </a:rPr>
              <a:t>" означает понятие "его род".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       У древних славян тоже были тотемы - священные животные, деревья, растения - от названий которых, как предполагается, происходят некоторые современные русские фамилии. Среди азиатских народов тюркского и монгольского происхождения существует аналогичный обычай "тамга".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Тамга</a:t>
            </a:r>
            <a:r>
              <a:rPr lang="ru-RU" dirty="0" smtClean="0">
                <a:latin typeface="Comic Sans MS" pitchFamily="66" charset="0"/>
              </a:rPr>
              <a:t> - это знак родовой принадлежности, изображение животного, птицы или оружия, принимаемого каждым племенем в качестве символа, который изображается на знаменах, эмблемах, выжигается на шкуре животных, и даже наносится на тело. У киргизов существует предание, что тамги были присвоены отдельным родам самим Чингисханом, вместе с "уранами" - боевыми кличами (которые использовались и европейскими рыцарями, из-за чего попали затем на гербы в виде девизов).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i="1" dirty="0" smtClean="0"/>
              <a:t>     Герб </a:t>
            </a:r>
            <a:r>
              <a:rPr lang="ru-RU" sz="1800" b="1" i="1" dirty="0" smtClean="0"/>
              <a:t>(польск. </a:t>
            </a:r>
            <a:r>
              <a:rPr lang="ru-RU" sz="1800" b="1" i="1" dirty="0" err="1" smtClean="0"/>
              <a:t>herb</a:t>
            </a:r>
            <a:r>
              <a:rPr lang="ru-RU" sz="1800" b="1" i="1" dirty="0" smtClean="0"/>
              <a:t> от нем. </a:t>
            </a:r>
            <a:r>
              <a:rPr lang="ru-RU" sz="1800" b="1" i="1" dirty="0" err="1" smtClean="0"/>
              <a:t>Erbe</a:t>
            </a:r>
            <a:r>
              <a:rPr lang="ru-RU" sz="1800" b="1" i="1" dirty="0" smtClean="0"/>
              <a:t> — наследство) - условное изображение, являющееся символом и отличительным знаком государства, города, рода или отдельного лица. </a:t>
            </a:r>
            <a:endParaRPr lang="ru-RU" sz="1800" dirty="0"/>
          </a:p>
        </p:txBody>
      </p:sp>
      <p:pic>
        <p:nvPicPr>
          <p:cNvPr id="3" name="Рисунок 2" descr="129705113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286256"/>
            <a:ext cx="2212434" cy="225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arms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1880616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enblogged_Wings_Vect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857364"/>
            <a:ext cx="3497116" cy="23242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thai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857496"/>
            <a:ext cx="1985953" cy="226319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290"/>
            <a:ext cx="7772400" cy="2500330"/>
          </a:xfrm>
        </p:spPr>
        <p:txBody>
          <a:bodyPr/>
          <a:lstStyle/>
          <a:p>
            <a:pPr algn="just"/>
            <a:r>
              <a:rPr lang="ru-RU" dirty="0" smtClean="0"/>
              <a:t>     Считается</a:t>
            </a:r>
            <a:r>
              <a:rPr lang="ru-RU" dirty="0" smtClean="0"/>
              <a:t>, что гербы появились в X веке, но выяснить точную дату сложно. Первые гербы, изображённые на печатях, приложенных к документам, относятся к XI веку. Особую разновидность представляют гербы, появившиеся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Западной Европе в </a:t>
            </a:r>
            <a:r>
              <a:rPr lang="ru-RU" dirty="0" err="1" smtClean="0"/>
              <a:t>ХI-XIIвеках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эпоху крестовых походов и рыцарских турниров.</a:t>
            </a:r>
            <a:endParaRPr lang="ru-RU" dirty="0"/>
          </a:p>
        </p:txBody>
      </p:sp>
      <p:pic>
        <p:nvPicPr>
          <p:cNvPr id="4" name="Рисунок 3" descr="e869d588627afe775afc5a56103f9d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214554"/>
            <a:ext cx="4813731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429000"/>
            <a:ext cx="2619376" cy="271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8305800" cy="338440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     В </a:t>
            </a:r>
            <a:r>
              <a:rPr lang="ru-RU" sz="2400" dirty="0" smtClean="0"/>
              <a:t>дополнение к гербу, изображённому на щите, постепенно появились дополнительные гербовые знаки, которые были призваны помочь рыцарям узнавать друг друга на расстоянии и в пылу боя: </a:t>
            </a:r>
            <a:r>
              <a:rPr lang="ru-RU" sz="2400" dirty="0" err="1" smtClean="0"/>
              <a:t>навершие</a:t>
            </a:r>
            <a:r>
              <a:rPr lang="ru-RU" sz="2400" dirty="0" smtClean="0"/>
              <a:t> (клейнод) - укреплённое на верхушке шлема украшение из рогов животных и перьев птиц (этот элемент получил развитие во время рыцарских турниров), а также геральдические вымпелы и штандарты.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/>
              <a:t>Сочетание </a:t>
            </a:r>
            <a:r>
              <a:rPr lang="ru-RU" sz="2400" dirty="0" smtClean="0"/>
              <a:t>двух видов родовых знаков - щита и </a:t>
            </a:r>
            <a:r>
              <a:rPr lang="ru-RU" sz="2400" dirty="0" err="1" smtClean="0"/>
              <a:t>навершия</a:t>
            </a:r>
            <a:r>
              <a:rPr lang="ru-RU" sz="2400" dirty="0" smtClean="0"/>
              <a:t> - составило в дальнейшем материальную основу герба. </a:t>
            </a:r>
            <a:endParaRPr lang="ru-RU" sz="2400" dirty="0"/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3548054" cy="216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216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7166"/>
            <a:ext cx="4124328" cy="1777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2000264"/>
          </a:xfrm>
        </p:spPr>
        <p:txBody>
          <a:bodyPr/>
          <a:lstStyle/>
          <a:p>
            <a:pPr algn="just"/>
            <a:r>
              <a:rPr lang="ru-RU" b="1" i="1" dirty="0" smtClean="0"/>
              <a:t>     Государственный </a:t>
            </a:r>
            <a:r>
              <a:rPr lang="ru-RU" b="1" i="1" dirty="0" smtClean="0"/>
              <a:t>флаг  (от нем., англ. или голл.) - один из отличительных знаков государства, отражающий его независимость.</a:t>
            </a:r>
            <a:r>
              <a:rPr lang="ru-RU" dirty="0" smtClean="0"/>
              <a:t> Ему присуща  историческая преемственность, он служит узнаваемости того или иного государства.</a:t>
            </a:r>
            <a:endParaRPr lang="ru-RU" dirty="0"/>
          </a:p>
        </p:txBody>
      </p:sp>
      <p:pic>
        <p:nvPicPr>
          <p:cNvPr id="4" name="Рисунок 3" descr="flagi_gos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714620"/>
            <a:ext cx="4506092" cy="3745417"/>
          </a:xfrm>
          <a:prstGeom prst="rect">
            <a:avLst/>
          </a:prstGeom>
        </p:spPr>
      </p:pic>
      <p:pic>
        <p:nvPicPr>
          <p:cNvPr id="5" name="Рисунок 4" descr="1316587082_bezimeni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204" y="3143248"/>
            <a:ext cx="332699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305800" cy="6500858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/>
              <a:t>     Знамена </a:t>
            </a:r>
            <a:r>
              <a:rPr lang="ru-RU" sz="1900" dirty="0" smtClean="0"/>
              <a:t>зародились в нашем далеком доисторическом прошлом.</a:t>
            </a:r>
            <a:br>
              <a:rPr lang="ru-RU" sz="1900" dirty="0" smtClean="0"/>
            </a:br>
            <a:r>
              <a:rPr lang="ru-RU" sz="1900" dirty="0" smtClean="0"/>
              <a:t> Вождь носил церемониальный головной убор и держал в качестве символа власти длинный украшенный жезл, палку или копье, увенчанные украшением или какой-то эмблемой – </a:t>
            </a:r>
            <a:r>
              <a:rPr lang="ru-RU" sz="1900" dirty="0" err="1" smtClean="0">
                <a:solidFill>
                  <a:srgbClr val="002060"/>
                </a:solidFill>
              </a:rPr>
              <a:t>вексиллолоид</a:t>
            </a:r>
            <a:r>
              <a:rPr lang="ru-RU" sz="1900" dirty="0" smtClean="0">
                <a:solidFill>
                  <a:srgbClr val="002060"/>
                </a:solidFill>
              </a:rPr>
              <a:t>. </a:t>
            </a:r>
            <a:r>
              <a:rPr lang="ru-RU" sz="1900" dirty="0" smtClean="0"/>
              <a:t>Первые </a:t>
            </a:r>
            <a:r>
              <a:rPr lang="ru-RU" sz="1900" dirty="0" err="1" smtClean="0"/>
              <a:t>вексиллолоиды</a:t>
            </a:r>
            <a:r>
              <a:rPr lang="ru-RU" sz="1900" dirty="0" smtClean="0"/>
              <a:t> и знамена были военными и церемониальными знаками. Однако к XII веку они начали служить для символического обозначения самих правителей и их владений, а на море — обозначать государственную принадлежность кораблей и судов. В течение следующих двух веков города и гильдии ремесленников принимали собственные знамена, а XVII век увидел упорядоченные полковые знамена, военно-морские флаги, гюйсы и флаги торговых компаний.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 </a:t>
            </a:r>
            <a:r>
              <a:rPr lang="ru-RU" sz="1900" dirty="0" smtClean="0"/>
              <a:t>    </a:t>
            </a:r>
            <a:r>
              <a:rPr lang="ru-RU" sz="1900" dirty="0" smtClean="0"/>
              <a:t>В </a:t>
            </a:r>
            <a:r>
              <a:rPr lang="ru-RU" sz="1900" dirty="0" smtClean="0"/>
              <a:t>XV веке во Франции были впервые установлены место знамени в строю, воздаваемые ему почести, обязанности по защите знамени, наказание за его потерю и др. С начала XVI века в кавалерийских частях знамя стало называться </a:t>
            </a:r>
            <a:r>
              <a:rPr lang="ru-RU" sz="1900" dirty="0" smtClean="0">
                <a:solidFill>
                  <a:srgbClr val="002060"/>
                </a:solidFill>
              </a:rPr>
              <a:t>штандартом.  </a:t>
            </a:r>
            <a:r>
              <a:rPr lang="ru-RU" sz="1900" dirty="0" smtClean="0"/>
              <a:t>Первые государственные флаги на суше возникли в последней четверти XVIII столетия вместе с флагами яхт-клубов</a:t>
            </a:r>
            <a:r>
              <a:rPr lang="ru-RU" sz="1900" dirty="0" smtClean="0"/>
              <a:t>.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     Историки </a:t>
            </a:r>
            <a:r>
              <a:rPr lang="ru-RU" sz="1900" dirty="0" smtClean="0"/>
              <a:t>утверждают: </a:t>
            </a:r>
            <a:r>
              <a:rPr lang="ru-RU" sz="1900" b="1" i="1" dirty="0" smtClean="0">
                <a:solidFill>
                  <a:srgbClr val="002060"/>
                </a:solidFill>
              </a:rPr>
              <a:t>появление на знамени герба свидетельствовало о высокой степени централизации государства на конкретном этапе развития.</a:t>
            </a:r>
            <a:endParaRPr lang="ru-RU" sz="1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714752"/>
            <a:ext cx="7772400" cy="2714644"/>
          </a:xfrm>
        </p:spPr>
        <p:txBody>
          <a:bodyPr/>
          <a:lstStyle/>
          <a:p>
            <a:pPr algn="just"/>
            <a:r>
              <a:rPr lang="ru-RU" b="1" i="1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 Деньги</a:t>
            </a:r>
            <a:r>
              <a:rPr lang="ru-RU" b="1" i="1" dirty="0" smtClean="0"/>
              <a:t> — специфический </a:t>
            </a:r>
            <a:r>
              <a:rPr lang="ru-RU" b="1" i="1" dirty="0" smtClean="0">
                <a:hlinkClick r:id="rId2" tooltip="Товар"/>
              </a:rPr>
              <a:t>товар</a:t>
            </a:r>
            <a:r>
              <a:rPr lang="ru-RU" b="1" i="1" dirty="0" smtClean="0"/>
              <a:t>, который является универсальным </a:t>
            </a:r>
            <a:r>
              <a:rPr lang="ru-RU" b="1" i="1" dirty="0" smtClean="0">
                <a:hlinkClick r:id="rId3" tooltip="Эквивалент"/>
              </a:rPr>
              <a:t>эквивалентом</a:t>
            </a:r>
            <a:r>
              <a:rPr lang="ru-RU" b="1" i="1" dirty="0" smtClean="0"/>
              <a:t> </a:t>
            </a:r>
            <a:r>
              <a:rPr lang="ru-RU" b="1" i="1" dirty="0" smtClean="0">
                <a:hlinkClick r:id="rId4" tooltip="Стоимость"/>
              </a:rPr>
              <a:t>стоимости</a:t>
            </a:r>
            <a:r>
              <a:rPr lang="ru-RU" b="1" i="1" dirty="0" smtClean="0"/>
              <a:t> других товаров или услуг.</a:t>
            </a:r>
            <a:r>
              <a:rPr lang="ru-RU" b="1" dirty="0" smtClean="0"/>
              <a:t> </a:t>
            </a:r>
            <a:r>
              <a:rPr lang="ru-RU" dirty="0" smtClean="0"/>
              <a:t>По самой распространённой версии, русское слово «деньги» (ед. ч., уст. «деньга») произошло от тюркского </a:t>
            </a:r>
            <a:r>
              <a:rPr lang="ru-RU" i="1" dirty="0" smtClean="0"/>
              <a:t>«</a:t>
            </a:r>
            <a:r>
              <a:rPr lang="ru-RU" i="1" dirty="0" err="1" smtClean="0"/>
              <a:t>теңге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Самая </a:t>
            </a:r>
            <a:r>
              <a:rPr lang="ru-RU" dirty="0" smtClean="0"/>
              <a:t>древняя известная банкнота мира выпущена в Китае, датируется </a:t>
            </a:r>
            <a:r>
              <a:rPr lang="ru-RU" dirty="0" smtClean="0">
                <a:hlinkClick r:id="rId5" tooltip="VIII век"/>
              </a:rPr>
              <a:t>VIII век</a:t>
            </a:r>
            <a:r>
              <a:rPr lang="ru-RU" dirty="0" smtClean="0"/>
              <a:t>ом. </a:t>
            </a:r>
          </a:p>
        </p:txBody>
      </p:sp>
      <p:pic>
        <p:nvPicPr>
          <p:cNvPr id="4" name="Рисунок 3" descr="1258009998_preview_money_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57166"/>
            <a:ext cx="2428876" cy="182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087a3e5308711eb8ae00755a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57166"/>
            <a:ext cx="3069986" cy="230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azakh_ten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1357298"/>
            <a:ext cx="3633791" cy="227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ньги-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214290"/>
            <a:ext cx="1733552" cy="115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38576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</a:t>
            </a:r>
            <a:r>
              <a:rPr lang="ru-RU" sz="1800" dirty="0" smtClean="0">
                <a:solidFill>
                  <a:schemeClr val="tx1"/>
                </a:solidFill>
              </a:rPr>
              <a:t>1993 год. </a:t>
            </a:r>
            <a:r>
              <a:rPr lang="ru-RU" sz="1800" dirty="0" smtClean="0"/>
              <a:t>Изобретены «цифровые деньги» - </a:t>
            </a:r>
            <a:r>
              <a:rPr lang="ru-RU" sz="1800" dirty="0" err="1" smtClean="0"/>
              <a:t>DigiCash</a:t>
            </a:r>
            <a:r>
              <a:rPr lang="ru-RU" sz="1800" dirty="0" smtClean="0"/>
              <a:t>. На основе этой технологии чуть позже были созданы смарт-карты - карточки с компьютерным чипом, на которой записывается информация о количестве денег на счете. </a:t>
            </a:r>
            <a:br>
              <a:rPr lang="ru-RU" sz="1800" dirty="0" smtClean="0"/>
            </a:br>
            <a:r>
              <a:rPr lang="ru-RU" sz="1800" dirty="0" smtClean="0"/>
              <a:t>      </a:t>
            </a:r>
            <a:r>
              <a:rPr lang="ru-RU" sz="1800" dirty="0" smtClean="0">
                <a:solidFill>
                  <a:schemeClr val="tx1"/>
                </a:solidFill>
              </a:rPr>
              <a:t>1995 год. </a:t>
            </a:r>
            <a:r>
              <a:rPr lang="ru-RU" sz="1800" dirty="0" smtClean="0"/>
              <a:t>Год великого перелома. Окончательная победа цифровых денег над бумажными. В 1995 году 90% всех банковских платежей в США проводилось в электронной форме</a:t>
            </a:r>
            <a:br>
              <a:rPr lang="ru-RU" sz="1800" dirty="0" smtClean="0"/>
            </a:br>
            <a:r>
              <a:rPr lang="ru-RU" sz="1800" dirty="0" smtClean="0"/>
              <a:t>      </a:t>
            </a:r>
            <a:r>
              <a:rPr lang="ru-RU" sz="1800" dirty="0" smtClean="0">
                <a:solidFill>
                  <a:schemeClr val="tx1"/>
                </a:solidFill>
              </a:rPr>
              <a:t>2002 год. </a:t>
            </a:r>
            <a:r>
              <a:rPr lang="ru-RU" sz="1800" dirty="0" smtClean="0"/>
              <a:t>Впервые введена единая валюта для европейских государств - евро. Для проведения безналичных расчетов евро применялось с 1999 года.</a:t>
            </a:r>
            <a:br>
              <a:rPr lang="ru-RU" sz="1800" dirty="0" smtClean="0"/>
            </a:br>
            <a:r>
              <a:rPr lang="ru-RU" sz="1800" dirty="0" smtClean="0"/>
              <a:t>      </a:t>
            </a:r>
            <a:r>
              <a:rPr lang="ru-RU" sz="1800" dirty="0" smtClean="0">
                <a:solidFill>
                  <a:schemeClr val="tx1"/>
                </a:solidFill>
              </a:rPr>
              <a:t>2003 год. </a:t>
            </a:r>
            <a:r>
              <a:rPr lang="ru-RU" sz="1800" dirty="0" smtClean="0"/>
              <a:t>Роберт </a:t>
            </a:r>
            <a:r>
              <a:rPr lang="ru-RU" sz="1800" dirty="0" err="1" smtClean="0"/>
              <a:t>Мандел</a:t>
            </a:r>
            <a:r>
              <a:rPr lang="ru-RU" sz="1800" dirty="0" smtClean="0"/>
              <a:t>, лауреат Нобелевской премии по экономике, предсказал, что уже в 2040 году мир может оказаться на пороге создания единой валюты. Ее основой могут стать денежные единицы США, Европейского Союза и Японии. </a:t>
            </a:r>
            <a:r>
              <a:rPr lang="ru-RU" sz="1800" dirty="0" err="1" smtClean="0"/>
              <a:t>Мандел</a:t>
            </a:r>
            <a:r>
              <a:rPr lang="ru-RU" sz="1800" dirty="0" smtClean="0"/>
              <a:t> назвал гипотетическую валюту «</a:t>
            </a:r>
            <a:r>
              <a:rPr lang="ru-RU" sz="1800" dirty="0" err="1" smtClean="0"/>
              <a:t>дей</a:t>
            </a:r>
            <a:r>
              <a:rPr lang="ru-RU" sz="1800" dirty="0" smtClean="0"/>
              <a:t>» (доллар, евро, </a:t>
            </a:r>
            <a:r>
              <a:rPr lang="ru-RU" sz="1800" dirty="0" err="1" smtClean="0"/>
              <a:t>йена</a:t>
            </a:r>
            <a:r>
              <a:rPr lang="ru-RU" sz="1800" dirty="0" smtClean="0"/>
              <a:t>) или «</a:t>
            </a:r>
            <a:r>
              <a:rPr lang="ru-RU" sz="1800" dirty="0" err="1" smtClean="0"/>
              <a:t>интор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pic>
        <p:nvPicPr>
          <p:cNvPr id="3" name="Рисунок 2" descr="digicash_smartca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643446"/>
            <a:ext cx="2866996" cy="1803072"/>
          </a:xfrm>
          <a:prstGeom prst="rect">
            <a:avLst/>
          </a:prstGeom>
        </p:spPr>
      </p:pic>
      <p:pic>
        <p:nvPicPr>
          <p:cNvPr id="4" name="Рисунок 3" descr="jadestar-himg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5" y="4286258"/>
            <a:ext cx="2357454" cy="2357454"/>
          </a:xfrm>
          <a:prstGeom prst="rect">
            <a:avLst/>
          </a:prstGeom>
        </p:spPr>
      </p:pic>
      <p:pic>
        <p:nvPicPr>
          <p:cNvPr id="5" name="Рисунок 4" descr="untit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214818"/>
            <a:ext cx="2405056" cy="246832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364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Геральдика. Вексиллология. Нумизматика.</vt:lpstr>
      <vt:lpstr>Слайд 2</vt:lpstr>
      <vt:lpstr>     Герб (польск. herb от нем. Erbe — наследство) - условное изображение, являющееся символом и отличительным знаком государства, города, рода или отдельного лица. </vt:lpstr>
      <vt:lpstr>Слайд 4</vt:lpstr>
      <vt:lpstr>     В дополнение к гербу, изображённому на щите, постепенно появились дополнительные гербовые знаки, которые были призваны помочь рыцарям узнавать друг друга на расстоянии и в пылу боя: навершие (клейнод) - укреплённое на верхушке шлема украшение из рогов животных и перьев птиц (этот элемент получил развитие во время рыцарских турниров), а также геральдические вымпелы и штандарты.       Сочетание двух видов родовых знаков - щита и навершия - составило в дальнейшем материальную основу герба. </vt:lpstr>
      <vt:lpstr>Слайд 6</vt:lpstr>
      <vt:lpstr>     Знамена зародились в нашем далеком доисторическом прошлом.  Вождь носил церемониальный головной убор и держал в качестве символа власти длинный украшенный жезл, палку или копье, увенчанные украшением или какой-то эмблемой – вексиллолоид. Первые вексиллолоиды и знамена были военными и церемониальными знаками. Однако к XII веку они начали служить для символического обозначения самих правителей и их владений, а на море — обозначать государственную принадлежность кораблей и судов. В течение следующих двух веков города и гильдии ремесленников принимали собственные знамена, а XVII век увидел упорядоченные полковые знамена, военно-морские флаги, гюйсы и флаги торговых компаний.       В XV веке во Франции были впервые установлены место знамени в строю, воздаваемые ему почести, обязанности по защите знамени, наказание за его потерю и др. С начала XVI века в кавалерийских частях знамя стало называться штандартом.  Первые государственные флаги на суше возникли в последней четверти XVIII столетия вместе с флагами яхт-клубов.       Историки утверждают: появление на знамени герба свидетельствовало о высокой степени централизации государства на конкретном этапе развития.</vt:lpstr>
      <vt:lpstr>Слайд 8</vt:lpstr>
      <vt:lpstr>      1993 год. Изобретены «цифровые деньги» - DigiCash. На основе этой технологии чуть позже были созданы смарт-карты - карточки с компьютерным чипом, на которой записывается информация о количестве денег на счете.        1995 год. Год великого перелома. Окончательная победа цифровых денег над бумажными. В 1995 году 90% всех банковских платежей в США проводилось в электронной форме       2002 год. Впервые введена единая валюта для европейских государств - евро. Для проведения безналичных расчетов евро применялось с 1999 года.       2003 год. Роберт Мандел, лауреат Нобелевской премии по экономике, предсказал, что уже в 2040 году мир может оказаться на пороге создания единой валюты. Ее основой могут стать денежные единицы США, Европейского Союза и Японии. Мандел назвал гипотетическую валюту «дей» (доллар, евро, йена) или «интор».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Геральдика. Вексиллология. Нумизматика.</dc:title>
  <cp:lastModifiedBy>Вероника 1</cp:lastModifiedBy>
  <cp:revision>10</cp:revision>
  <dcterms:modified xsi:type="dcterms:W3CDTF">2012-01-16T18:13:41Z</dcterms:modified>
</cp:coreProperties>
</file>