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80" r:id="rId7"/>
    <p:sldId id="278" r:id="rId8"/>
    <p:sldId id="268" r:id="rId9"/>
    <p:sldId id="264" r:id="rId10"/>
    <p:sldId id="272" r:id="rId11"/>
    <p:sldId id="262" r:id="rId12"/>
    <p:sldId id="270" r:id="rId13"/>
    <p:sldId id="273" r:id="rId14"/>
    <p:sldId id="274" r:id="rId15"/>
    <p:sldId id="271" r:id="rId16"/>
    <p:sldId id="263" r:id="rId17"/>
    <p:sldId id="265" r:id="rId18"/>
    <p:sldId id="266" r:id="rId19"/>
    <p:sldId id="275" r:id="rId20"/>
    <p:sldId id="276" r:id="rId21"/>
    <p:sldId id="267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9.7814140419947501E-2"/>
          <c:y val="3.9857378217930423E-2"/>
          <c:w val="0.72114419291338683"/>
          <c:h val="0.702075230904928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7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3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</c:ser>
        <c:shape val="box"/>
        <c:axId val="73720960"/>
        <c:axId val="70640384"/>
        <c:axId val="0"/>
      </c:bar3DChart>
      <c:catAx>
        <c:axId val="73720960"/>
        <c:scaling>
          <c:orientation val="minMax"/>
        </c:scaling>
        <c:axPos val="b"/>
        <c:tickLblPos val="nextTo"/>
        <c:crossAx val="70640384"/>
        <c:crosses val="autoZero"/>
        <c:auto val="1"/>
        <c:lblAlgn val="ctr"/>
        <c:lblOffset val="100"/>
      </c:catAx>
      <c:valAx>
        <c:axId val="70640384"/>
        <c:scaling>
          <c:orientation val="minMax"/>
        </c:scaling>
        <c:axPos val="l"/>
        <c:majorGridlines/>
        <c:numFmt formatCode="General" sourceLinked="1"/>
        <c:tickLblPos val="nextTo"/>
        <c:crossAx val="737209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A8F5-A53C-463F-B841-8D2C52738E5D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75C9F-85CC-4125-91FD-0306A14D7F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C9DC7-6CB5-4C91-8A9F-0118291125B2}" type="slidenum">
              <a:rPr lang="ru-RU"/>
              <a:pPr/>
              <a:t>11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E72EA0-6B80-4A3A-8250-0088CFEBFD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34B66E-9BA8-49C7-92E6-F4EAB11D9E96}" type="datetimeFigureOut">
              <a:rPr lang="ru-RU" smtClean="0"/>
              <a:pPr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434BA25-2458-4CEA-BA28-C24864399A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2819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Кузьмина Матрена Ивановна – учитель начальных классов </a:t>
            </a:r>
            <a:r>
              <a:rPr lang="ru-RU" dirty="0" err="1">
                <a:solidFill>
                  <a:srgbClr val="7030A0"/>
                </a:solidFill>
              </a:rPr>
              <a:t>Тулагинской</a:t>
            </a:r>
            <a:r>
              <a:rPr lang="ru-RU" dirty="0">
                <a:solidFill>
                  <a:srgbClr val="7030A0"/>
                </a:solidFill>
              </a:rPr>
              <a:t> СОШ </a:t>
            </a:r>
            <a:r>
              <a:rPr lang="ru-RU" dirty="0" err="1">
                <a:solidFill>
                  <a:srgbClr val="7030A0"/>
                </a:solidFill>
              </a:rPr>
              <a:t>им.П.И.Кочнева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>
                <a:solidFill>
                  <a:srgbClr val="0070C0"/>
                </a:solidFill>
              </a:rPr>
              <a:t>«Коррекционная работа с </a:t>
            </a:r>
            <a:r>
              <a:rPr lang="ru-RU" b="1" dirty="0" err="1" smtClean="0">
                <a:solidFill>
                  <a:srgbClr val="0070C0"/>
                </a:solidFill>
              </a:rPr>
              <a:t>гиперактивными</a:t>
            </a:r>
            <a:r>
              <a:rPr lang="ru-RU" b="1" dirty="0" smtClean="0">
                <a:solidFill>
                  <a:srgbClr val="0070C0"/>
                </a:solidFill>
              </a:rPr>
              <a:t> детьми»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Психологическая помощь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400" dirty="0" smtClean="0"/>
              <a:t>Кружок «</a:t>
            </a:r>
            <a:r>
              <a:rPr lang="ru-RU" altLang="ja-JP" sz="2400" dirty="0" smtClean="0"/>
              <a:t>Психологическая азбука</a:t>
            </a:r>
            <a:r>
              <a:rPr lang="ru-RU" sz="2400" dirty="0" smtClean="0"/>
              <a:t>» по </a:t>
            </a:r>
            <a:r>
              <a:rPr lang="ru-RU" altLang="ja-JP" sz="2400" dirty="0" smtClean="0"/>
              <a:t> </a:t>
            </a:r>
            <a:r>
              <a:rPr lang="ru-RU" altLang="ja-JP" sz="2400" dirty="0" err="1" smtClean="0"/>
              <a:t>Аржакаевой</a:t>
            </a:r>
            <a:r>
              <a:rPr lang="ru-RU" altLang="ja-JP" sz="2400" dirty="0" smtClean="0"/>
              <a:t> Т.А., </a:t>
            </a:r>
            <a:r>
              <a:rPr lang="ru-RU" altLang="ja-JP" sz="2400" dirty="0" err="1" smtClean="0"/>
              <a:t>Вачкова</a:t>
            </a:r>
            <a:r>
              <a:rPr lang="ru-RU" altLang="ja-JP" sz="2400" dirty="0" smtClean="0"/>
              <a:t> И.В., Поповой А.Х.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Музыкотерапия по программе «</a:t>
            </a:r>
            <a:r>
              <a:rPr lang="ru-RU" sz="2400" dirty="0" err="1" smtClean="0"/>
              <a:t>Бименталь</a:t>
            </a:r>
            <a:r>
              <a:rPr lang="ru-RU" sz="2400" dirty="0" smtClean="0"/>
              <a:t>»;</a:t>
            </a:r>
          </a:p>
          <a:p>
            <a:r>
              <a:rPr lang="ru-RU" sz="2400" dirty="0" smtClean="0"/>
              <a:t>Психологические игры на уроках; </a:t>
            </a:r>
          </a:p>
          <a:p>
            <a:r>
              <a:rPr lang="ru-RU" sz="2400" dirty="0" smtClean="0"/>
              <a:t>Упражнения на развитие внимательности;</a:t>
            </a:r>
          </a:p>
          <a:p>
            <a:r>
              <a:rPr lang="ru-RU" sz="2400" dirty="0" smtClean="0"/>
              <a:t>Релаксация</a:t>
            </a:r>
          </a:p>
          <a:p>
            <a:r>
              <a:rPr lang="ru-RU" sz="2400" dirty="0" smtClean="0"/>
              <a:t>Уроки психологии по программе </a:t>
            </a:r>
            <a:r>
              <a:rPr lang="ru-RU" sz="2400" dirty="0" err="1" smtClean="0"/>
              <a:t>Хухлаевой</a:t>
            </a:r>
            <a:r>
              <a:rPr lang="ru-RU" sz="2400" dirty="0" smtClean="0"/>
              <a:t> О.В. (</a:t>
            </a:r>
            <a:r>
              <a:rPr lang="ru-RU" sz="2400" dirty="0" err="1" smtClean="0"/>
              <a:t>сказкатерапия</a:t>
            </a:r>
            <a:r>
              <a:rPr lang="ru-RU" sz="2400" dirty="0" smtClean="0"/>
              <a:t> ) – психолог Кузьмина Т.С.</a:t>
            </a:r>
            <a:endParaRPr lang="en-US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357188"/>
            <a:ext cx="7848352" cy="131445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программу включены 4 компакт-диска: программа «Релаксация»,направленная на устранение напряженности и тревоги, программа «Настроение» направлена на устранение депрессии и повышение активности. Программа «Уверенность» направлена на повышение уверенности в себе, программа «Здоровье» направлена на повышение сопротивляемости организма к различным заболеваниям.</a:t>
            </a:r>
            <a: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ru-R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1" name="Picture 11" descr="DSC0181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700808"/>
            <a:ext cx="3030538" cy="1970782"/>
          </a:xfrm>
          <a:noFill/>
        </p:spPr>
      </p:pic>
      <p:pic>
        <p:nvPicPr>
          <p:cNvPr id="48132" name="Picture 8" descr="DSC018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1714500"/>
            <a:ext cx="31384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0" descr="DSC018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4143375"/>
            <a:ext cx="30956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9" descr="DSC018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4214813"/>
            <a:ext cx="324167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психомышечная</a:t>
            </a:r>
            <a:r>
              <a:rPr lang="ru-RU" dirty="0"/>
              <a:t> </a:t>
            </a:r>
            <a:r>
              <a:rPr lang="ru-RU" dirty="0" smtClean="0"/>
              <a:t>тренировка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1. Я расслабляюсь и успокаиваюсь...</a:t>
            </a:r>
          </a:p>
          <a:p>
            <a:r>
              <a:rPr lang="ru-RU" dirty="0"/>
              <a:t> 2. Мои руки расслабляются и теплеют...</a:t>
            </a:r>
          </a:p>
          <a:p>
            <a:r>
              <a:rPr lang="ru-RU" dirty="0"/>
              <a:t> 3. Мои руки полностью расслабленные... теплые... неподвижные...</a:t>
            </a:r>
          </a:p>
          <a:p>
            <a:r>
              <a:rPr lang="ru-RU" dirty="0"/>
              <a:t> 4. Мои ноги расслабляются и теплеют...</a:t>
            </a:r>
          </a:p>
          <a:p>
            <a:r>
              <a:rPr lang="ru-RU" dirty="0"/>
              <a:t> 5. Мои ноги полностью расслабленные... </a:t>
            </a:r>
            <a:r>
              <a:rPr lang="ru-RU" dirty="0" err="1"/>
              <a:t>теплые...неподвижные</a:t>
            </a:r>
            <a:r>
              <a:rPr lang="ru-RU" dirty="0"/>
              <a:t> ...</a:t>
            </a:r>
          </a:p>
          <a:p>
            <a:r>
              <a:rPr lang="ru-RU" dirty="0"/>
              <a:t> 6. Мое туловище расслабляется и теплеет...</a:t>
            </a:r>
          </a:p>
          <a:p>
            <a:r>
              <a:rPr lang="ru-RU" dirty="0"/>
              <a:t> 7. Мое туловище полностью расслабленное... теплое... неподвижное...</a:t>
            </a:r>
          </a:p>
          <a:p>
            <a:r>
              <a:rPr lang="ru-RU" dirty="0"/>
              <a:t> 8. Моя шея полностью расслабляется и теплеет...</a:t>
            </a:r>
          </a:p>
          <a:p>
            <a:r>
              <a:rPr lang="ru-RU" dirty="0"/>
              <a:t> 9. Моя шея полностью расслабленная... </a:t>
            </a:r>
            <a:r>
              <a:rPr lang="ru-RU" dirty="0" err="1"/>
              <a:t>теплая...неподвижная</a:t>
            </a:r>
            <a:r>
              <a:rPr lang="ru-RU" dirty="0"/>
              <a:t>...</a:t>
            </a:r>
          </a:p>
          <a:p>
            <a:r>
              <a:rPr lang="ru-RU" dirty="0"/>
              <a:t> 10. Мое лицо расслабляется и теплеет...</a:t>
            </a:r>
          </a:p>
          <a:p>
            <a:r>
              <a:rPr lang="ru-RU" dirty="0"/>
              <a:t> 11. Мое лицо полностью расслабленное... </a:t>
            </a:r>
            <a:r>
              <a:rPr lang="ru-RU" dirty="0" err="1"/>
              <a:t>теплое...неподвижное</a:t>
            </a:r>
            <a:r>
              <a:rPr lang="ru-RU" dirty="0"/>
              <a:t>...</a:t>
            </a:r>
          </a:p>
          <a:p>
            <a:r>
              <a:rPr lang="ru-RU" dirty="0"/>
              <a:t> 12. Состояние приятного (полного, глубокого) покоя...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Родительские собрания на темы:</a:t>
            </a:r>
          </a:p>
          <a:p>
            <a:pPr>
              <a:buNone/>
            </a:pPr>
            <a:r>
              <a:rPr lang="ru-RU" dirty="0" smtClean="0"/>
              <a:t>       «</a:t>
            </a:r>
            <a:r>
              <a:rPr lang="ru-RU" dirty="0" err="1" smtClean="0"/>
              <a:t>Гиперактивный</a:t>
            </a:r>
            <a:r>
              <a:rPr lang="ru-RU" dirty="0" smtClean="0"/>
              <a:t> ребенок в школе»</a:t>
            </a:r>
          </a:p>
          <a:p>
            <a:pPr>
              <a:buNone/>
            </a:pPr>
            <a:r>
              <a:rPr lang="ru-RU" dirty="0" smtClean="0"/>
              <a:t>       «Выполняем домашнее задание»</a:t>
            </a:r>
          </a:p>
          <a:p>
            <a:pPr>
              <a:buNone/>
            </a:pPr>
            <a:r>
              <a:rPr lang="ru-RU" dirty="0" smtClean="0"/>
              <a:t>       «Как помочь ребенку стать внимательным»</a:t>
            </a:r>
          </a:p>
          <a:p>
            <a:pPr>
              <a:buNone/>
            </a:pPr>
            <a:r>
              <a:rPr lang="ru-RU" dirty="0" smtClean="0"/>
              <a:t>       «Режим дня»</a:t>
            </a:r>
          </a:p>
          <a:p>
            <a:pPr>
              <a:buNone/>
            </a:pPr>
            <a:r>
              <a:rPr lang="ru-RU" dirty="0" smtClean="0"/>
              <a:t>       «Поймем друг друга»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Совместные занятия с родителями:</a:t>
            </a:r>
          </a:p>
          <a:p>
            <a:pPr>
              <a:buNone/>
            </a:pPr>
            <a:r>
              <a:rPr lang="ru-RU" dirty="0" smtClean="0"/>
              <a:t>       «Чтение – лучшее ученье»</a:t>
            </a:r>
          </a:p>
          <a:p>
            <a:pPr>
              <a:buNone/>
            </a:pPr>
            <a:r>
              <a:rPr lang="ru-RU" dirty="0" smtClean="0"/>
              <a:t>       «Дружба начинается с улыбки»</a:t>
            </a:r>
          </a:p>
          <a:p>
            <a:pPr>
              <a:buNone/>
            </a:pPr>
            <a:r>
              <a:rPr lang="ru-RU" dirty="0" smtClean="0"/>
              <a:t>       «Где начинается родина»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Индивидуальная работа: беседа, консультация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Родители – организаторы: </a:t>
            </a:r>
          </a:p>
          <a:p>
            <a:pPr>
              <a:buNone/>
            </a:pPr>
            <a:r>
              <a:rPr lang="ru-RU" dirty="0" smtClean="0"/>
              <a:t>«Игры предков» - Хабаров П.И.</a:t>
            </a:r>
          </a:p>
          <a:p>
            <a:pPr>
              <a:buNone/>
            </a:pPr>
            <a:r>
              <a:rPr lang="ru-RU" dirty="0" smtClean="0"/>
              <a:t> Занятие «Умелые руки» - </a:t>
            </a:r>
            <a:r>
              <a:rPr lang="ru-RU" dirty="0" err="1" smtClean="0"/>
              <a:t>Кычкина</a:t>
            </a:r>
            <a:r>
              <a:rPr lang="ru-RU" dirty="0" smtClean="0"/>
              <a:t> Е.П. </a:t>
            </a:r>
          </a:p>
          <a:p>
            <a:pPr>
              <a:buNone/>
            </a:pPr>
            <a:r>
              <a:rPr lang="ru-RU" dirty="0" smtClean="0"/>
              <a:t>«Наши права и обязанности»  - Прокопьева А.В. 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– </a:t>
            </a:r>
            <a:r>
              <a:rPr lang="ru-RU" smtClean="0"/>
              <a:t>наши помощники</a:t>
            </a:r>
            <a:endParaRPr lang="ru-RU" dirty="0"/>
          </a:p>
        </p:txBody>
      </p:sp>
      <p:pic>
        <p:nvPicPr>
          <p:cNvPr id="1026" name="Picture 2" descr="D:\Фото\февраль 2010\100CASIO\CIMG0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1\Desktop\DCIM\100CASIO\CIMG18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Мониторинг воспитанности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класс 2009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класс 2010</a:t>
                      </a:r>
                      <a:r>
                        <a:rPr lang="ru-RU" baseline="0" dirty="0" smtClean="0"/>
                        <a:t>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класс 2011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524000" y="3356992"/>
          <a:ext cx="6792416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r>
              <a:rPr lang="ru-RU" sz="4000"/>
              <a:t>Учимся работать в группе</a:t>
            </a:r>
          </a:p>
        </p:txBody>
      </p:sp>
      <p:pic>
        <p:nvPicPr>
          <p:cNvPr id="33801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43137"/>
            <a:ext cx="3771900" cy="2828925"/>
          </a:xfrm>
        </p:spPr>
      </p:pic>
      <p:pic>
        <p:nvPicPr>
          <p:cNvPr id="33805" name="Picture 13" descr="CIMG00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1700213"/>
            <a:ext cx="3455987" cy="2233612"/>
          </a:xfrm>
        </p:spPr>
      </p:pic>
      <p:pic>
        <p:nvPicPr>
          <p:cNvPr id="33806" name="Picture 14" descr="CIMG00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16463" y="4149725"/>
            <a:ext cx="3455987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Юные исследователи</a:t>
            </a:r>
            <a:endParaRPr lang="ru-RU" dirty="0"/>
          </a:p>
        </p:txBody>
      </p:sp>
      <p:pic>
        <p:nvPicPr>
          <p:cNvPr id="1026" name="Picture 2" descr="D:\Фото\февраль 2010\100CASIO\CIMG03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97894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D:\Фото\февраль 2010\100CASIO\CIMG0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219789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Выход в город</a:t>
            </a:r>
            <a:endParaRPr lang="ru-RU" dirty="0"/>
          </a:p>
        </p:txBody>
      </p:sp>
      <p:pic>
        <p:nvPicPr>
          <p:cNvPr id="3" name="Picture 2" descr="C:\Users\1\Pictures\Выезд в город 1 класс\DCIM\100CASIO\CIMG078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место в конкурсе смотра песни и строя</a:t>
            </a:r>
            <a:endParaRPr lang="ru-RU" dirty="0"/>
          </a:p>
        </p:txBody>
      </p:sp>
      <p:pic>
        <p:nvPicPr>
          <p:cNvPr id="7" name="Picture 2" descr="D:\Фото\февраль 2010\100CASIO\CIMG04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556792"/>
            <a:ext cx="684076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37" y="-373488"/>
            <a:ext cx="8534400" cy="2348880"/>
          </a:xfrm>
        </p:spPr>
        <p:txBody>
          <a:bodyPr>
            <a:normAutofit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dirty="0" smtClean="0"/>
              <a:t> Актуальность  проблемы: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503920" cy="4470248"/>
          </a:xfrm>
        </p:spPr>
        <p:txBody>
          <a:bodyPr>
            <a:normAutofit/>
          </a:bodyPr>
          <a:lstStyle/>
          <a:p>
            <a:r>
              <a:rPr lang="ru-RU" dirty="0" smtClean="0"/>
              <a:t>С каждым годом в школу поступает все больше и больше </a:t>
            </a:r>
            <a:r>
              <a:rPr lang="ru-RU" dirty="0" err="1" smtClean="0"/>
              <a:t>гиперактивных</a:t>
            </a:r>
            <a:r>
              <a:rPr lang="ru-RU" dirty="0" smtClean="0"/>
              <a:t> детей. Несмотря  </a:t>
            </a:r>
            <a:r>
              <a:rPr lang="ru-RU" dirty="0"/>
              <a:t>на  проработанность  </a:t>
            </a:r>
            <a:r>
              <a:rPr lang="ru-RU" dirty="0" smtClean="0"/>
              <a:t>темы, существующие  </a:t>
            </a:r>
            <a:r>
              <a:rPr lang="ru-RU" dirty="0"/>
              <a:t>методы  работы  с  </a:t>
            </a:r>
            <a:r>
              <a:rPr lang="ru-RU" dirty="0" err="1"/>
              <a:t>гиперактивным</a:t>
            </a:r>
            <a:r>
              <a:rPr lang="ru-RU" dirty="0"/>
              <a:t>  поведением  детей   </a:t>
            </a:r>
            <a:r>
              <a:rPr lang="ru-RU" dirty="0" smtClean="0"/>
              <a:t>младшего школьного  </a:t>
            </a:r>
            <a:r>
              <a:rPr lang="ru-RU" dirty="0"/>
              <a:t>возраста   имеют  недостаточно  комплексный  характер</a:t>
            </a:r>
            <a:r>
              <a:rPr lang="ru-RU" dirty="0" smtClean="0"/>
              <a:t>. Нам учителям необходимо вести коррекционную работу с </a:t>
            </a:r>
            <a:r>
              <a:rPr lang="ru-RU" dirty="0" err="1" smtClean="0"/>
              <a:t>гиперактивными</a:t>
            </a:r>
            <a:r>
              <a:rPr lang="ru-RU" dirty="0" smtClean="0"/>
              <a:t> детьми во всем процессе обучения  и воспитания.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национальном художественном музее</a:t>
            </a:r>
            <a:endParaRPr lang="ru-RU" dirty="0"/>
          </a:p>
        </p:txBody>
      </p:sp>
      <p:pic>
        <p:nvPicPr>
          <p:cNvPr id="4" name="Picture 2" descr="C:\Users\1\Pictures\Выезд в город 1 класс\DCIM\100CASIO\CIMG078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1612622"/>
            <a:ext cx="5976663" cy="440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pic>
        <p:nvPicPr>
          <p:cNvPr id="3075" name="Picture 3" descr="C:\Users\1\Pictures\Выезд в город 1 класс\DCIM\100CASIO\CIMG08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9" y="1772816"/>
            <a:ext cx="5832648" cy="4322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коррекционной работе по проблеме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 должен участвовать психолог, педагог , родители, поскольку только комплексная работа приводит к положительным результатам. </a:t>
            </a:r>
          </a:p>
          <a:p>
            <a:r>
              <a:rPr lang="ru-RU" dirty="0" smtClean="0"/>
              <a:t>По итогам всей коррекционной работы отмечается:</a:t>
            </a:r>
          </a:p>
          <a:p>
            <a:pPr>
              <a:buNone/>
            </a:pPr>
            <a:r>
              <a:rPr lang="ru-RU" dirty="0" smtClean="0"/>
              <a:t>- спокойная обстановка в классе;</a:t>
            </a:r>
          </a:p>
          <a:p>
            <a:pPr>
              <a:buNone/>
            </a:pPr>
            <a:r>
              <a:rPr lang="ru-RU" dirty="0" smtClean="0"/>
              <a:t>- повышение работоспособности учащихся;</a:t>
            </a:r>
          </a:p>
          <a:p>
            <a:pPr>
              <a:buNone/>
            </a:pPr>
            <a:r>
              <a:rPr lang="ru-RU" dirty="0" smtClean="0"/>
              <a:t>- дружелюбное отношение к друг другу;</a:t>
            </a:r>
          </a:p>
          <a:p>
            <a:pPr>
              <a:buNone/>
            </a:pPr>
            <a:r>
              <a:rPr lang="ru-RU" dirty="0" smtClean="0"/>
              <a:t>-активность в делах класса</a:t>
            </a:r>
          </a:p>
          <a:p>
            <a:pPr>
              <a:buNone/>
            </a:pPr>
            <a:r>
              <a:rPr lang="ru-RU" dirty="0" smtClean="0"/>
              <a:t>- чувства коллективизма</a:t>
            </a:r>
          </a:p>
          <a:p>
            <a:pPr>
              <a:buNone/>
            </a:pPr>
            <a:r>
              <a:rPr lang="ru-RU" dirty="0" smtClean="0"/>
              <a:t>- чувство сострадания</a:t>
            </a:r>
          </a:p>
          <a:p>
            <a:pPr>
              <a:buNone/>
            </a:pPr>
            <a:r>
              <a:rPr lang="ru-RU" dirty="0" smtClean="0"/>
              <a:t>- самостоятельность</a:t>
            </a:r>
          </a:p>
          <a:p>
            <a:pPr>
              <a:buNone/>
            </a:pPr>
            <a:r>
              <a:rPr lang="ru-RU" dirty="0" smtClean="0"/>
              <a:t>-  успеваемость 100%, качество 65%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84784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Цель: коррекция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гиперактивного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поведения детей младшего школьного возраста.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1. Рассмотреть проблему </a:t>
            </a:r>
            <a:r>
              <a:rPr lang="ru-RU" sz="2400" dirty="0" err="1" smtClean="0"/>
              <a:t>гиперактивности</a:t>
            </a:r>
            <a:r>
              <a:rPr lang="ru-RU" sz="2400" dirty="0" smtClean="0"/>
              <a:t> учащихся в начальной школе.</a:t>
            </a:r>
          </a:p>
          <a:p>
            <a:pPr>
              <a:buNone/>
            </a:pPr>
            <a:r>
              <a:rPr lang="ru-RU" sz="2400" dirty="0" smtClean="0"/>
              <a:t>2. Раскрыть причины </a:t>
            </a:r>
            <a:r>
              <a:rPr lang="ru-RU" sz="2400" dirty="0" err="1" smtClean="0"/>
              <a:t>гиперактивности</a:t>
            </a:r>
            <a:r>
              <a:rPr lang="ru-RU" sz="2400" dirty="0" smtClean="0"/>
              <a:t> у детей.</a:t>
            </a:r>
          </a:p>
          <a:p>
            <a:pPr>
              <a:buNone/>
            </a:pPr>
            <a:r>
              <a:rPr lang="ru-RU" sz="2400" dirty="0" smtClean="0"/>
              <a:t>3. Разработать комплексный план работы для коррекции </a:t>
            </a:r>
            <a:r>
              <a:rPr lang="ru-RU" sz="2400" dirty="0" err="1" smtClean="0"/>
              <a:t>гиперактивного</a:t>
            </a:r>
            <a:r>
              <a:rPr lang="ru-RU" sz="2400" dirty="0" smtClean="0"/>
              <a:t> поведения учащихся начальных классов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Гиперактивность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Гиперактивность</a:t>
            </a:r>
            <a:r>
              <a:rPr lang="ru-RU" dirty="0" smtClean="0"/>
              <a:t> – переводе с латинского языка "активный" значит деятельный, действенный, а греческое слово "</a:t>
            </a:r>
            <a:r>
              <a:rPr lang="ru-RU" dirty="0" err="1" smtClean="0"/>
              <a:t>гипер</a:t>
            </a:r>
            <a:r>
              <a:rPr lang="ru-RU" dirty="0" smtClean="0"/>
              <a:t>" указывает на превышение нормы. </a:t>
            </a:r>
          </a:p>
          <a:p>
            <a:r>
              <a:rPr lang="ru-RU" dirty="0" err="1" smtClean="0"/>
              <a:t>Гиперактивность</a:t>
            </a:r>
            <a:r>
              <a:rPr lang="ru-RU" dirty="0" smtClean="0"/>
              <a:t> у детей проявляется несвойственными для нормального, соответствующего возрасту, развитию ребенка невнимательностью, отвлекаемостью, импульсивностью, чрезмерной подвижностью.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</a:t>
            </a:r>
            <a:r>
              <a:rPr lang="ru-RU" dirty="0" err="1" smtClean="0"/>
              <a:t>гиперактивности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1. Не может спокойно сидеть на месте, когда этого от него требуют.</a:t>
            </a:r>
          </a:p>
          <a:p>
            <a:pPr>
              <a:buNone/>
            </a:pPr>
            <a:r>
              <a:rPr lang="ru-RU" dirty="0"/>
              <a:t>2. Легко отвлекается на посторонние стимулы.</a:t>
            </a:r>
          </a:p>
          <a:p>
            <a:pPr>
              <a:buNone/>
            </a:pPr>
            <a:r>
              <a:rPr lang="ru-RU" dirty="0"/>
              <a:t>3. С трудом сохраняет внимание при выполнении заданий или во время игр.</a:t>
            </a:r>
          </a:p>
          <a:p>
            <a:pPr>
              <a:buNone/>
            </a:pPr>
            <a:r>
              <a:rPr lang="ru-RU" dirty="0"/>
              <a:t>4. Часто переходит от одного незавершенного действия к другому.</a:t>
            </a:r>
          </a:p>
          <a:p>
            <a:pPr>
              <a:buNone/>
            </a:pPr>
            <a:r>
              <a:rPr lang="ru-RU" dirty="0"/>
              <a:t>5. Не может играть тихо, спокойно.</a:t>
            </a:r>
          </a:p>
          <a:p>
            <a:pPr>
              <a:buNone/>
            </a:pPr>
            <a:r>
              <a:rPr lang="ru-RU" dirty="0"/>
              <a:t>6. Болтливый.</a:t>
            </a:r>
          </a:p>
          <a:p>
            <a:pPr>
              <a:buNone/>
            </a:pPr>
            <a:r>
              <a:rPr lang="ru-RU" dirty="0"/>
              <a:t>7. Часто мешает другим, пристает к окружающим.</a:t>
            </a:r>
          </a:p>
          <a:p>
            <a:pPr>
              <a:buNone/>
            </a:pPr>
            <a:r>
              <a:rPr lang="ru-RU" dirty="0"/>
              <a:t>8. Часто теряет вещи.</a:t>
            </a:r>
          </a:p>
          <a:p>
            <a:pPr>
              <a:buNone/>
            </a:pPr>
            <a:r>
              <a:rPr lang="ru-RU" dirty="0"/>
              <a:t>9. Иногда совершает опасные действия, не задумываясь о последствиях (например, выбегает на улицу, не оглядываясь по сторонам).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r>
              <a:rPr lang="ru-RU" sz="3600" dirty="0" err="1" smtClean="0"/>
              <a:t>гиперактивности</a:t>
            </a:r>
            <a:r>
              <a:rPr lang="ru-RU" sz="3600" dirty="0" smtClean="0"/>
              <a:t> у детей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болезнь, травма или их последствия</a:t>
            </a:r>
          </a:p>
          <a:p>
            <a:r>
              <a:rPr lang="ru-RU" dirty="0" smtClean="0"/>
              <a:t>минимальная мозговая дисфункция</a:t>
            </a:r>
          </a:p>
          <a:p>
            <a:r>
              <a:rPr lang="ru-RU" dirty="0" smtClean="0"/>
              <a:t>патология беременности, осложнения при родах</a:t>
            </a:r>
          </a:p>
          <a:p>
            <a:r>
              <a:rPr lang="ru-RU" dirty="0" smtClean="0"/>
              <a:t>употребление алкоголя, курение </a:t>
            </a:r>
            <a:r>
              <a:rPr lang="ru-RU" dirty="0" smtClean="0"/>
              <a:t>родителей</a:t>
            </a:r>
            <a:endParaRPr lang="en-US" dirty="0" smtClean="0"/>
          </a:p>
          <a:p>
            <a:r>
              <a:rPr lang="ru-RU" dirty="0" smtClean="0"/>
              <a:t>неудовлетворительно</a:t>
            </a:r>
            <a:r>
              <a:rPr lang="ru-RU" dirty="0" smtClean="0"/>
              <a:t>е</a:t>
            </a:r>
            <a:r>
              <a:rPr lang="ru-RU" dirty="0" smtClean="0"/>
              <a:t> воспитани</a:t>
            </a:r>
            <a:r>
              <a:rPr lang="ru-RU" dirty="0" smtClean="0"/>
              <a:t>е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smtClean="0"/>
              <a:t>жизненные условия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Психологическая характеристика 1а класса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908720"/>
            <a:ext cx="8503920" cy="54726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 классе 13 учащихся. Из них 9 девочек и 4 мальчика. </a:t>
            </a:r>
          </a:p>
          <a:p>
            <a:pPr>
              <a:buNone/>
            </a:pPr>
            <a:r>
              <a:rPr lang="ru-RU" dirty="0" smtClean="0"/>
              <a:t>Место жительство: </a:t>
            </a:r>
            <a:r>
              <a:rPr lang="ru-RU" dirty="0" err="1" smtClean="0"/>
              <a:t>Тулагино</a:t>
            </a:r>
            <a:r>
              <a:rPr lang="ru-RU" dirty="0" smtClean="0"/>
              <a:t> – 9, </a:t>
            </a:r>
            <a:r>
              <a:rPr lang="ru-RU" dirty="0" err="1" smtClean="0"/>
              <a:t>Сырдах</a:t>
            </a:r>
            <a:r>
              <a:rPr lang="ru-RU" dirty="0" smtClean="0"/>
              <a:t> – 4</a:t>
            </a:r>
          </a:p>
          <a:p>
            <a:pPr>
              <a:buNone/>
            </a:pPr>
            <a:r>
              <a:rPr lang="ru-RU" dirty="0" smtClean="0"/>
              <a:t>Социальный паспорт семьи:</a:t>
            </a:r>
          </a:p>
          <a:p>
            <a:pPr>
              <a:buNone/>
            </a:pPr>
            <a:r>
              <a:rPr lang="ru-RU" dirty="0" smtClean="0"/>
              <a:t>- полная семья – 9</a:t>
            </a:r>
          </a:p>
          <a:p>
            <a:pPr>
              <a:buNone/>
            </a:pPr>
            <a:r>
              <a:rPr lang="ru-RU" dirty="0" smtClean="0"/>
              <a:t>- неполная семья – 2</a:t>
            </a:r>
          </a:p>
          <a:p>
            <a:pPr>
              <a:buNone/>
            </a:pPr>
            <a:r>
              <a:rPr lang="ru-RU" dirty="0" smtClean="0"/>
              <a:t>- опекунство – 2</a:t>
            </a:r>
          </a:p>
          <a:p>
            <a:pPr>
              <a:buNone/>
            </a:pPr>
            <a:r>
              <a:rPr lang="ru-RU" dirty="0" smtClean="0"/>
              <a:t>- многодетная семья – 4</a:t>
            </a:r>
          </a:p>
          <a:p>
            <a:pPr>
              <a:buNone/>
            </a:pPr>
            <a:r>
              <a:rPr lang="ru-RU" dirty="0" smtClean="0"/>
              <a:t>- малообеспеченная семья – 9</a:t>
            </a:r>
          </a:p>
          <a:p>
            <a:pPr>
              <a:buNone/>
            </a:pPr>
            <a:r>
              <a:rPr lang="ru-RU" dirty="0" smtClean="0"/>
              <a:t>- семьи соц. риска – 1</a:t>
            </a:r>
          </a:p>
          <a:p>
            <a:pPr>
              <a:buNone/>
            </a:pPr>
            <a:r>
              <a:rPr lang="ru-RU" dirty="0" smtClean="0"/>
              <a:t>Посещали детский сад – 10, не посещали – 4;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 поступлении в 1 класс: читают по словам – 3, читают по слогам – 2, не читают – 8;        </a:t>
            </a:r>
          </a:p>
          <a:p>
            <a:pPr>
              <a:buNone/>
            </a:pPr>
            <a:r>
              <a:rPr lang="ru-RU" dirty="0" smtClean="0"/>
              <a:t>Наблюдается: </a:t>
            </a:r>
          </a:p>
          <a:p>
            <a:pPr>
              <a:buNone/>
            </a:pPr>
            <a:r>
              <a:rPr lang="ru-RU" dirty="0" smtClean="0"/>
              <a:t>- низкий уровень готовности к школьному обучению;</a:t>
            </a:r>
          </a:p>
          <a:p>
            <a:pPr>
              <a:buNone/>
            </a:pPr>
            <a:r>
              <a:rPr lang="ru-RU" dirty="0" smtClean="0"/>
              <a:t>- недостаточное развитие непроизвольного внимания;</a:t>
            </a:r>
          </a:p>
          <a:p>
            <a:pPr>
              <a:buNone/>
            </a:pPr>
            <a:r>
              <a:rPr lang="ru-RU" dirty="0" smtClean="0"/>
              <a:t>- неусидчивость;</a:t>
            </a:r>
          </a:p>
          <a:p>
            <a:pPr>
              <a:buNone/>
            </a:pPr>
            <a:r>
              <a:rPr lang="ru-RU" dirty="0" smtClean="0"/>
              <a:t>- неумение работать в коллективе;</a:t>
            </a:r>
          </a:p>
          <a:p>
            <a:pPr>
              <a:buNone/>
            </a:pPr>
            <a:r>
              <a:rPr lang="ru-RU" dirty="0" smtClean="0"/>
              <a:t>- агрессивность;</a:t>
            </a:r>
          </a:p>
          <a:p>
            <a:pPr>
              <a:buNone/>
            </a:pPr>
            <a:r>
              <a:rPr lang="ru-RU" dirty="0" smtClean="0"/>
              <a:t>- слабый словарный запас;</a:t>
            </a:r>
          </a:p>
          <a:p>
            <a:pPr>
              <a:buNone/>
            </a:pPr>
            <a:r>
              <a:rPr lang="ru-RU" dirty="0" smtClean="0"/>
              <a:t>- недоразвитие связной речи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Воспитательная работа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 smtClean="0"/>
              <a:t>класс  - «Я- школьник»</a:t>
            </a:r>
          </a:p>
          <a:p>
            <a:r>
              <a:rPr lang="ru-RU" dirty="0" smtClean="0"/>
              <a:t>2 класс – «Мы – коллектив»</a:t>
            </a:r>
          </a:p>
          <a:p>
            <a:r>
              <a:rPr lang="ru-RU" dirty="0" smtClean="0"/>
              <a:t>3 класс - «Самоуправление» </a:t>
            </a:r>
          </a:p>
          <a:p>
            <a:r>
              <a:rPr lang="ru-RU" dirty="0" smtClean="0"/>
              <a:t>4 класс – «Я – личность»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r>
              <a:rPr lang="ru-RU" sz="2800"/>
              <a:t>Кружок «Бисероплетение»</a:t>
            </a:r>
          </a:p>
        </p:txBody>
      </p:sp>
      <p:pic>
        <p:nvPicPr>
          <p:cNvPr id="6" name="Picture 7" descr="CIMG035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4320480" cy="3240360"/>
          </a:xfrm>
        </p:spPr>
      </p:pic>
      <p:pic>
        <p:nvPicPr>
          <p:cNvPr id="55304" name="Picture 8" descr="CIMG03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4063" y="2199452"/>
            <a:ext cx="4031673" cy="3025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515</TotalTime>
  <Words>894</Words>
  <Application>Microsoft Office PowerPoint</Application>
  <PresentationFormat>Экран (4:3)</PresentationFormat>
  <Paragraphs>133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 «Коррекционная работа с гиперактивными детьми» </vt:lpstr>
      <vt:lpstr>  Актуальность  проблемы:   </vt:lpstr>
      <vt:lpstr>   Цель: коррекция  гиперактивного  поведения детей младшего школьного возраста.  </vt:lpstr>
      <vt:lpstr>Гиперактивность</vt:lpstr>
      <vt:lpstr>Признаки гиперактивности:</vt:lpstr>
      <vt:lpstr>Причины гиперактивности у детей </vt:lpstr>
      <vt:lpstr>Психологическая характеристика 1а класса</vt:lpstr>
      <vt:lpstr> Воспитательная работа  </vt:lpstr>
      <vt:lpstr>Кружок «Бисероплетение»</vt:lpstr>
      <vt:lpstr>Психологическая помощь</vt:lpstr>
      <vt:lpstr>В программу включены 4 компакт-диска: программа «Релаксация»,направленная на устранение напряженности и тревоги, программа «Настроение» направлена на устранение депрессии и повышение активности. Программа «Уверенность» направлена на повышение уверенности в себе, программа «Здоровье» направлена на повышение сопротивляемости организма к различным заболеваниям.  </vt:lpstr>
      <vt:lpstr>психомышечная тренировка</vt:lpstr>
      <vt:lpstr>Работа с родителями</vt:lpstr>
      <vt:lpstr>Родители – наши помощники</vt:lpstr>
      <vt:lpstr>Мониторинг воспитанности</vt:lpstr>
      <vt:lpstr>Учимся работать в группе</vt:lpstr>
      <vt:lpstr>Юные исследователи</vt:lpstr>
      <vt:lpstr>Выход в город</vt:lpstr>
      <vt:lpstr>1 место в конкурсе смотра песни и строя</vt:lpstr>
      <vt:lpstr>В национальном художественном музее</vt:lpstr>
      <vt:lpstr>День Победы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 ««Коррекция поведения гиперактивного ребенка»</dc:title>
  <dc:creator>1</dc:creator>
  <cp:lastModifiedBy>1</cp:lastModifiedBy>
  <cp:revision>53</cp:revision>
  <dcterms:created xsi:type="dcterms:W3CDTF">2011-11-29T09:42:35Z</dcterms:created>
  <dcterms:modified xsi:type="dcterms:W3CDTF">2011-12-01T23:07:23Z</dcterms:modified>
</cp:coreProperties>
</file>