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0BEB7F-DBA3-41DF-9EC8-B8A2A6D275D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8F1455-775A-47B0-8E91-A0B175B2C9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o.mail.ru/frame.html?imgurl=http://www.litrossia.ru/img/articles/1/2319_03.jpg&amp;pageurl=http://www.persons-info.com%2Fcontent.php%3F%26pg%3D14%26litera%3D%25C0%26type%3D3&amp;id=9958878&amp;iid=3&amp;imgwidth=323&amp;imgheight=400&amp;imgsize=18872&amp;images_links=b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Pasternak_self_wife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Mayakovsky_1929_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go.mail.ru/frame.html?imgurl=http://lichnosti.net/photos/984/12150818694.jpg&amp;pageurl=http://lichnosti.net%2Fpeople_984.html&amp;id=10424194&amp;iid=3&amp;imgwidth=300&amp;imgheight=451&amp;imgsize=23309&amp;images_links=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428604"/>
            <a:ext cx="5105400" cy="2258584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  <a:latin typeface="Bodoni MT Condensed" pitchFamily="18" charset="0"/>
              </a:rPr>
              <a:t>Борис Леонидович            Пастернак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357562"/>
            <a:ext cx="5683170" cy="153221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80000"/>
              </a:lnSpc>
              <a:defRPr/>
            </a:pPr>
            <a:r>
              <a:rPr lang="ru-RU" sz="2800" b="1" i="1" dirty="0" smtClean="0">
                <a:solidFill>
                  <a:srgbClr val="FFFF00"/>
                </a:solidFill>
                <a:latin typeface="Monotype Corsiva" pitchFamily="66" charset="0"/>
              </a:rPr>
              <a:t>Размышления </a:t>
            </a:r>
            <a:endParaRPr lang="en-US" sz="2800" b="1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l">
              <a:lnSpc>
                <a:spcPct val="80000"/>
              </a:lnSpc>
              <a:defRPr/>
            </a:pPr>
            <a:r>
              <a:rPr lang="en-US" sz="2800" b="1" i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</a:t>
            </a:r>
            <a:r>
              <a:rPr lang="ru-RU" sz="2800" b="1" i="1" dirty="0" smtClean="0">
                <a:solidFill>
                  <a:srgbClr val="FFFF00"/>
                </a:solidFill>
                <a:latin typeface="Monotype Corsiva" pitchFamily="66" charset="0"/>
              </a:rPr>
              <a:t>о </a:t>
            </a:r>
            <a:r>
              <a:rPr lang="ru-RU" sz="2800" b="1" i="1" dirty="0" smtClean="0">
                <a:solidFill>
                  <a:srgbClr val="FFFF00"/>
                </a:solidFill>
                <a:latin typeface="Monotype Corsiva" pitchFamily="66" charset="0"/>
              </a:rPr>
              <a:t>времени, </a:t>
            </a:r>
            <a:r>
              <a:rPr lang="en-US" sz="2800" b="1" i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pPr algn="l">
              <a:lnSpc>
                <a:spcPct val="80000"/>
              </a:lnSpc>
              <a:defRPr/>
            </a:pPr>
            <a:r>
              <a:rPr lang="en-US" sz="2800" b="1" i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</a:t>
            </a:r>
            <a:r>
              <a:rPr lang="ru-RU" sz="2800" b="1" i="1" dirty="0" smtClean="0">
                <a:solidFill>
                  <a:srgbClr val="FFFF00"/>
                </a:solidFill>
                <a:latin typeface="Monotype Corsiva" pitchFamily="66" charset="0"/>
              </a:rPr>
              <a:t>жизни,</a:t>
            </a:r>
            <a:r>
              <a:rPr lang="en-US" sz="2800" b="1" i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en-US" sz="2800" b="1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l">
              <a:lnSpc>
                <a:spcPct val="80000"/>
              </a:lnSpc>
              <a:defRPr/>
            </a:pPr>
            <a:r>
              <a:rPr lang="en-US" sz="2800" b="1" i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</a:t>
            </a:r>
            <a:r>
              <a:rPr lang="ru-RU" sz="2800" b="1" i="1" dirty="0" smtClean="0">
                <a:solidFill>
                  <a:srgbClr val="FFFF00"/>
                </a:solidFill>
                <a:latin typeface="Monotype Corsiva" pitchFamily="66" charset="0"/>
              </a:rPr>
              <a:t>любви</a:t>
            </a:r>
            <a:r>
              <a:rPr lang="ru-RU" sz="2800" b="1" i="1" dirty="0" smtClean="0">
                <a:solidFill>
                  <a:srgbClr val="FFFF00"/>
                </a:solidFill>
                <a:latin typeface="Monotype Corsiva" pitchFamily="66" charset="0"/>
              </a:rPr>
              <a:t>…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</a:t>
            </a:r>
            <a:r>
              <a:rPr lang="en-US" sz="3200" b="1" i="1" dirty="0" smtClean="0">
                <a:solidFill>
                  <a:schemeClr val="bg1"/>
                </a:solidFill>
                <a:latin typeface="Monotype Corsiva" pitchFamily="66" charset="0"/>
              </a:rPr>
              <a:t>  </a:t>
            </a:r>
            <a:endParaRPr lang="ru-RU" sz="3200" b="1" i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200" b="1" dirty="0"/>
          </a:p>
        </p:txBody>
      </p:sp>
      <p:pic>
        <p:nvPicPr>
          <p:cNvPr id="4" name="Picture 4" descr="i?id=9958878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85728"/>
            <a:ext cx="2141537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86050" y="5429264"/>
            <a:ext cx="42434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М.И.Лопухова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учитель русского языка и литературы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МКОУ «Хохловская СОШ»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Омская область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Фотография">
            <a:hlinkClick r:id="rId2" tooltip="Фотография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4071966" cy="526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429124" y="4357694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Отец – Л. О. Пастернак</a:t>
            </a:r>
            <a:endParaRPr lang="en-US" sz="2400" dirty="0" smtClean="0"/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Мать – </a:t>
            </a:r>
            <a:r>
              <a:rPr lang="ru-RU" sz="2400" dirty="0" smtClean="0"/>
              <a:t>Р.И. Кауфман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786454"/>
            <a:ext cx="5187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Б. Пастернак и </a:t>
            </a:r>
            <a:r>
              <a:rPr lang="ru-RU" sz="2800" dirty="0" smtClean="0"/>
              <a:t>В. Маяковский</a:t>
            </a:r>
            <a:endParaRPr lang="ru-RU" sz="2800" dirty="0"/>
          </a:p>
        </p:txBody>
      </p:sp>
      <p:pic>
        <p:nvPicPr>
          <p:cNvPr id="3" name="Picture 5" descr="200px-Mayakovsky_1929_a">
            <a:hlinkClick r:id="rId2" tooltip="&quot;Mayakovsky 1929 a.jpg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7166"/>
            <a:ext cx="346578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i?id=10424194&amp;tov=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57166"/>
            <a:ext cx="332382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* *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Февраль. Достать чернил и плакать!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Писать о феврале навзрыд,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 грохочущая слякоть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Весною черною горит.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Достать пролетку за шесть гривен,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Чрез благовест, чрез клик колес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Перенестись туда, где ливень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Еще шумней чернил и слез.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Где, как обугленные груши,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 деревьев тысячи грачей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Сорвутся в лужи и обрушат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Сухую грусть на дно очей.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 ней проталины чернеют,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ветер криками изрыт,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чем случайней, тем вернее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Слагаются стихи навзрыд.</a:t>
            </a:r>
            <a:b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&lt;1912, 1928&gt;</a:t>
            </a:r>
            <a:r>
              <a:rPr lang="ru-R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928670"/>
            <a:ext cx="65722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8. Какие средства выразительности использованы поэтом в стихотворении «Февраль…»?:</a:t>
            </a:r>
          </a:p>
          <a:p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 анафора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 сравнение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3) ассонанс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4) назывное предложение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5) инфинитив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6) безличные предложения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7) эпитет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8) метафора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9) аллитерация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10) литота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68580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«…Выразительность стихотворения, во-первых, создаётся за счёт использования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предложений ( предложения 1, 2 ). Быстрая смена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………….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(предложения 1, 2) создаёт иллюзию движения, действия. Неожиданные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«грохочущая слякоть», «чёрная весна», «сухая грусть» и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………….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«дно очей», «ветер криками изрыт» придают живость и образность стихотворению.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…………..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«грачи, как обугленные груши» дорисовывает общую картину. Несмотря на «чёрный» колорит ( «чернила», «чёрная весна», «проталины чернеют») создаётся впечатление яркости, блеска, бликов за счёт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…………….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(повторение громкого [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и подчёркивающих [ч], [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ш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], [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щ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], [ж], [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], [с]). </a:t>
            </a:r>
            <a:b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7693"/>
            <a:ext cx="76438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«…Выразительность стихотворения, во-первых, создаётся за счёт использования </a:t>
            </a:r>
            <a:r>
              <a:rPr lang="ru-RU" sz="2400" b="1" dirty="0" smtClean="0">
                <a:solidFill>
                  <a:srgbClr val="FF0000"/>
                </a:solidFill>
              </a:rPr>
              <a:t>назывного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безличных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предложений ( предложения 1, 2 ). Быстрая смена </a:t>
            </a:r>
            <a:r>
              <a:rPr lang="ru-RU" sz="2400" b="1" dirty="0" smtClean="0">
                <a:solidFill>
                  <a:srgbClr val="FF0000"/>
                </a:solidFill>
              </a:rPr>
              <a:t>инфинитивов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(предложения 1, 2) создаёт иллюзию движения, действия. Неожиданные </a:t>
            </a:r>
            <a:r>
              <a:rPr lang="ru-RU" sz="2400" b="1" dirty="0" smtClean="0">
                <a:solidFill>
                  <a:srgbClr val="FF0000"/>
                </a:solidFill>
              </a:rPr>
              <a:t>эпитеты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«грохочущая слякоть», «чёрная весна», «сухая грусть» и </a:t>
            </a:r>
            <a:r>
              <a:rPr lang="ru-RU" sz="2400" b="1" dirty="0" smtClean="0">
                <a:solidFill>
                  <a:srgbClr val="FF0000"/>
                </a:solidFill>
              </a:rPr>
              <a:t>метафоры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«дно очей», «ветер криками изрыт» придают живость и образность стихотворению. </a:t>
            </a:r>
            <a:r>
              <a:rPr lang="ru-RU" sz="2400" b="1" dirty="0" smtClean="0">
                <a:solidFill>
                  <a:srgbClr val="FF0000"/>
                </a:solidFill>
              </a:rPr>
              <a:t>Сравнение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«грачи, как обугленные груши» дорисовывает общую картину. Несмотря на «чёрный» колорит ( «чернила», «чёрная весна», «проталины чернеют») создаётся впечатление яркости, блеска, бликов за счёт </a:t>
            </a:r>
            <a:r>
              <a:rPr lang="ru-RU" sz="2400" b="1" dirty="0" smtClean="0">
                <a:solidFill>
                  <a:srgbClr val="FF0000"/>
                </a:solidFill>
              </a:rPr>
              <a:t>аллитерации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(повторение громкого [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и подчёркивающих [ч], [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ш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], [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щ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], [ж], [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], [с])…»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Ответ: 4, 6, 5, 7, 8, 2, 9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3300"/>
                </a:solidFill>
              </a:rPr>
              <a:t>В чём Б.Л. Пастернак видел предназначение поэзии?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071678"/>
            <a:ext cx="7286676" cy="2794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3300"/>
                </a:solidFill>
              </a:rPr>
              <a:t>«Образ мира, в слове явленный», носит черты гармонии и совершенства, в которую включен лирический герой Пастернака, переполненный счастьем бытия, и поэзия есть высшее выражение этой гармонии…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384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Борис Леонидович            Пастернак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Леонидович            Пастернак</dc:title>
  <dc:creator>SamLab.ws</dc:creator>
  <cp:lastModifiedBy>SamLab.ws</cp:lastModifiedBy>
  <cp:revision>4</cp:revision>
  <dcterms:created xsi:type="dcterms:W3CDTF">2012-01-23T13:46:21Z</dcterms:created>
  <dcterms:modified xsi:type="dcterms:W3CDTF">2012-01-23T14:17:57Z</dcterms:modified>
</cp:coreProperties>
</file>