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EE1A-C8B8-473E-BCEE-9AFF499E6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2F87-0FAA-42BA-923F-7E7697EE0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598D-0DDC-423E-A81E-9FFAC5B83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C709-C359-47C4-BB61-29ACD6F2C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A4D9-F825-44B7-9818-685495B15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F72C-F4A1-440A-94A2-1E8123C9E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602C-2C3B-4F6E-8C74-BC9038F68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FF50-E69C-47F7-BDF9-5B4B6F4EF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7C6F-4A70-4658-BC41-227F2BC84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FDA5-3BA0-4D5E-87F6-16836E92D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6AF2-4464-47B5-A15E-5E56BBE6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pPr>
              <a:defRPr/>
            </a:pPr>
            <a:fld id="{2EA200E8-C050-4AF1-9560-2EAF79BA4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64" y="285728"/>
            <a:ext cx="8715436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Ума палата!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1643050"/>
            <a:ext cx="6400800" cy="1428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Биологическая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4" name="Рисунок 3" descr="275px-Chanterelle_Cantharellus_cibar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7915">
            <a:off x="365240" y="1439436"/>
            <a:ext cx="2152367" cy="1571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На ветках – плотные комочки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В них дремлют клейкие листочки.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3143248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Почки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000372"/>
            <a:ext cx="2857520" cy="318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86304" cy="4757758"/>
          </a:xfrm>
        </p:spPr>
        <p:txBody>
          <a:bodyPr/>
          <a:lstStyle/>
          <a:p>
            <a:pPr marL="85725" indent="0" eaLnBrk="1" hangingPunct="1">
              <a:buFontTx/>
              <a:buNone/>
            </a:pPr>
            <a:r>
              <a:rPr lang="ru-RU" sz="2800" dirty="0" smtClean="0"/>
              <a:t>Родовое название этого растения произошло от слова, которое в переводе с латинского означает «жечь». В народе его называют жигалка, </a:t>
            </a:r>
            <a:r>
              <a:rPr lang="ru-RU" sz="2800" dirty="0" err="1" smtClean="0"/>
              <a:t>стрекавина</a:t>
            </a:r>
            <a:r>
              <a:rPr lang="ru-RU" sz="2800" dirty="0" smtClean="0"/>
              <a:t>. </a:t>
            </a:r>
          </a:p>
          <a:p>
            <a:pPr marL="85725" indent="0" eaLnBrk="1" hangingPunct="1">
              <a:buFontTx/>
              <a:buNone/>
            </a:pPr>
            <a:r>
              <a:rPr lang="ru-RU" sz="2800" dirty="0" smtClean="0"/>
              <a:t>А как его называют ботаники?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500702"/>
            <a:ext cx="285752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Крапива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85925"/>
            <a:ext cx="3167085" cy="352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1"/>
            <a:ext cx="4714908" cy="9286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572264" y="3857628"/>
            <a:ext cx="2428892" cy="2857520"/>
          </a:xfrm>
          <a:noFill/>
        </p:spPr>
        <p:txBody>
          <a:bodyPr/>
          <a:lstStyle/>
          <a:p>
            <a:pPr marL="8890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200" dirty="0" smtClean="0"/>
              <a:t>Какое растение из нижнего ряда вы перенесли бы в верхний ряд – вместо знака вопроса?</a:t>
            </a:r>
          </a:p>
        </p:txBody>
      </p:sp>
      <p:grpSp>
        <p:nvGrpSpPr>
          <p:cNvPr id="2" name="Группа 20"/>
          <p:cNvGrpSpPr/>
          <p:nvPr/>
        </p:nvGrpSpPr>
        <p:grpSpPr>
          <a:xfrm>
            <a:off x="142845" y="1643050"/>
            <a:ext cx="2143140" cy="2071703"/>
            <a:chOff x="34925" y="2143115"/>
            <a:chExt cx="2143140" cy="2071703"/>
          </a:xfrm>
        </p:grpSpPr>
        <p:pic>
          <p:nvPicPr>
            <p:cNvPr id="17413" name="Picture 4" descr="Люпин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27" y="2143115"/>
              <a:ext cx="2107585" cy="183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34925" y="3933825"/>
              <a:ext cx="2143140" cy="2809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Люпин</a:t>
              </a:r>
            </a:p>
          </p:txBody>
        </p:sp>
      </p:grp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643050"/>
            <a:ext cx="2193512" cy="186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357422" y="3429000"/>
            <a:ext cx="221457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Арахис</a:t>
            </a:r>
          </a:p>
        </p:txBody>
      </p:sp>
      <p:pic>
        <p:nvPicPr>
          <p:cNvPr id="17417" name="Picture 10" descr="275px-Snijboon_peulen_Phaseolus_vulgar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50"/>
            <a:ext cx="1522328" cy="18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4643438" y="3429000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Фасоль</a:t>
            </a:r>
          </a:p>
        </p:txBody>
      </p:sp>
      <p:pic>
        <p:nvPicPr>
          <p:cNvPr id="1742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857628"/>
            <a:ext cx="257176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Rectangle 19"/>
          <p:cNvSpPr>
            <a:spLocks noChangeArrowheads="1"/>
          </p:cNvSpPr>
          <p:nvPr/>
        </p:nvSpPr>
        <p:spPr bwMode="auto">
          <a:xfrm>
            <a:off x="2000232" y="5715016"/>
            <a:ext cx="257176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Василек</a:t>
            </a:r>
          </a:p>
        </p:txBody>
      </p:sp>
      <p:pic>
        <p:nvPicPr>
          <p:cNvPr id="17423" name="Picture 17"/>
          <p:cNvPicPr>
            <a:picLocks noChangeAspect="1" noChangeArrowheads="1"/>
          </p:cNvPicPr>
          <p:nvPr/>
        </p:nvPicPr>
        <p:blipFill>
          <a:blip r:embed="rId6" cstate="print"/>
          <a:srcRect t="9602"/>
          <a:stretch>
            <a:fillRect/>
          </a:stretch>
        </p:blipFill>
        <p:spPr bwMode="auto">
          <a:xfrm>
            <a:off x="4643438" y="3857628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4643438" y="5783301"/>
            <a:ext cx="1857388" cy="5746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Тростник </a:t>
            </a:r>
            <a:endParaRPr lang="ru-RU" dirty="0" smtClean="0"/>
          </a:p>
          <a:p>
            <a:pPr algn="ctr"/>
            <a:r>
              <a:rPr lang="ru-RU" dirty="0" smtClean="0"/>
              <a:t>обыкновенный</a:t>
            </a:r>
            <a:endParaRPr lang="ru-RU" dirty="0"/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6286512" y="1643050"/>
            <a:ext cx="1643063" cy="20716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grpSp>
        <p:nvGrpSpPr>
          <p:cNvPr id="3" name="Группа 18"/>
          <p:cNvGrpSpPr/>
          <p:nvPr/>
        </p:nvGrpSpPr>
        <p:grpSpPr>
          <a:xfrm>
            <a:off x="142844" y="3857628"/>
            <a:ext cx="1785950" cy="2143140"/>
            <a:chOff x="163495" y="4292600"/>
            <a:chExt cx="1908175" cy="2351110"/>
          </a:xfrm>
        </p:grpSpPr>
        <p:pic>
          <p:nvPicPr>
            <p:cNvPr id="1741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6314" y="4292600"/>
              <a:ext cx="1885355" cy="220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Rectangle 17"/>
            <p:cNvSpPr>
              <a:spLocks noChangeArrowheads="1"/>
            </p:cNvSpPr>
            <p:nvPr/>
          </p:nvSpPr>
          <p:spPr bwMode="auto">
            <a:xfrm>
              <a:off x="163495" y="6381751"/>
              <a:ext cx="1908175" cy="2619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Клевер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088 L 0.67032 -0.32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928802"/>
            <a:ext cx="3971924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Я увидел в море чудо, диво: на дне – животное – крапива!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307181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5643578"/>
            <a:ext cx="278608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Актиния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32239"/>
            <a:ext cx="3386155" cy="37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Какое растение в 18 веке называли «чертовое яблоко»? Укажите к какому семейству оно относится.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2143108" y="3429000"/>
            <a:ext cx="3799895" cy="2857521"/>
            <a:chOff x="2928925" y="3500437"/>
            <a:chExt cx="3799895" cy="2857521"/>
          </a:xfrm>
        </p:grpSpPr>
        <p:pic>
          <p:nvPicPr>
            <p:cNvPr id="9" name="Рисунок 8" descr="250px-Potato_sprout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8925" y="3500437"/>
              <a:ext cx="3799895" cy="28575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000629" y="5929329"/>
              <a:ext cx="1489416" cy="370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картофель</a:t>
              </a:r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57950" y="3929066"/>
            <a:ext cx="2214578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Семейство Пасленовые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Название этого червя происходит от атмосферного явления.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9" name="Рисунок 8" descr="275px-Regenwur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857496"/>
            <a:ext cx="3354057" cy="336625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929190" y="4000504"/>
            <a:ext cx="3214710" cy="642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Дождевой червь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dirty="0" smtClean="0"/>
              <a:t>Лист – перчатка,</a:t>
            </a:r>
          </a:p>
          <a:p>
            <a:pPr marL="0" indent="0" eaLnBrk="1" hangingPunct="1">
              <a:buFontTx/>
              <a:buNone/>
            </a:pPr>
            <a:r>
              <a:rPr lang="ru-RU" dirty="0" smtClean="0"/>
              <a:t>Плод – лопатка,</a:t>
            </a:r>
          </a:p>
          <a:p>
            <a:pPr marL="0" indent="0" eaLnBrk="1" hangingPunct="1">
              <a:buFontTx/>
              <a:buNone/>
            </a:pPr>
            <a:r>
              <a:rPr lang="ru-RU" dirty="0" smtClean="0"/>
              <a:t>А цветок – мотылек!</a:t>
            </a:r>
          </a:p>
          <a:p>
            <a:pPr marL="0" indent="0" eaLnBrk="1" hangingPunct="1">
              <a:buFontTx/>
              <a:buNone/>
            </a:pPr>
            <a:r>
              <a:rPr lang="ru-RU" dirty="0" smtClean="0"/>
              <a:t>Укажите название и семейство этого растения.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9" name="Picture 4" descr="Люп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71942"/>
            <a:ext cx="2690976" cy="246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00100" y="4714884"/>
            <a:ext cx="3286148" cy="12144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/>
              <a:t>Люпин</a:t>
            </a:r>
          </a:p>
          <a:p>
            <a:pPr algn="ctr"/>
            <a:r>
              <a:rPr lang="ru-RU" sz="2400" dirty="0" smtClean="0"/>
              <a:t>Семейство бобовые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275px-Anabaenaspiroides_EP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2779712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57364"/>
            <a:ext cx="8229600" cy="4114800"/>
          </a:xfrm>
        </p:spPr>
        <p:txBody>
          <a:bodyPr/>
          <a:lstStyle/>
          <a:p>
            <a:pPr marL="88900" indent="0" eaLnBrk="1" hangingPunct="1">
              <a:buFontTx/>
              <a:buNone/>
            </a:pPr>
            <a:r>
              <a:rPr lang="ru-RU" sz="2800" dirty="0" err="1" smtClean="0"/>
              <a:t>Цианобактерии</a:t>
            </a:r>
            <a:r>
              <a:rPr lang="ru-RU" sz="2800" dirty="0" smtClean="0"/>
              <a:t>, или </a:t>
            </a:r>
            <a:r>
              <a:rPr lang="ru-RU" sz="2800" dirty="0" err="1" smtClean="0"/>
              <a:t>синезеленые</a:t>
            </a:r>
            <a:r>
              <a:rPr lang="ru-RU" sz="2800" dirty="0" smtClean="0"/>
              <a:t> долгое время относили к растениями, в частности к водорослям. Как вы думаете почему? Как должны питаться бактерии, если их считали растениями?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714884"/>
            <a:ext cx="3000396" cy="928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помощью фотосинтеза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14488"/>
            <a:ext cx="8229600" cy="2428881"/>
          </a:xfrm>
        </p:spPr>
        <p:txBody>
          <a:bodyPr rtlCol="0">
            <a:normAutofit/>
          </a:bodyPr>
          <a:lstStyle/>
          <a:p>
            <a:pPr marL="889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/>
              <a:t>Еще в Древнем Риме было известно, что </a:t>
            </a:r>
            <a:r>
              <a:rPr lang="ru-RU" sz="2800" dirty="0" smtClean="0"/>
              <a:t>эти </a:t>
            </a:r>
            <a:r>
              <a:rPr lang="ru-RU" sz="2800" dirty="0"/>
              <a:t>растения улучшают состав почвы и урожай на полях после этих культур всегда богаче. </a:t>
            </a:r>
            <a:r>
              <a:rPr lang="ru-RU" sz="2800" dirty="0" smtClean="0"/>
              <a:t>К какому семейству класса двудольных относятся эти растения?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8" name="Picture 4" descr="Люп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6552">
            <a:off x="555090" y="4258255"/>
            <a:ext cx="210758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275px-Snijboon_peulen_Phaseolus_vulg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8526">
            <a:off x="4626969" y="4287399"/>
            <a:ext cx="187271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5113">
            <a:off x="2758519" y="4226320"/>
            <a:ext cx="1885355" cy="220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6715140" y="4214818"/>
            <a:ext cx="21431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Бобовые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Как какому типу относятся низшие беспозвоночные, многоклеточные, двухслойные животные с  лучевой симметрией тела?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286256"/>
            <a:ext cx="3429024" cy="7143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Кишечнополостные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3706266"/>
            <a:ext cx="3857652" cy="290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Вопрос №1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8900" indent="0" eaLnBrk="1" hangingPunct="1">
              <a:buFontTx/>
              <a:buNone/>
            </a:pPr>
            <a:r>
              <a:rPr lang="ru-RU" sz="2400" dirty="0" smtClean="0"/>
              <a:t>В соцветиях этого растения уже много веков пытаются найти счастье – цветки с пятью отогнутыми лопастями вместо четырех. Если найдешь такой цветочек, то его надо съесть. А трехлопастные цветки, наоборот, сулят несчастье и беды. Как называется этот цветок?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429132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Сирень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857620" y="4071942"/>
            <a:ext cx="2286016" cy="254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6858000" y="1500188"/>
            <a:ext cx="1928842" cy="25717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71413"/>
            <a:ext cx="4286280" cy="71438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Вопрос № </a:t>
            </a:r>
            <a:r>
              <a:rPr lang="ru-RU" sz="3200" dirty="0" smtClean="0"/>
              <a:t>19</a:t>
            </a:r>
            <a:endParaRPr lang="ru-RU" sz="32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idx="1"/>
          </p:nvPr>
        </p:nvSpPr>
        <p:spPr>
          <a:xfrm>
            <a:off x="6500826" y="4214818"/>
            <a:ext cx="2643174" cy="2357454"/>
          </a:xfrm>
        </p:spPr>
        <p:txBody>
          <a:bodyPr/>
          <a:lstStyle/>
          <a:p>
            <a:pPr marL="85725" indent="0" eaLnBrk="1" hangingPunct="1">
              <a:lnSpc>
                <a:spcPct val="80000"/>
              </a:lnSpc>
              <a:buFontTx/>
              <a:buNone/>
            </a:pPr>
            <a:r>
              <a:rPr lang="ru-RU" sz="2200" dirty="0" smtClean="0"/>
              <a:t>Какое растение из нижнего ряда вы перенесли бы в верхний ряд – вместо знака вопроса?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62284"/>
            <a:ext cx="1693893" cy="23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4282" y="3573463"/>
            <a:ext cx="169389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/>
              <a:t>Лук Репчатый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412875"/>
            <a:ext cx="1947859" cy="251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195513" y="3573463"/>
            <a:ext cx="19446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Ландыш майский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 cstate="print"/>
          <a:srcRect l="17926" t="2793" r="17635" b="35505"/>
          <a:stretch>
            <a:fillRect/>
          </a:stretch>
        </p:blipFill>
        <p:spPr bwMode="auto">
          <a:xfrm>
            <a:off x="4572000" y="1500173"/>
            <a:ext cx="1928826" cy="253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500562" y="3711580"/>
            <a:ext cx="20161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/>
              <a:t>Лилия Кудреватая</a:t>
            </a:r>
          </a:p>
        </p:txBody>
      </p:sp>
      <p:pic>
        <p:nvPicPr>
          <p:cNvPr id="2663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6700"/>
            <a:ext cx="17145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179388" y="6429396"/>
            <a:ext cx="1800225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Василек луговой</a:t>
            </a:r>
          </a:p>
        </p:txBody>
      </p:sp>
      <p:pic>
        <p:nvPicPr>
          <p:cNvPr id="2663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186" y="4197371"/>
            <a:ext cx="15128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Rectangle 18"/>
          <p:cNvSpPr>
            <a:spLocks noChangeArrowheads="1"/>
          </p:cNvSpPr>
          <p:nvPr/>
        </p:nvSpPr>
        <p:spPr bwMode="auto">
          <a:xfrm>
            <a:off x="4211638" y="6426224"/>
            <a:ext cx="27368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Тростник обыкновенный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grpSp>
        <p:nvGrpSpPr>
          <p:cNvPr id="2" name="Группа 18"/>
          <p:cNvGrpSpPr/>
          <p:nvPr/>
        </p:nvGrpSpPr>
        <p:grpSpPr>
          <a:xfrm>
            <a:off x="2143108" y="4076700"/>
            <a:ext cx="1871663" cy="2686070"/>
            <a:chOff x="2143108" y="4076700"/>
            <a:chExt cx="1871663" cy="2686070"/>
          </a:xfrm>
        </p:grpSpPr>
        <p:pic>
          <p:nvPicPr>
            <p:cNvPr id="26637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3108" y="4076700"/>
              <a:ext cx="1857388" cy="2487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143108" y="6286520"/>
              <a:ext cx="1871663" cy="476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dirty="0" smtClean="0"/>
                <a:t>Тюльпан</a:t>
              </a:r>
              <a:endParaRPr lang="ru-RU" sz="1600" dirty="0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037 L 0.51771 -0.3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007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Есть красавица одна,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И </a:t>
            </a:r>
            <a:r>
              <a:rPr lang="ru-RU" sz="2800" dirty="0" err="1" smtClean="0"/>
              <a:t>румяняна</a:t>
            </a:r>
            <a:r>
              <a:rPr lang="ru-RU" sz="2800" dirty="0" smtClean="0"/>
              <a:t>, </a:t>
            </a:r>
            <a:r>
              <a:rPr lang="ru-RU" sz="2800" dirty="0" err="1" smtClean="0"/>
              <a:t>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стойна</a:t>
            </a:r>
            <a:r>
              <a:rPr lang="ru-RU" sz="2800" dirty="0" smtClean="0"/>
              <a:t>;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Хоть в землянке век живет,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А большой от всех почет;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Кто проходит близко –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кланяется низко.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8" name="Рисунок 7" descr="180px-Carr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836592"/>
            <a:ext cx="3538248" cy="2378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357422" y="5572140"/>
            <a:ext cx="2714644" cy="642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Морковь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Лишайники - симбиотические организмы.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Какие организмы образуют слоевище лишайника?</a:t>
            </a:r>
          </a:p>
        </p:txBody>
      </p:sp>
      <p:pic>
        <p:nvPicPr>
          <p:cNvPr id="6" name="Рисунок 5" descr="300px-Barbe-de-Jup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857364"/>
            <a:ext cx="3028952" cy="4038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143512"/>
            <a:ext cx="2286016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Водоросли и грибы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Не спорю, не белый – </a:t>
            </a:r>
          </a:p>
          <a:p>
            <a:pPr eaLnBrk="1" hangingPunct="1">
              <a:buFontTx/>
              <a:buNone/>
            </a:pPr>
            <a:r>
              <a:rPr lang="ru-RU" smtClean="0"/>
              <a:t>Я братцы, попроще…</a:t>
            </a:r>
          </a:p>
          <a:p>
            <a:pPr eaLnBrk="1" hangingPunct="1">
              <a:buFontTx/>
              <a:buNone/>
            </a:pPr>
            <a:r>
              <a:rPr lang="ru-RU" smtClean="0"/>
              <a:t>Расту я обычно в березовой роще.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3786190"/>
            <a:ext cx="321471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Подберёзовик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4512">
            <a:off x="1631771" y="3510631"/>
            <a:ext cx="2604049" cy="28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214554"/>
            <a:ext cx="4286280" cy="3840171"/>
          </a:xfrm>
        </p:spPr>
        <p:txBody>
          <a:bodyPr/>
          <a:lstStyle/>
          <a:p>
            <a:pPr marL="6350" indent="22225" algn="ctr" eaLnBrk="1" hangingPunct="1">
              <a:buFontTx/>
              <a:buNone/>
            </a:pPr>
            <a:r>
              <a:rPr lang="ru-RU" dirty="0" smtClean="0"/>
              <a:t>Назовите самое музыкальное хвойное дерево!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929198"/>
            <a:ext cx="207170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Ель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71678"/>
            <a:ext cx="3314717" cy="368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14415" y="1619258"/>
            <a:ext cx="6858048" cy="4953014"/>
          </a:xfrm>
        </p:spPr>
        <p:txBody>
          <a:bodyPr/>
          <a:lstStyle/>
          <a:p>
            <a:pPr marL="180975" indent="0"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Это растение всем хорошо известно. Его – родина Мексика. В 1874 г. русский академик Севергин в книге «Царство произрастания» писал: «Сие растение почитается способным исцелять раны. Наибольшее употребление семени есть в пищу попугаям; можно получать из него масло,  пережженные семена имеют запах кофе и производят наливку, почти столь же приятную». Как оно называется? Укажите семейство этого растения.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1142976" y="1571612"/>
            <a:ext cx="6786610" cy="4929222"/>
            <a:chOff x="1571604" y="1643050"/>
            <a:chExt cx="6215106" cy="4500594"/>
          </a:xfrm>
        </p:grpSpPr>
        <p:pic>
          <p:nvPicPr>
            <p:cNvPr id="31748" name="Picture 4" descr="C:\Program Files\Microsoft Office\Media\CntCD1\Photo1\j017845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2000240"/>
              <a:ext cx="6199607" cy="414340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571605" y="1643050"/>
              <a:ext cx="6215105" cy="36531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Подсолнечник. Семейство Сложноцветные</a:t>
              </a:r>
              <a:endParaRPr lang="ru-RU" sz="2000" dirty="0"/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dirty="0" smtClean="0"/>
              <a:t>Всем спасибо!</a:t>
            </a:r>
            <a:endParaRPr lang="ru-RU" dirty="0"/>
          </a:p>
        </p:txBody>
      </p:sp>
      <p:pic>
        <p:nvPicPr>
          <p:cNvPr id="4" name="Рисунок 3" descr="275px-Leech_blute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74882">
            <a:off x="6268889" y="1584409"/>
            <a:ext cx="2347469" cy="2577859"/>
          </a:xfrm>
          <a:prstGeom prst="rect">
            <a:avLst/>
          </a:prstGeom>
          <a:ln w="1905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80px-Manihot_esculenta_dsc07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8940">
            <a:off x="442630" y="1576824"/>
            <a:ext cx="3083391" cy="231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80px-Colocasia_esculenta_dsc07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428736"/>
            <a:ext cx="2643190" cy="1982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ли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44920">
            <a:off x="476656" y="3531816"/>
            <a:ext cx="2524608" cy="2749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75px-Chanterelle_Cantharellus_cibari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3244">
            <a:off x="5654742" y="3999994"/>
            <a:ext cx="3222783" cy="242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75px-Bedford's_Flatwor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39057">
            <a:off x="2910791" y="2760503"/>
            <a:ext cx="2858825" cy="214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:\Documents and Settings\учитель\Рабочий стол\биология\gallery_1037_19_2191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54856">
            <a:off x="3237213" y="4486926"/>
            <a:ext cx="2679700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лил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86983">
            <a:off x="5679550" y="2738474"/>
            <a:ext cx="1311387" cy="2217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василек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002711">
            <a:off x="1190082" y="2453379"/>
            <a:ext cx="2071702" cy="1551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Вопрос №2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 marL="88900" indent="0" eaLnBrk="1" hangingPunct="1">
              <a:buFontTx/>
              <a:buNone/>
            </a:pPr>
            <a:r>
              <a:rPr lang="ru-RU" sz="2800" dirty="0" smtClean="0"/>
              <a:t>На дне моря этот червь сооружает маленький песчаный вулкан с кратером, из которого выбрасывается струйка песка. Как он называется? К какому типу относится?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5715016"/>
            <a:ext cx="342902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Пескожил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Тип Кольчатые черви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43380"/>
            <a:ext cx="6786578" cy="141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Вопрос № 3</a:t>
            </a:r>
            <a:br>
              <a:rPr lang="ru-RU" sz="4000"/>
            </a:br>
            <a:endParaRPr lang="ru-RU" sz="4000"/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1285875"/>
            <a:ext cx="8429625" cy="13573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Как</a:t>
            </a:r>
          </a:p>
        </p:txBody>
      </p:sp>
      <p:sp>
        <p:nvSpPr>
          <p:cNvPr id="6149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Как называется наружная часть одревесневшего стебля?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6151" name="Picture 7" descr="C:\Program Files\Microsoft Office\Media\CntCD1\Photo1\j0185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5384774" cy="35719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15074" y="5143512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Кора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4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5929322" y="4357694"/>
            <a:ext cx="3000396" cy="235745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Какое растение из расположенных в нижнем ряду вы перенесли бы в верхний ряд – вместо знака вопроса?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68" y="1500174"/>
            <a:ext cx="1728788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28568" y="3571875"/>
            <a:ext cx="17287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/>
              <a:t>Тысячелистник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484313"/>
            <a:ext cx="1598613" cy="2232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1979613" y="3644900"/>
            <a:ext cx="16573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/>
              <a:t>Козлобородник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484313"/>
            <a:ext cx="1943100" cy="22336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3924300" y="3644900"/>
            <a:ext cx="20161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Кульбаба осенняя</a:t>
            </a:r>
          </a:p>
        </p:txBody>
      </p:sp>
      <p:pic>
        <p:nvPicPr>
          <p:cNvPr id="1741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143380"/>
            <a:ext cx="1571636" cy="2447925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7180" name="Rectangle 18"/>
          <p:cNvSpPr>
            <a:spLocks noChangeArrowheads="1"/>
          </p:cNvSpPr>
          <p:nvPr/>
        </p:nvSpPr>
        <p:spPr bwMode="auto">
          <a:xfrm>
            <a:off x="1857375" y="6072188"/>
            <a:ext cx="1798638" cy="668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Гулявник </a:t>
            </a:r>
          </a:p>
          <a:p>
            <a:pPr algn="ctr"/>
            <a:r>
              <a:rPr lang="ru-RU" sz="1600"/>
              <a:t>лекарственный</a:t>
            </a: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214818"/>
            <a:ext cx="1757363" cy="2344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7184" name="Rectangle 22"/>
          <p:cNvSpPr>
            <a:spLocks noChangeArrowheads="1"/>
          </p:cNvSpPr>
          <p:nvPr/>
        </p:nvSpPr>
        <p:spPr bwMode="auto">
          <a:xfrm>
            <a:off x="3786182" y="6143644"/>
            <a:ext cx="2016125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/>
              <a:t>Звездчатка</a:t>
            </a:r>
          </a:p>
          <a:p>
            <a:pPr algn="ctr"/>
            <a:r>
              <a:rPr lang="ru-RU" sz="1600" dirty="0"/>
              <a:t>ланцетовидная</a:t>
            </a:r>
          </a:p>
        </p:txBody>
      </p:sp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6143636" y="1500174"/>
            <a:ext cx="1714512" cy="2500330"/>
          </a:xfrm>
          <a:prstGeom prst="actionButtonHelp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17"/>
          <p:cNvGrpSpPr/>
          <p:nvPr/>
        </p:nvGrpSpPr>
        <p:grpSpPr>
          <a:xfrm>
            <a:off x="274617" y="4076700"/>
            <a:ext cx="1439863" cy="2567010"/>
            <a:chOff x="274617" y="4076700"/>
            <a:chExt cx="1439863" cy="2567010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850" y="4076700"/>
              <a:ext cx="1343025" cy="22399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sp>
          <p:nvSpPr>
            <p:cNvPr id="7182" name="Rectangle 20"/>
            <p:cNvSpPr>
              <a:spLocks noChangeArrowheads="1"/>
            </p:cNvSpPr>
            <p:nvPr/>
          </p:nvSpPr>
          <p:spPr bwMode="auto">
            <a:xfrm>
              <a:off x="274617" y="6237288"/>
              <a:ext cx="1439863" cy="4064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dirty="0"/>
                <a:t>Пижма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0856 L 0.6592 -0.37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Картофель, лук, морковь. Кто в этой «компании» лишний?</a:t>
            </a:r>
          </a:p>
        </p:txBody>
      </p:sp>
      <p:pic>
        <p:nvPicPr>
          <p:cNvPr id="4" name="Рисунок 3" descr="лук репча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17962">
            <a:off x="741738" y="3295622"/>
            <a:ext cx="2286016" cy="2385769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50px-Potato_spro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14314">
            <a:off x="5417003" y="3321287"/>
            <a:ext cx="3175000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80px-Carr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0823">
            <a:off x="2686646" y="3554783"/>
            <a:ext cx="3061903" cy="2058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Вопрос № 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8900" indent="0" eaLnBrk="1" hangingPunct="1">
              <a:buFontTx/>
              <a:buNone/>
            </a:pPr>
            <a:r>
              <a:rPr lang="ru-RU" sz="2800" dirty="0" smtClean="0"/>
              <a:t>Название этой инфузории происходит от формы её клетки, которая напоминает музыкальный инструмент.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3643314"/>
            <a:ext cx="207170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Инфузория трубач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357562"/>
            <a:ext cx="2500330" cy="27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ук репча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143248"/>
            <a:ext cx="3142551" cy="3279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Вопрос № 7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3"/>
            <a:ext cx="8229600" cy="40719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Как называется видоизменённый побег у репчатого лука?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357562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Луковица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Вопрос № </a:t>
            </a: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143125"/>
            <a:ext cx="7929563" cy="2500313"/>
          </a:xfrm>
        </p:spPr>
        <p:txBody>
          <a:bodyPr/>
          <a:lstStyle/>
          <a:p>
            <a:pPr marL="88900" indent="0" eaLnBrk="1" hangingPunct="1">
              <a:buFontTx/>
              <a:buNone/>
            </a:pPr>
            <a:r>
              <a:rPr lang="ru-RU" sz="2800" dirty="0" smtClean="0"/>
              <a:t>Как называется пузырчатая стадия жизненного цикла цепней?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24" y="6357958"/>
            <a:ext cx="1000132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500702"/>
            <a:ext cx="250033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Финна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финна УВ" descr="онкосфера.png"/>
          <p:cNvPicPr>
            <a:picLocks noChangeAspect="1"/>
          </p:cNvPicPr>
          <p:nvPr/>
        </p:nvPicPr>
        <p:blipFill>
          <a:blip r:embed="rId2" cstate="print"/>
          <a:srcRect l="-12598" t="-12683" r="-12598" b="-12683"/>
          <a:stretch>
            <a:fillRect/>
          </a:stretch>
        </p:blipFill>
        <p:spPr>
          <a:xfrm>
            <a:off x="642910" y="3500438"/>
            <a:ext cx="2298240" cy="2286016"/>
          </a:xfrm>
          <a:prstGeom prst="ellipse">
            <a:avLst/>
          </a:prstGeom>
          <a:ln w="57150">
            <a:solidFill>
              <a:srgbClr val="0000FF"/>
            </a:solidFill>
          </a:ln>
        </p:spPr>
      </p:pic>
      <p:pic>
        <p:nvPicPr>
          <p:cNvPr id="7" name="цепень" descr="бычий-цеп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786058"/>
            <a:ext cx="2088000" cy="3450221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isiness_ID04">
  <a:themeElements>
    <a:clrScheme name="Оберточная бумаг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Каллиграфи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656</Words>
  <Application>Microsoft Office PowerPoint</Application>
  <PresentationFormat>Экран (4:3)</PresentationFormat>
  <Paragraphs>134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Buisiness_ID04</vt:lpstr>
      <vt:lpstr>Ума палата!</vt:lpstr>
      <vt:lpstr>Вопрос №1</vt:lpstr>
      <vt:lpstr>Вопрос №2</vt:lpstr>
      <vt:lpstr>Вопрос № 3 </vt:lpstr>
      <vt:lpstr>Вопрос № 4</vt:lpstr>
      <vt:lpstr>Вопрос № 5</vt:lpstr>
      <vt:lpstr>Вопрос № 6</vt:lpstr>
      <vt:lpstr>Вопрос № 7</vt:lpstr>
      <vt:lpstr>Вопрос № 8</vt:lpstr>
      <vt:lpstr>Вопрос № 9</vt:lpstr>
      <vt:lpstr>Вопрос № 10</vt:lpstr>
      <vt:lpstr>Вопрос № 11</vt:lpstr>
      <vt:lpstr>Вопрос № 12</vt:lpstr>
      <vt:lpstr>Вопрос № 13</vt:lpstr>
      <vt:lpstr>Вопрос № 14</vt:lpstr>
      <vt:lpstr>Вопрос № 15</vt:lpstr>
      <vt:lpstr>Вопрос № 16</vt:lpstr>
      <vt:lpstr>Вопрос № 17</vt:lpstr>
      <vt:lpstr>Вопрос № 18</vt:lpstr>
      <vt:lpstr>Вопрос № 19</vt:lpstr>
      <vt:lpstr>Вопрос № 20</vt:lpstr>
      <vt:lpstr>Вопрос № 21</vt:lpstr>
      <vt:lpstr>Вопрос № 22</vt:lpstr>
      <vt:lpstr>Вопрос № 23</vt:lpstr>
      <vt:lpstr>Вопрос № 24</vt:lpstr>
      <vt:lpstr>Всем 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Ума палата!</dc:title>
  <dc:creator>Егор</dc:creator>
  <cp:lastModifiedBy>mobil</cp:lastModifiedBy>
  <cp:revision>7</cp:revision>
  <dcterms:created xsi:type="dcterms:W3CDTF">2010-01-30T12:57:08Z</dcterms:created>
  <dcterms:modified xsi:type="dcterms:W3CDTF">2012-05-12T10:02:40Z</dcterms:modified>
</cp:coreProperties>
</file>