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55" autoAdjust="0"/>
    <p:restoredTop sz="94605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851943F-BBC4-4FE8-BBCD-40985E88B12D}" type="datetimeFigureOut">
              <a:rPr lang="ru-RU"/>
              <a:pPr>
                <a:defRPr/>
              </a:pPr>
              <a:t>04.05.2002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6AA0C4F-F0A6-40C4-8903-02DE0D580E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AE6D3-5F09-4B30-AF6D-AA97CED84795}" type="datetime1">
              <a:rPr lang="ru-RU"/>
              <a:pPr>
                <a:defRPr/>
              </a:pPr>
              <a:t>04.05.2002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A79DE-912C-4689-B96E-70B41E6090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C3FD5-37BA-435E-BDD0-4D12CF45A174}" type="datetime1">
              <a:rPr lang="ru-RU"/>
              <a:pPr>
                <a:defRPr/>
              </a:pPr>
              <a:t>04.05.2002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EC729-0C67-4AF8-82B8-515083E0D9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8B084-C031-4F39-89A9-8E5361B81664}" type="datetime1">
              <a:rPr lang="ru-RU"/>
              <a:pPr>
                <a:defRPr/>
              </a:pPr>
              <a:t>04.05.2002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57B23-0057-4369-ACB9-B530D69043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9CB94-A393-48B8-A999-BDF58183E67B}" type="datetime1">
              <a:rPr lang="ru-RU"/>
              <a:pPr>
                <a:defRPr/>
              </a:pPr>
              <a:t>04.05.2002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DC4D5-5FF1-443F-8ADE-9F8FA00E76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51F11-46AC-4C71-A46A-473F84916557}" type="datetime1">
              <a:rPr lang="ru-RU"/>
              <a:pPr>
                <a:defRPr/>
              </a:pPr>
              <a:t>04.05.2002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33CF3-FEDD-440E-893A-623429EE54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928EE-F198-418A-A055-0650737744ED}" type="datetime1">
              <a:rPr lang="ru-RU"/>
              <a:pPr>
                <a:defRPr/>
              </a:pPr>
              <a:t>04.05.2002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89FC6-7C83-4E13-AEB9-017BB0EB82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3D665-5548-4D3B-8708-69B433BD075E}" type="datetime1">
              <a:rPr lang="ru-RU"/>
              <a:pPr>
                <a:defRPr/>
              </a:pPr>
              <a:t>04.05.2002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E2E9A-AE37-4CEE-886A-8C2149BA01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21B91-C19E-44EF-A2FE-41DEF4B0B476}" type="datetime1">
              <a:rPr lang="ru-RU"/>
              <a:pPr>
                <a:defRPr/>
              </a:pPr>
              <a:t>04.05.2002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8F87A-21C0-4B14-9382-397D294874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D50E3-866C-431B-B0BD-0F2AD35171CA}" type="datetime1">
              <a:rPr lang="ru-RU"/>
              <a:pPr>
                <a:defRPr/>
              </a:pPr>
              <a:t>04.05.2002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2E243-18FA-4611-A9AB-DA10808D7A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3FB5D-83E5-48C2-8268-3A61D0782470}" type="datetime1">
              <a:rPr lang="ru-RU"/>
              <a:pPr>
                <a:defRPr/>
              </a:pPr>
              <a:t>04.05.2002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31D4D-64F2-4D2E-831C-24EF8EBD64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637BA-D070-46DA-9D56-B11034E90517}" type="datetime1">
              <a:rPr lang="ru-RU"/>
              <a:pPr>
                <a:defRPr/>
              </a:pPr>
              <a:t>04.05.2002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A1A33-0D1C-4637-BD0A-CACF495BE8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465B21A-345D-4252-9914-0D082978249C}" type="datetime1">
              <a:rPr lang="ru-RU"/>
              <a:pPr>
                <a:defRPr/>
              </a:pPr>
              <a:t>04.05.2002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F9F2D88-23AC-4E73-B8C9-DF008C2224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Documents%20and%20Settings\&#1040;&#1085;&#1085;&#1072;%20&#1052;&#1080;&#1093;&#1072;&#1081;&#1083;&#1086;&#1074;&#1085;&#1072;\&#1056;&#1072;&#1073;&#1086;&#1095;&#1080;&#1081;%20&#1089;&#1090;&#1086;&#1083;\&#1060;&#1080;&#1083;&#1100;&#1084;_0001.wmv" TargetMode="Externa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5800" y="1785926"/>
            <a:ext cx="7772400" cy="2000263"/>
          </a:xfrm>
        </p:spPr>
        <p:txBody>
          <a:bodyPr/>
          <a:lstStyle/>
          <a:p>
            <a:r>
              <a:rPr lang="ru-RU" dirty="0" smtClean="0"/>
              <a:t>«Логарифмические неравенства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dirty="0" smtClean="0"/>
              <a:t>урок алгебры в 10 классе</a:t>
            </a:r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Учитель математики МОБУ СОШ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с. </a:t>
            </a:r>
            <a:r>
              <a:rPr lang="ru-RU" dirty="0" err="1" smtClean="0">
                <a:solidFill>
                  <a:schemeClr val="tx1"/>
                </a:solidFill>
              </a:rPr>
              <a:t>Прибельский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Кармаскалинского</a:t>
            </a:r>
            <a:r>
              <a:rPr lang="ru-RU" dirty="0" smtClean="0">
                <a:solidFill>
                  <a:schemeClr val="tx1"/>
                </a:solidFill>
              </a:rPr>
              <a:t> 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района РБ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1"/>
                </a:solidFill>
              </a:rPr>
              <a:t>Биктимирова</a:t>
            </a:r>
            <a:r>
              <a:rPr lang="ru-RU" dirty="0" smtClean="0">
                <a:solidFill>
                  <a:schemeClr val="tx1"/>
                </a:solidFill>
              </a:rPr>
              <a:t> Анна Михайловна</a:t>
            </a:r>
          </a:p>
        </p:txBody>
      </p:sp>
      <p:pic>
        <p:nvPicPr>
          <p:cNvPr id="4" name="Picture 8" descr="H:\Documents and Settings\Aida\Рабочий стол\текстуры и фоны, клипарты\картинки математика\algebmra.gif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57158" y="285728"/>
            <a:ext cx="2214578" cy="114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9" descr="H:\Documents and Settings\Aida\Рабочий стол\текстуры и фоны, клипарты\картинки математика\algebra.gif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000892" y="5214950"/>
            <a:ext cx="1787782" cy="1428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5" descr="H:\Documents and Settings\Aida\Рабочий стол\текстуры и фоны, клипарты\idpenci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7899542">
            <a:off x="42863" y="1503362"/>
            <a:ext cx="1639888" cy="11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Работа </a:t>
            </a:r>
            <a:r>
              <a:rPr lang="ru-RU" b="1" dirty="0" smtClean="0"/>
              <a:t>над материалом.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C9CB94-A393-48B8-A999-BDF58183E67B}" type="datetime1">
              <a:rPr lang="ru-RU" smtClean="0"/>
              <a:pPr>
                <a:defRPr/>
              </a:pPr>
              <a:t>04.05.2002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0DC4D5-5FF1-443F-8ADE-9F8FA00E763E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Самостоятельная </a:t>
            </a:r>
            <a:r>
              <a:rPr lang="ru-RU" dirty="0" smtClean="0"/>
              <a:t>работа.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Вариант 1.</a:t>
            </a:r>
          </a:p>
          <a:p>
            <a:r>
              <a:rPr lang="ru-RU" dirty="0" smtClean="0"/>
              <a:t>А1</a:t>
            </a:r>
            <a:r>
              <a:rPr lang="ru-RU" dirty="0" smtClean="0"/>
              <a:t>. Вычислите:</a:t>
            </a:r>
            <a:r>
              <a:rPr lang="ru-RU" i="1" dirty="0" smtClean="0"/>
              <a:t>    </a:t>
            </a:r>
            <a:r>
              <a:rPr lang="en-US" dirty="0" smtClean="0"/>
              <a:t>log</a:t>
            </a:r>
            <a:r>
              <a:rPr lang="ru-RU" baseline="-25000" dirty="0" smtClean="0"/>
              <a:t>7</a:t>
            </a:r>
            <a:r>
              <a:rPr lang="ru-RU" dirty="0" smtClean="0"/>
              <a:t>343.</a:t>
            </a:r>
          </a:p>
          <a:p>
            <a:r>
              <a:rPr lang="ru-RU" dirty="0" smtClean="0"/>
              <a:t>А2. Решите уравнение: </a:t>
            </a:r>
            <a:r>
              <a:rPr lang="en-US" dirty="0" smtClean="0"/>
              <a:t>log</a:t>
            </a:r>
            <a:r>
              <a:rPr lang="ru-RU" baseline="-25000" dirty="0" smtClean="0"/>
              <a:t>2</a:t>
            </a:r>
            <a:r>
              <a:rPr lang="ru-RU" dirty="0" smtClean="0"/>
              <a:t> (х-3)=4</a:t>
            </a:r>
            <a:endParaRPr lang="ru-RU" dirty="0" smtClean="0"/>
          </a:p>
          <a:p>
            <a:r>
              <a:rPr lang="ru-RU" dirty="0" smtClean="0"/>
              <a:t>А3. Решите неравенство:   </a:t>
            </a:r>
            <a:r>
              <a:rPr lang="en-US" dirty="0" smtClean="0"/>
              <a:t>log</a:t>
            </a:r>
            <a:r>
              <a:rPr lang="ru-RU" baseline="-25000" dirty="0" smtClean="0"/>
              <a:t>0,5</a:t>
            </a:r>
            <a:r>
              <a:rPr lang="ru-RU" dirty="0" smtClean="0"/>
              <a:t>(3 -2</a:t>
            </a:r>
            <a:r>
              <a:rPr lang="en-US" dirty="0" smtClean="0"/>
              <a:t>x</a:t>
            </a:r>
            <a:r>
              <a:rPr lang="ru-RU" dirty="0" smtClean="0"/>
              <a:t>) ≥ 1.</a:t>
            </a:r>
          </a:p>
          <a:p>
            <a:pPr>
              <a:buNone/>
            </a:pPr>
            <a:r>
              <a:rPr lang="ru-RU" dirty="0" smtClean="0"/>
              <a:t>Вариант2.</a:t>
            </a:r>
            <a:endParaRPr lang="ru-RU" dirty="0" smtClean="0"/>
          </a:p>
          <a:p>
            <a:r>
              <a:rPr lang="ru-RU" dirty="0" smtClean="0"/>
              <a:t>А1. Вычислите:  </a:t>
            </a:r>
            <a:r>
              <a:rPr lang="en-US" dirty="0" smtClean="0"/>
              <a:t>log</a:t>
            </a:r>
            <a:r>
              <a:rPr lang="ru-RU" baseline="-25000" dirty="0" smtClean="0"/>
              <a:t>26</a:t>
            </a:r>
            <a:r>
              <a:rPr lang="ru-RU" dirty="0" smtClean="0"/>
              <a:t>2 + </a:t>
            </a:r>
            <a:r>
              <a:rPr lang="en-US" dirty="0" smtClean="0"/>
              <a:t>log</a:t>
            </a:r>
            <a:r>
              <a:rPr lang="ru-RU" baseline="-25000" dirty="0" smtClean="0"/>
              <a:t>26</a:t>
            </a:r>
            <a:r>
              <a:rPr lang="ru-RU" dirty="0" smtClean="0"/>
              <a:t>13</a:t>
            </a:r>
          </a:p>
          <a:p>
            <a:r>
              <a:rPr lang="ru-RU" dirty="0" smtClean="0"/>
              <a:t>А2. Решите уравнение: </a:t>
            </a:r>
            <a:r>
              <a:rPr lang="en-US" dirty="0" smtClean="0"/>
              <a:t>log</a:t>
            </a:r>
            <a:r>
              <a:rPr lang="ru-RU" baseline="-25000" dirty="0" smtClean="0"/>
              <a:t>8</a:t>
            </a:r>
            <a:r>
              <a:rPr lang="ru-RU" dirty="0" smtClean="0"/>
              <a:t> (5х-1)=2</a:t>
            </a:r>
            <a:endParaRPr lang="ru-RU" dirty="0" smtClean="0"/>
          </a:p>
          <a:p>
            <a:r>
              <a:rPr lang="ru-RU" dirty="0" smtClean="0"/>
              <a:t>А3</a:t>
            </a:r>
            <a:r>
              <a:rPr lang="ru-RU" dirty="0" smtClean="0"/>
              <a:t>. Решите неравенство:    </a:t>
            </a:r>
            <a:r>
              <a:rPr lang="en-US" dirty="0" smtClean="0"/>
              <a:t>log</a:t>
            </a:r>
            <a:r>
              <a:rPr lang="ru-RU" baseline="-25000" dirty="0" smtClean="0"/>
              <a:t>2</a:t>
            </a:r>
            <a:r>
              <a:rPr lang="ru-RU" dirty="0" smtClean="0"/>
              <a:t>(</a:t>
            </a:r>
            <a:r>
              <a:rPr lang="en-US" dirty="0" smtClean="0"/>
              <a:t>x</a:t>
            </a:r>
            <a:r>
              <a:rPr lang="ru-RU" dirty="0" smtClean="0"/>
              <a:t> -5) ≥ 1.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C9CB94-A393-48B8-A999-BDF58183E67B}" type="datetime1">
              <a:rPr lang="ru-RU" smtClean="0"/>
              <a:pPr>
                <a:defRPr/>
              </a:pPr>
              <a:t>04.05.2002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0DC4D5-5FF1-443F-8ADE-9F8FA00E763E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Найдите </a:t>
            </a:r>
            <a:r>
              <a:rPr lang="ru-RU" dirty="0" smtClean="0"/>
              <a:t>ошибку </a:t>
            </a:r>
            <a:r>
              <a:rPr lang="ru-RU" dirty="0" smtClean="0"/>
              <a:t>в </a:t>
            </a:r>
            <a:r>
              <a:rPr lang="ru-RU" dirty="0" smtClean="0"/>
              <a:t>рассуждениях.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pPr algn="ctr"/>
            <a:r>
              <a:rPr lang="ru-RU" sz="4400" dirty="0" smtClean="0"/>
              <a:t>1/4 </a:t>
            </a:r>
            <a:r>
              <a:rPr lang="ru-RU" sz="4400" dirty="0" smtClean="0"/>
              <a:t>&gt;  1/8, </a:t>
            </a:r>
            <a:endParaRPr lang="ru-RU" sz="4400" dirty="0" smtClean="0"/>
          </a:p>
          <a:p>
            <a:pPr algn="ctr"/>
            <a:r>
              <a:rPr lang="ru-RU" sz="4400" dirty="0" smtClean="0"/>
              <a:t> </a:t>
            </a:r>
            <a:r>
              <a:rPr lang="ru-RU" sz="4400" dirty="0" smtClean="0"/>
              <a:t>(1/2)</a:t>
            </a:r>
            <a:r>
              <a:rPr lang="ru-RU" sz="4400" baseline="30000" dirty="0" smtClean="0"/>
              <a:t>2 </a:t>
            </a:r>
            <a:r>
              <a:rPr lang="ru-RU" sz="4400" dirty="0" smtClean="0"/>
              <a:t>&gt;</a:t>
            </a:r>
            <a:r>
              <a:rPr lang="ru-RU" sz="4400" baseline="30000" dirty="0" smtClean="0"/>
              <a:t> </a:t>
            </a:r>
            <a:r>
              <a:rPr lang="ru-RU" sz="4400" dirty="0" smtClean="0"/>
              <a:t>  (1/2)</a:t>
            </a:r>
            <a:r>
              <a:rPr lang="ru-RU" sz="4400" baseline="30000" dirty="0" smtClean="0"/>
              <a:t>3</a:t>
            </a:r>
            <a:r>
              <a:rPr lang="ru-RU" sz="4400" dirty="0" smtClean="0"/>
              <a:t>, </a:t>
            </a:r>
            <a:endParaRPr lang="ru-RU" sz="4400" dirty="0" smtClean="0"/>
          </a:p>
          <a:p>
            <a:pPr algn="ctr"/>
            <a:r>
              <a:rPr lang="ru-RU" sz="4400" dirty="0" smtClean="0"/>
              <a:t> </a:t>
            </a:r>
            <a:r>
              <a:rPr lang="en-US" sz="4400" dirty="0" err="1" smtClean="0"/>
              <a:t>lg</a:t>
            </a:r>
            <a:r>
              <a:rPr lang="ru-RU" sz="4400" dirty="0" smtClean="0"/>
              <a:t> (1/2)</a:t>
            </a:r>
            <a:r>
              <a:rPr lang="ru-RU" sz="4400" baseline="30000" dirty="0" smtClean="0"/>
              <a:t>2 </a:t>
            </a:r>
            <a:r>
              <a:rPr lang="ru-RU" sz="4400" dirty="0" smtClean="0"/>
              <a:t>&gt; </a:t>
            </a:r>
            <a:r>
              <a:rPr lang="en-US" sz="4400" dirty="0" err="1" smtClean="0"/>
              <a:t>lg</a:t>
            </a:r>
            <a:r>
              <a:rPr lang="ru-RU" sz="4400" dirty="0" smtClean="0"/>
              <a:t> (1/2)</a:t>
            </a:r>
            <a:r>
              <a:rPr lang="ru-RU" sz="4400" baseline="30000" dirty="0" smtClean="0"/>
              <a:t>3</a:t>
            </a:r>
            <a:r>
              <a:rPr lang="ru-RU" sz="4400" dirty="0" smtClean="0"/>
              <a:t>, </a:t>
            </a:r>
            <a:endParaRPr lang="ru-RU" sz="4400" dirty="0" smtClean="0"/>
          </a:p>
          <a:p>
            <a:pPr algn="ctr"/>
            <a:r>
              <a:rPr lang="ru-RU" sz="4400" dirty="0" smtClean="0"/>
              <a:t> </a:t>
            </a:r>
            <a:r>
              <a:rPr lang="ru-RU" sz="4400" dirty="0" smtClean="0"/>
              <a:t>2 </a:t>
            </a:r>
            <a:r>
              <a:rPr lang="en-US" sz="4400" dirty="0" err="1" smtClean="0"/>
              <a:t>lg</a:t>
            </a:r>
            <a:r>
              <a:rPr lang="ru-RU" sz="4400" dirty="0" smtClean="0"/>
              <a:t> (1/2) &gt; 3 </a:t>
            </a:r>
            <a:r>
              <a:rPr lang="en-US" sz="4400" dirty="0" err="1" smtClean="0"/>
              <a:t>lg</a:t>
            </a:r>
            <a:r>
              <a:rPr lang="ru-RU" sz="4400" dirty="0" smtClean="0"/>
              <a:t> (1/2), </a:t>
            </a:r>
            <a:endParaRPr lang="ru-RU" sz="4400" dirty="0" smtClean="0"/>
          </a:p>
          <a:p>
            <a:pPr algn="ctr"/>
            <a:r>
              <a:rPr lang="ru-RU" sz="4400" dirty="0" smtClean="0"/>
              <a:t> 2&gt;3?   </a:t>
            </a:r>
            <a:endParaRPr lang="ru-RU" sz="4400" dirty="0" smtClean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C9CB94-A393-48B8-A999-BDF58183E67B}" type="datetime1">
              <a:rPr lang="ru-RU" smtClean="0"/>
              <a:pPr>
                <a:defRPr/>
              </a:pPr>
              <a:t>04.05.2002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0DC4D5-5FF1-443F-8ADE-9F8FA00E763E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b="1" i="1" dirty="0" smtClean="0"/>
              <a:t>Цель  урока:    </a:t>
            </a:r>
            <a:r>
              <a:rPr lang="ru-RU" b="1" i="1" dirty="0" smtClean="0"/>
              <a:t>  </a:t>
            </a:r>
            <a:r>
              <a:rPr lang="ru-RU" dirty="0" smtClean="0"/>
              <a:t>систематизировать знания учащихся по теме «Логарифмические </a:t>
            </a:r>
            <a:r>
              <a:rPr lang="ru-RU" dirty="0" smtClean="0"/>
              <a:t>                                            </a:t>
            </a:r>
            <a:r>
              <a:rPr lang="ru-RU" dirty="0" smtClean="0"/>
              <a:t>неравенства»; </a:t>
            </a:r>
            <a:r>
              <a:rPr lang="ru-RU" dirty="0" smtClean="0"/>
              <a:t> отрабатывать </a:t>
            </a:r>
            <a:r>
              <a:rPr lang="ru-RU" dirty="0" smtClean="0"/>
              <a:t>умения и навыки </a:t>
            </a:r>
            <a:r>
              <a:rPr lang="ru-RU" dirty="0" smtClean="0"/>
              <a:t>решения неравенств;  </a:t>
            </a:r>
            <a:r>
              <a:rPr lang="ru-RU" dirty="0" smtClean="0"/>
              <a:t>усилить практическую направленность  </a:t>
            </a:r>
            <a:r>
              <a:rPr lang="ru-RU" dirty="0" smtClean="0"/>
              <a:t>    </a:t>
            </a:r>
            <a:r>
              <a:rPr lang="ru-RU" dirty="0" smtClean="0"/>
              <a:t>данной темы для качественной подготовки к ЕГЭ;</a:t>
            </a:r>
          </a:p>
          <a:p>
            <a:endParaRPr lang="ru-RU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959BF60-5B82-4BEE-BE52-77342185B2E2}" type="datetime1">
              <a:rPr lang="ru-RU"/>
              <a:pPr>
                <a:defRPr/>
              </a:pPr>
              <a:t>04.05.2002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3B2848-7521-45E8-B784-5BCA21D3D033}" type="slidenum">
              <a:rPr lang="ru-RU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654032"/>
          </a:xfrm>
        </p:spPr>
        <p:txBody>
          <a:bodyPr/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Задачи: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b="1" i="1" dirty="0" smtClean="0"/>
              <a:t>- </a:t>
            </a:r>
            <a:r>
              <a:rPr lang="ru-RU" sz="2800" b="1" i="1" dirty="0" smtClean="0"/>
              <a:t>обучающие </a:t>
            </a:r>
            <a:r>
              <a:rPr lang="ru-RU" sz="2800" b="1" i="1" dirty="0" smtClean="0"/>
              <a:t>:        </a:t>
            </a:r>
            <a:r>
              <a:rPr lang="ru-RU" sz="2800" dirty="0" smtClean="0"/>
              <a:t> </a:t>
            </a:r>
            <a:r>
              <a:rPr lang="ru-RU" sz="2800" dirty="0" smtClean="0"/>
              <a:t>повторение, обобщение и систематизация материала темы, </a:t>
            </a:r>
            <a:r>
              <a:rPr lang="ru-RU" sz="2800" dirty="0" smtClean="0"/>
              <a:t>   </a:t>
            </a:r>
            <a:r>
              <a:rPr lang="ru-RU" sz="2800" dirty="0" smtClean="0"/>
              <a:t>контроль   усвоения знаний и умений.</a:t>
            </a:r>
          </a:p>
          <a:p>
            <a:pPr>
              <a:buNone/>
            </a:pPr>
            <a:r>
              <a:rPr lang="ru-RU" sz="2800" b="1" i="1" dirty="0" smtClean="0"/>
              <a:t> </a:t>
            </a:r>
            <a:r>
              <a:rPr lang="ru-RU" sz="2800" b="1" i="1" dirty="0" smtClean="0"/>
              <a:t>-развивающие </a:t>
            </a:r>
            <a:r>
              <a:rPr lang="ru-RU" sz="2800" b="1" i="1" dirty="0" smtClean="0"/>
              <a:t>:      </a:t>
            </a:r>
            <a:r>
              <a:rPr lang="ru-RU" sz="2800" dirty="0" smtClean="0"/>
              <a:t>развитие </a:t>
            </a:r>
            <a:r>
              <a:rPr lang="ru-RU" sz="2800" dirty="0" smtClean="0"/>
              <a:t>математического и общего кругозора, мышления, речи,  </a:t>
            </a:r>
            <a:r>
              <a:rPr lang="ru-RU" sz="2800" dirty="0" smtClean="0"/>
              <a:t>      </a:t>
            </a:r>
            <a:r>
              <a:rPr lang="ru-RU" sz="2800" dirty="0" smtClean="0"/>
              <a:t>внимания и  памяти.</a:t>
            </a:r>
          </a:p>
          <a:p>
            <a:pPr>
              <a:buNone/>
            </a:pPr>
            <a:r>
              <a:rPr lang="ru-RU" sz="2800" b="1" i="1" dirty="0" smtClean="0"/>
              <a:t>  </a:t>
            </a:r>
            <a:r>
              <a:rPr lang="ru-RU" sz="2800" b="1" i="1" dirty="0" smtClean="0"/>
              <a:t>-воспитательные </a:t>
            </a:r>
            <a:r>
              <a:rPr lang="ru-RU" sz="2800" b="1" i="1" dirty="0" smtClean="0"/>
              <a:t>:         </a:t>
            </a:r>
            <a:r>
              <a:rPr lang="ru-RU" sz="2800" dirty="0" smtClean="0"/>
              <a:t>воспитание интереса к математики, активности, умения </a:t>
            </a:r>
            <a:r>
              <a:rPr lang="ru-RU" sz="2800" dirty="0" smtClean="0"/>
              <a:t>  </a:t>
            </a:r>
            <a:r>
              <a:rPr lang="ru-RU" sz="2800" dirty="0" smtClean="0"/>
              <a:t>общаться, общей  культуры.</a:t>
            </a:r>
          </a:p>
          <a:p>
            <a:endParaRPr lang="ru-RU" sz="24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C9CB94-A393-48B8-A999-BDF58183E67B}" type="datetime1">
              <a:rPr lang="ru-RU" smtClean="0"/>
              <a:pPr>
                <a:defRPr/>
              </a:pPr>
              <a:t>04.05.2002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0DC4D5-5FF1-443F-8ADE-9F8FA00E763E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Структура </a:t>
            </a:r>
            <a:r>
              <a:rPr lang="ru-RU" b="1" dirty="0" smtClean="0"/>
              <a:t>урока: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Организационный момент.</a:t>
            </a:r>
          </a:p>
          <a:p>
            <a:pPr lvl="0"/>
            <a:r>
              <a:rPr lang="ru-RU" dirty="0" smtClean="0"/>
              <a:t>Повторение материала. Устная работа.</a:t>
            </a:r>
          </a:p>
          <a:p>
            <a:pPr lvl="0"/>
            <a:r>
              <a:rPr lang="ru-RU" dirty="0" smtClean="0"/>
              <a:t>Историческая справка.</a:t>
            </a:r>
          </a:p>
          <a:p>
            <a:pPr lvl="0"/>
            <a:r>
              <a:rPr lang="ru-RU" dirty="0" smtClean="0"/>
              <a:t>Работа над материалом.</a:t>
            </a:r>
          </a:p>
          <a:p>
            <a:pPr lvl="0"/>
            <a:r>
              <a:rPr lang="ru-RU" dirty="0" smtClean="0"/>
              <a:t>Задания на дом.</a:t>
            </a:r>
          </a:p>
          <a:p>
            <a:pPr lvl="0"/>
            <a:r>
              <a:rPr lang="ru-RU" dirty="0" smtClean="0"/>
              <a:t>Итог урока.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C9CB94-A393-48B8-A999-BDF58183E67B}" type="datetime1">
              <a:rPr lang="ru-RU" smtClean="0"/>
              <a:pPr>
                <a:defRPr/>
              </a:pPr>
              <a:t>04.05.2002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0DC4D5-5FF1-443F-8ADE-9F8FA00E763E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000" b="1" i="1" dirty="0" smtClean="0"/>
              <a:t>«Большинство </a:t>
            </a:r>
            <a:r>
              <a:rPr lang="ru-RU" sz="4000" b="1" i="1" dirty="0" smtClean="0"/>
              <a:t>жизненных задач </a:t>
            </a:r>
            <a:r>
              <a:rPr lang="ru-RU" sz="4000" b="1" i="1" dirty="0" smtClean="0"/>
              <a:t>решается как </a:t>
            </a:r>
            <a:r>
              <a:rPr lang="ru-RU" sz="4000" b="1" i="1" dirty="0" smtClean="0"/>
              <a:t>алгебраические </a:t>
            </a:r>
            <a:r>
              <a:rPr lang="ru-RU" sz="4000" b="1" i="1" dirty="0" smtClean="0"/>
              <a:t>уравнения: приведением </a:t>
            </a:r>
            <a:r>
              <a:rPr lang="ru-RU" sz="4000" b="1" i="1" dirty="0" smtClean="0"/>
              <a:t>их к самому простому </a:t>
            </a:r>
            <a:r>
              <a:rPr lang="ru-RU" sz="4000" b="1" i="1" dirty="0" smtClean="0"/>
              <a:t>виду».</a:t>
            </a:r>
            <a:endParaRPr lang="ru-RU" sz="4000" dirty="0" smtClean="0"/>
          </a:p>
          <a:p>
            <a:pPr>
              <a:buNone/>
            </a:pPr>
            <a:r>
              <a:rPr lang="ru-RU" b="1" i="1" dirty="0" smtClean="0"/>
              <a:t>                                                    Л.Н.Толстой</a:t>
            </a:r>
            <a:r>
              <a:rPr lang="ru-RU" b="1" i="1" dirty="0" smtClean="0"/>
              <a:t>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C9CB94-A393-48B8-A999-BDF58183E67B}" type="datetime1">
              <a:rPr lang="ru-RU" smtClean="0"/>
              <a:pPr>
                <a:defRPr/>
              </a:pPr>
              <a:t>04.05.2002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0DC4D5-5FF1-443F-8ADE-9F8FA00E763E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Решаем </a:t>
            </a:r>
            <a:r>
              <a:rPr lang="ru-RU" dirty="0" smtClean="0"/>
              <a:t>устные задания  и аргументируем ответ.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50017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Найдите область определения функции: </a:t>
            </a:r>
          </a:p>
          <a:p>
            <a:pPr lvl="0"/>
            <a:r>
              <a:rPr lang="ru-RU" dirty="0" smtClean="0"/>
              <a:t>          </a:t>
            </a:r>
            <a:r>
              <a:rPr lang="ru-RU" dirty="0" err="1" smtClean="0"/>
              <a:t>у=</a:t>
            </a:r>
            <a:r>
              <a:rPr lang="ru-RU" dirty="0" smtClean="0"/>
              <a:t>                                   </a:t>
            </a:r>
          </a:p>
          <a:p>
            <a:pPr lvl="0"/>
            <a:r>
              <a:rPr lang="ru-RU" dirty="0" smtClean="0"/>
              <a:t>           </a:t>
            </a:r>
            <a:r>
              <a:rPr lang="ru-RU" dirty="0" err="1" smtClean="0"/>
              <a:t>у=</a:t>
            </a:r>
            <a:r>
              <a:rPr lang="ru-RU" dirty="0" smtClean="0"/>
              <a:t>               </a:t>
            </a:r>
            <a:r>
              <a:rPr lang="ru-RU" baseline="30000" dirty="0" smtClean="0"/>
              <a:t>2 </a:t>
            </a:r>
            <a:r>
              <a:rPr lang="ru-RU" dirty="0" smtClean="0"/>
              <a:t>- 4).</a:t>
            </a:r>
          </a:p>
          <a:p>
            <a:pPr>
              <a:buNone/>
            </a:pPr>
            <a:r>
              <a:rPr lang="ru-RU" dirty="0" smtClean="0"/>
              <a:t>Решите неравенство: </a:t>
            </a:r>
          </a:p>
          <a:p>
            <a:pPr>
              <a:buNone/>
            </a:pPr>
            <a:r>
              <a:rPr lang="ru-RU" dirty="0" smtClean="0"/>
              <a:t>                             </a:t>
            </a:r>
            <a:r>
              <a:rPr lang="ru-RU" dirty="0" smtClean="0"/>
              <a:t>≥3                      </a:t>
            </a:r>
            <a:r>
              <a:rPr lang="ru-RU" dirty="0" smtClean="0"/>
              <a:t>˃ </a:t>
            </a:r>
            <a:r>
              <a:rPr lang="ru-RU" dirty="0" smtClean="0"/>
              <a:t>-1,</a:t>
            </a:r>
            <a:r>
              <a:rPr lang="ru-RU" dirty="0" smtClean="0"/>
              <a:t>  </a:t>
            </a:r>
          </a:p>
          <a:p>
            <a:pPr>
              <a:buNone/>
            </a:pPr>
            <a:r>
              <a:rPr lang="ru-RU" dirty="0" smtClean="0"/>
              <a:t>                               </a:t>
            </a:r>
            <a:r>
              <a:rPr lang="ru-RU" dirty="0" smtClean="0"/>
              <a:t>˂ 2.</a:t>
            </a:r>
            <a:r>
              <a:rPr lang="ru-RU" dirty="0" smtClean="0"/>
              <a:t>      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C9CB94-A393-48B8-A999-BDF58183E67B}" type="datetime1">
              <a:rPr lang="ru-RU" smtClean="0"/>
              <a:pPr>
                <a:defRPr/>
              </a:pPr>
              <a:t>04.05.2002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0DC4D5-5FF1-443F-8ADE-9F8FA00E763E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2143116"/>
            <a:ext cx="2444207" cy="540000"/>
          </a:xfrm>
          <a:prstGeom prst="rect">
            <a:avLst/>
          </a:prstGeom>
          <a:noFill/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4" y="2786058"/>
            <a:ext cx="1485000" cy="540000"/>
          </a:xfrm>
          <a:prstGeom prst="rect">
            <a:avLst/>
          </a:prstGeom>
          <a:noFill/>
        </p:spPr>
      </p:pic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3786190"/>
            <a:ext cx="2428892" cy="569740"/>
          </a:xfrm>
          <a:prstGeom prst="rect">
            <a:avLst/>
          </a:prstGeom>
          <a:noFill/>
        </p:spPr>
      </p:pic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3857628"/>
            <a:ext cx="1143008" cy="486386"/>
          </a:xfrm>
          <a:prstGeom prst="rect">
            <a:avLst/>
          </a:prstGeom>
          <a:noFill/>
        </p:spPr>
      </p:pic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70" y="4429132"/>
            <a:ext cx="1357322" cy="6786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Историческая </a:t>
            </a:r>
            <a:r>
              <a:rPr lang="ru-RU" b="1" dirty="0" smtClean="0"/>
              <a:t>справка.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C9CB94-A393-48B8-A999-BDF58183E67B}" type="datetime1">
              <a:rPr lang="ru-RU" smtClean="0"/>
              <a:pPr>
                <a:defRPr/>
              </a:pPr>
              <a:t>04.05.2002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0DC4D5-5FF1-443F-8ADE-9F8FA00E763E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graphicFrame>
        <p:nvGraphicFramePr>
          <p:cNvPr id="31749" name="Object 5"/>
          <p:cNvGraphicFramePr>
            <a:graphicFrameLocks noChangeAspect="1"/>
          </p:cNvGraphicFramePr>
          <p:nvPr/>
        </p:nvGraphicFramePr>
        <p:xfrm>
          <a:off x="4043363" y="3186113"/>
          <a:ext cx="1057275" cy="485775"/>
        </p:xfrm>
        <a:graphic>
          <a:graphicData uri="http://schemas.openxmlformats.org/presentationml/2006/ole">
            <p:oleObj spid="_x0000_s31749" name="Пакет" r:id="rId4" imgW="1057320" imgH="485640" progId="Package">
              <p:embed/>
            </p:oleObj>
          </a:graphicData>
        </a:graphic>
      </p:graphicFrame>
      <p:pic>
        <p:nvPicPr>
          <p:cNvPr id="10" name="Фильм_0001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642910" y="1576388"/>
            <a:ext cx="7929618" cy="4853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03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b="1" dirty="0" smtClean="0"/>
              <a:t>Работа над материалом.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C9CB94-A393-48B8-A999-BDF58183E67B}" type="datetime1">
              <a:rPr lang="ru-RU" smtClean="0"/>
              <a:pPr>
                <a:defRPr/>
              </a:pPr>
              <a:t>04.05.2002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0DC4D5-5FF1-443F-8ADE-9F8FA00E763E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Работа </a:t>
            </a:r>
            <a:r>
              <a:rPr lang="ru-RU" b="1" dirty="0" smtClean="0"/>
              <a:t>над материалом.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C9CB94-A393-48B8-A999-BDF58183E67B}" type="datetime1">
              <a:rPr lang="ru-RU" smtClean="0"/>
              <a:pPr>
                <a:defRPr/>
              </a:pPr>
              <a:t>04.05.2002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0DC4D5-5FF1-443F-8ADE-9F8FA00E763E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337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64305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атематика -3!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математика -3!</Template>
  <TotalTime>50</TotalTime>
  <Words>305</Words>
  <Application>Microsoft Office PowerPoint</Application>
  <PresentationFormat>Экран (4:3)</PresentationFormat>
  <Paragraphs>68</Paragraphs>
  <Slides>12</Slides>
  <Notes>0</Notes>
  <HiddenSlides>0</HiddenSlides>
  <MMClips>1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математика -3!</vt:lpstr>
      <vt:lpstr>Пакет</vt:lpstr>
      <vt:lpstr>«Логарифмические неравенства» урок алгебры в 10 классе</vt:lpstr>
      <vt:lpstr>Слайд 2</vt:lpstr>
      <vt:lpstr> Задачи: </vt:lpstr>
      <vt:lpstr> Структура урока: </vt:lpstr>
      <vt:lpstr>Слайд 5</vt:lpstr>
      <vt:lpstr> Решаем устные задания  и аргументируем ответ. </vt:lpstr>
      <vt:lpstr> Историческая справка. </vt:lpstr>
      <vt:lpstr>Работа над материалом. </vt:lpstr>
      <vt:lpstr> Работа над материалом. </vt:lpstr>
      <vt:lpstr> Работа над материалом. </vt:lpstr>
      <vt:lpstr>Самостоятельная работа.</vt:lpstr>
      <vt:lpstr> Найдите ошибку в рассуждениях. 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«Логарифмические неравенства» урок алгебры в 10 классе</dc:title>
  <dc:creator>Анна Михайловна</dc:creator>
  <dc:description>http://aida.ucoz.ru</dc:description>
  <cp:lastModifiedBy>Анна Михайловна</cp:lastModifiedBy>
  <cp:revision>6</cp:revision>
  <dcterms:created xsi:type="dcterms:W3CDTF">2002-05-03T18:17:13Z</dcterms:created>
  <dcterms:modified xsi:type="dcterms:W3CDTF">2002-05-03T19:07:26Z</dcterms:modified>
</cp:coreProperties>
</file>