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2" r:id="rId5"/>
    <p:sldId id="273" r:id="rId6"/>
    <p:sldId id="264" r:id="rId7"/>
    <p:sldId id="265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0CE0-274C-4FCE-8A81-3CAE89DD9597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FC12-F247-4AC3-A01A-2D3DEC31EB2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8109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B3B7A-5C48-4B4F-AF20-2643CDABF78F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6FA7A-E15B-4541-A824-76431A2A2D8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08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E6721-56E9-4FE0-B7A1-5AA3F420BE8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78FE-982E-42FB-946B-A56F591244A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446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F748-8F0E-4949-A5F3-2682BD79D25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A16C-4EC0-4F3A-B355-B356F74E065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355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4AB5C-4FB4-4FD2-88C5-59C363BE06AA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7780-F1F1-4CFA-8C2D-6C458DF7CEA6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4052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4A8AA-427F-460E-8AA3-A4908B98C46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87C1-0739-4593-BCE6-A35B549269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44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AE97D-18B6-4609-A8F2-A4AB6509DAD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F0AB-69FD-4D17-9A21-C2A58D78C41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52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BAD7-93CB-40F9-97EF-3AEFB8C42E55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41522-A059-47A7-9B83-C280C823F98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015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AABD-016E-441A-9E53-F65B45D9C76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1727-4677-4F03-9995-DA7540E18CE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579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0487-50D5-4C2F-8923-E6D8DB54ED79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08EC-E435-4D50-84A4-22520E32A81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515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58E65-46D5-42FA-BD35-F55A0837426A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D130A-C24A-445C-8E58-4A52DD52F9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512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57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61C8AC-8845-43CD-BD99-02F977EDB09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19.05.2012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CC180B-A877-4CA6-841C-F5DBC222545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22240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892480" cy="6857999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150000"/>
              </a:lnSpc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Мотивы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потребности в профессиональном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выборе</a:t>
            </a:r>
          </a:p>
          <a:p>
            <a:pPr marR="0" algn="ctr" eaLnBrk="1" hangingPunct="1">
              <a:lnSpc>
                <a:spcPct val="150000"/>
              </a:lnSpc>
            </a:pPr>
            <a:endParaRPr lang="ru-RU" sz="4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занятия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</a:rPr>
              <a:t>формирование представлений о своих мотивах и потребностях в профессиональном выборе.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0146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892480" cy="6857999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Мотив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побуждение к деятельности. </a:t>
            </a:r>
          </a:p>
          <a:p>
            <a:pPr algn="ctr"/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мотива –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  <a:p>
            <a:pPr marR="0" algn="ctr" eaLnBrk="1" hangingPunct="1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787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892480" cy="6857999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marR="0" lvl="0" indent="-273050"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«За двумя зайцами»</a:t>
            </a: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9971526"/>
              </p:ext>
            </p:extLst>
          </p:nvPr>
        </p:nvGraphicFramePr>
        <p:xfrm>
          <a:off x="251520" y="1340768"/>
          <a:ext cx="4248472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34563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выбранные вами суждения находятся в левой части таблицы (профессиональная мотивация), значит, в данный момент для вас актуальна профессиональная самореализация (выбор профессии и путей ее получения, профессиональный рост и карьера).</a:t>
                      </a:r>
                    </a:p>
                    <a:p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5361784"/>
              </p:ext>
            </p:extLst>
          </p:nvPr>
        </p:nvGraphicFramePr>
        <p:xfrm>
          <a:off x="4572000" y="1340768"/>
          <a:ext cx="432048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34563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выбранные суждения находятся в правой части таблицы (</a:t>
                      </a:r>
                      <a:r>
                        <a:rPr kumimoji="0" lang="ru-RU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внепрофессиональная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мотивация), значит, сейчас для вас важнее вопросы, не связанные с профессиональной самореализацией (семья, здоровье, личностный рост, который не всегда связан с профессиональным).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611755"/>
              </p:ext>
            </p:extLst>
          </p:nvPr>
        </p:nvGraphicFramePr>
        <p:xfrm>
          <a:off x="251520" y="4869160"/>
          <a:ext cx="8640960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15121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выбранные суждения оказались в разных частях таблицы, значит, ваша мотивация носит противоречивый характер. Решите, что для вас в сейчас важнее – профессиональное самоопределение или другие вопросы.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914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892480" cy="6857999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briola" pitchFamily="82" charset="0"/>
              </a:rPr>
              <a:t>Сказка о царе </a:t>
            </a:r>
            <a:r>
              <a:rPr lang="ru-RU" sz="54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briola" pitchFamily="82" charset="0"/>
              </a:rPr>
              <a:t>Салтане</a:t>
            </a:r>
            <a:endParaRPr lang="ru-RU" sz="5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briola" pitchFamily="82" charset="0"/>
            </a:endParaRPr>
          </a:p>
          <a:p>
            <a:pPr marL="273050" marR="0" lvl="0" indent="-273050" algn="l">
              <a:lnSpc>
                <a:spcPct val="150000"/>
              </a:lnSpc>
            </a:pPr>
            <a:r>
              <a:rPr lang="ru-RU" sz="1800" b="1" i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Три </a:t>
            </a: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девицы под окном пряли поздно вечерком.</a:t>
            </a:r>
          </a:p>
          <a:p>
            <a:pPr marL="273050" marR="0" lvl="0" indent="-273050" algn="l">
              <a:lnSpc>
                <a:spcPct val="150000"/>
              </a:lnSpc>
            </a:pP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Кабы я была царица, говорит одна девица, </a:t>
            </a:r>
          </a:p>
          <a:p>
            <a:pPr marL="273050" marR="0" lvl="0" indent="-273050" algn="l">
              <a:lnSpc>
                <a:spcPct val="150000"/>
              </a:lnSpc>
            </a:pPr>
            <a:r>
              <a:rPr lang="ru-RU" sz="1800" b="1" i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-  </a:t>
            </a: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Я б на весь крещеный мир приготовила бы пир».</a:t>
            </a:r>
          </a:p>
          <a:p>
            <a:pPr marL="273050" marR="0" lvl="0" indent="-273050" algn="l">
              <a:lnSpc>
                <a:spcPct val="150000"/>
              </a:lnSpc>
            </a:pPr>
            <a:r>
              <a:rPr lang="ru-RU" sz="1800" b="1" i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Если б я была царица, говорит ее сестрица,</a:t>
            </a:r>
          </a:p>
          <a:p>
            <a:pPr marL="273050" marR="0" lvl="0" indent="-273050" algn="l">
              <a:lnSpc>
                <a:spcPct val="150000"/>
              </a:lnSpc>
            </a:pP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Я б на целый мир одна накала бы полотна».</a:t>
            </a:r>
          </a:p>
          <a:p>
            <a:pPr marL="273050" marR="0" lvl="0" indent="-273050" algn="l">
              <a:lnSpc>
                <a:spcPct val="150000"/>
              </a:lnSpc>
            </a:pPr>
            <a:r>
              <a:rPr lang="ru-RU" sz="1800" b="1" i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Если б я была царица, третья молвила девица,</a:t>
            </a:r>
          </a:p>
          <a:p>
            <a:pPr marL="273050" marR="0" lvl="0" indent="-273050" algn="l">
              <a:lnSpc>
                <a:spcPct val="150000"/>
              </a:lnSpc>
            </a:pPr>
            <a:r>
              <a:rPr lang="ru-RU" sz="1800" b="1" i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1800" b="1" i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Я б для батюшки царя родила богатыря».                                        А.С. Пушкин</a:t>
            </a:r>
            <a:endParaRPr lang="ru-RU" sz="1800" b="1" dirty="0">
              <a:solidFill>
                <a:srgbClr val="0F6F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5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briola" pitchFamily="82" charset="0"/>
            </a:endParaRPr>
          </a:p>
          <a:p>
            <a:pPr marL="273050" marR="0" lvl="0" indent="-273050" algn="ctr">
              <a:buFont typeface="Wingdings 2" pitchFamily="18" charset="2"/>
              <a:buChar char=""/>
            </a:pP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552" y="4509120"/>
            <a:ext cx="3387732" cy="224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046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892480" cy="6857999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основе любой мотивации лежат потребности.</a:t>
            </a:r>
          </a:p>
          <a:p>
            <a:pPr algn="l"/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Потребность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ощущение, что чего-то не достает.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5270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«Сто к одному»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endParaRPr lang="ru-RU" sz="2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2.</a:t>
            </a:r>
          </a:p>
          <a:p>
            <a:endParaRPr lang="ru-RU" sz="2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3.</a:t>
            </a:r>
          </a:p>
          <a:p>
            <a:endParaRPr lang="ru-RU" sz="2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4.</a:t>
            </a:r>
          </a:p>
          <a:p>
            <a:endParaRPr lang="ru-RU" sz="2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5.</a:t>
            </a:r>
          </a:p>
          <a:p>
            <a:endParaRPr lang="ru-RU" sz="2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6.</a:t>
            </a:r>
          </a:p>
          <a:p>
            <a:endParaRPr lang="ru-RU" sz="2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7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0800846"/>
              </p:ext>
            </p:extLst>
          </p:nvPr>
        </p:nvGraphicFramePr>
        <p:xfrm>
          <a:off x="1475656" y="620688"/>
          <a:ext cx="64087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9988313"/>
              </p:ext>
            </p:extLst>
          </p:nvPr>
        </p:nvGraphicFramePr>
        <p:xfrm>
          <a:off x="1475656" y="1484784"/>
          <a:ext cx="64087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Благополучие семьи и близких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4314963"/>
              </p:ext>
            </p:extLst>
          </p:nvPr>
        </p:nvGraphicFramePr>
        <p:xfrm>
          <a:off x="1475656" y="2420888"/>
          <a:ext cx="64087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Материальная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обеспеченность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3752481"/>
              </p:ext>
            </p:extLst>
          </p:nvPr>
        </p:nvGraphicFramePr>
        <p:xfrm>
          <a:off x="1475656" y="3284984"/>
          <a:ext cx="64087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Хорошая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0028565"/>
              </p:ext>
            </p:extLst>
          </p:nvPr>
        </p:nvGraphicFramePr>
        <p:xfrm>
          <a:off x="1475656" y="4221088"/>
          <a:ext cx="64087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Любовь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4282142"/>
              </p:ext>
            </p:extLst>
          </p:nvPr>
        </p:nvGraphicFramePr>
        <p:xfrm>
          <a:off x="1475656" y="6165304"/>
          <a:ext cx="64087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Слава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6238883"/>
              </p:ext>
            </p:extLst>
          </p:nvPr>
        </p:nvGraphicFramePr>
        <p:xfrm>
          <a:off x="1475656" y="5229200"/>
          <a:ext cx="64087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Карьера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1464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/>
          <a:lstStyle/>
          <a:p>
            <a:pPr marL="0" indent="0" algn="ctr"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«Пирамида потребностей» А.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67544" y="1340768"/>
            <a:ext cx="8136904" cy="5040560"/>
          </a:xfrm>
          <a:prstGeom prst="triangle">
            <a:avLst>
              <a:gd name="adj" fmla="val 5029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89602" y="5805264"/>
            <a:ext cx="7164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339752" y="4077072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19672" y="5013176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31840" y="314096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75656" y="5949280"/>
            <a:ext cx="65527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Физиологические потребности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688" y="5229200"/>
            <a:ext cx="59766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Потребности в безопасности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5697" y="4365104"/>
            <a:ext cx="55446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Социальные потребности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35696" y="3429000"/>
            <a:ext cx="55446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Потребности в признании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4840" y="2420888"/>
            <a:ext cx="25233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Потребности в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самореализации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936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820472" cy="6857999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«Говорящий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мяч»</a:t>
            </a:r>
          </a:p>
          <a:p>
            <a:pPr marR="0" lvl="0" algn="l"/>
            <a:r>
              <a:rPr lang="ru-RU" sz="2800" b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 Какую </a:t>
            </a:r>
            <a:r>
              <a:rPr lang="ru-RU" sz="28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цель мы ставили на сегодняшнее занятие? Удалось ли ее реализовать?</a:t>
            </a:r>
          </a:p>
          <a:p>
            <a:pPr marL="273050" marR="0" lvl="0" indent="-273050" algn="l">
              <a:buFontTx/>
              <a:buChar char="-"/>
            </a:pPr>
            <a:endParaRPr lang="ru-RU" sz="2800" b="1" dirty="0">
              <a:solidFill>
                <a:srgbClr val="0F6F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algn="l"/>
            <a:r>
              <a:rPr lang="ru-RU" sz="2800" b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 Почему </a:t>
            </a:r>
            <a:r>
              <a:rPr lang="ru-RU" sz="28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важно  учитывать свои мотивы и потребности в профессиональном выборе?</a:t>
            </a:r>
          </a:p>
          <a:p>
            <a:pPr marL="273050" marR="0" lvl="0" indent="-273050" algn="l">
              <a:buFontTx/>
              <a:buChar char="-"/>
            </a:pPr>
            <a:endParaRPr lang="ru-RU" sz="2800" b="1" dirty="0">
              <a:solidFill>
                <a:srgbClr val="0F6F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algn="l"/>
            <a:r>
              <a:rPr lang="ru-RU" sz="2800" b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sz="28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связаны мотивы и потребности с уровнем профессионализма?</a:t>
            </a:r>
          </a:p>
          <a:p>
            <a:pPr marL="273050" marR="0" lvl="0" indent="-273050" algn="l">
              <a:buFontTx/>
              <a:buChar char="-"/>
            </a:pPr>
            <a:endParaRPr lang="ru-RU" sz="2800" b="1" dirty="0">
              <a:solidFill>
                <a:srgbClr val="0F6F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algn="l"/>
            <a:r>
              <a:rPr lang="ru-RU" sz="2800" b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 Что </a:t>
            </a:r>
            <a:r>
              <a:rPr lang="ru-RU" sz="28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было на занятии для вас новым, интересным, значимым? </a:t>
            </a:r>
          </a:p>
          <a:p>
            <a:pPr marR="0" lvl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5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briola" pitchFamily="82" charset="0"/>
            </a:endParaRPr>
          </a:p>
          <a:p>
            <a:pPr marL="273050" marR="0" lvl="0" indent="-273050" algn="ctr">
              <a:buFont typeface="Wingdings 2" pitchFamily="18" charset="2"/>
              <a:buChar char=""/>
            </a:pP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</a:pP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34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366</Words>
  <Application>Microsoft Office PowerPoint</Application>
  <PresentationFormat>Экран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Tata</cp:lastModifiedBy>
  <cp:revision>20</cp:revision>
  <dcterms:created xsi:type="dcterms:W3CDTF">2012-01-21T13:38:08Z</dcterms:created>
  <dcterms:modified xsi:type="dcterms:W3CDTF">2012-05-19T14:58:43Z</dcterms:modified>
</cp:coreProperties>
</file>