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328" r:id="rId2"/>
    <p:sldId id="297" r:id="rId3"/>
    <p:sldId id="299" r:id="rId4"/>
    <p:sldId id="298" r:id="rId5"/>
    <p:sldId id="257" r:id="rId6"/>
    <p:sldId id="260" r:id="rId7"/>
    <p:sldId id="329" r:id="rId8"/>
    <p:sldId id="330" r:id="rId9"/>
    <p:sldId id="263" r:id="rId10"/>
    <p:sldId id="323" r:id="rId11"/>
    <p:sldId id="324" r:id="rId12"/>
    <p:sldId id="325" r:id="rId13"/>
    <p:sldId id="322" r:id="rId14"/>
    <p:sldId id="301" r:id="rId15"/>
    <p:sldId id="321" r:id="rId16"/>
    <p:sldId id="302" r:id="rId17"/>
    <p:sldId id="320" r:id="rId18"/>
    <p:sldId id="318" r:id="rId19"/>
    <p:sldId id="303" r:id="rId20"/>
    <p:sldId id="319" r:id="rId21"/>
    <p:sldId id="309" r:id="rId22"/>
    <p:sldId id="31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66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6CC3-671A-4AB3-87C2-3E1528EB6A1F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AD6-94E7-43F9-80D7-2B5345930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6CC3-671A-4AB3-87C2-3E1528EB6A1F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AD6-94E7-43F9-80D7-2B5345930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6CC3-671A-4AB3-87C2-3E1528EB6A1F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AD6-94E7-43F9-80D7-2B5345930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6CC3-671A-4AB3-87C2-3E1528EB6A1F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AD6-94E7-43F9-80D7-2B5345930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6CC3-671A-4AB3-87C2-3E1528EB6A1F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AD6-94E7-43F9-80D7-2B5345930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6CC3-671A-4AB3-87C2-3E1528EB6A1F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AD6-94E7-43F9-80D7-2B5345930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6CC3-671A-4AB3-87C2-3E1528EB6A1F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AD6-94E7-43F9-80D7-2B5345930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6CC3-671A-4AB3-87C2-3E1528EB6A1F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AD6-94E7-43F9-80D7-2B5345930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6CC3-671A-4AB3-87C2-3E1528EB6A1F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AD6-94E7-43F9-80D7-2B5345930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6CC3-671A-4AB3-87C2-3E1528EB6A1F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AD6-94E7-43F9-80D7-2B5345930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A6CC3-671A-4AB3-87C2-3E1528EB6A1F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53AD6-94E7-43F9-80D7-2B5345930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A6CC3-671A-4AB3-87C2-3E1528EB6A1F}" type="datetimeFigureOut">
              <a:rPr lang="ru-RU" smtClean="0"/>
              <a:pPr/>
              <a:t>01.02.2012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53AD6-94E7-43F9-80D7-2B53459309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42918"/>
            <a:ext cx="9144000" cy="957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Sakha" pitchFamily="34" charset="0"/>
                <a:ea typeface="Calibri" pitchFamily="34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C00000"/>
              </a:solidFill>
              <a:latin typeface="Times Sakh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Sakh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C00000"/>
              </a:solidFill>
              <a:latin typeface="Times Sakh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Sakh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C00000"/>
              </a:solidFill>
              <a:latin typeface="Times Sakh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Sakh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C00000"/>
              </a:solidFill>
              <a:latin typeface="Times Sakh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Sakha" pitchFamily="34" charset="0"/>
                <a:ea typeface="Calibri" pitchFamily="34" charset="0"/>
                <a:cs typeface="Times New Roman" pitchFamily="18" charset="0"/>
              </a:rPr>
              <a:t>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C00000"/>
              </a:solidFill>
              <a:latin typeface="Times Sakh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Sakh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C00000"/>
              </a:solidFill>
              <a:latin typeface="Times Sakh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Sakh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C00000"/>
              </a:solidFill>
              <a:latin typeface="Times Sakh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Sakh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C00000"/>
              </a:solidFill>
              <a:latin typeface="Times Sakh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Sakha" pitchFamily="34" charset="0"/>
                <a:ea typeface="Calibri" pitchFamily="34" charset="0"/>
                <a:cs typeface="Times New Roman" pitchFamily="18" charset="0"/>
              </a:rPr>
              <a:t>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C00000"/>
              </a:solidFill>
              <a:latin typeface="Times Sakh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Sakh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rgbClr val="C00000"/>
              </a:solidFill>
              <a:latin typeface="Times Sakha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Sakha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7620" y="3357562"/>
            <a:ext cx="48577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Sakha" pitchFamily="34" charset="0"/>
                <a:cs typeface="Times New Roman" pitchFamily="18" charset="0"/>
              </a:rPr>
              <a:t>Работу выполнили:  </a:t>
            </a:r>
            <a:endParaRPr lang="ru-RU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Павлова Маргарита Егоровна-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учитель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якутского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языка и литературы;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Старостина Галина Семеновна –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учитель химии;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Попова Дарья Васильевна-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географии,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Петрова Надежда Васильевна – учитель русского языка и литературы.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7554" y="6286520"/>
            <a:ext cx="1055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Times Sakha" pitchFamily="34" charset="0"/>
              </a:rPr>
              <a:t> 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2012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928662" y="1214422"/>
            <a:ext cx="714734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Проблема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алкоголизма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baseline="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200" b="1" baseline="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</a:t>
            </a:r>
            <a:r>
              <a:rPr lang="ru-RU" sz="2400" b="1" baseline="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(внеклассная работа)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Documents and Settings\Admin.MICROSOF-E98A71\Мои документы\Мои рисунки\Изображение\Изображение 485.jpg"/>
          <p:cNvPicPr>
            <a:picLocks noChangeAspect="1" noChangeArrowheads="1"/>
          </p:cNvPicPr>
          <p:nvPr/>
        </p:nvPicPr>
        <p:blipFill>
          <a:blip r:embed="rId2" cstate="print"/>
          <a:srcRect l="27966" t="25294" r="7415" b="22372"/>
          <a:stretch>
            <a:fillRect/>
          </a:stretch>
        </p:blipFill>
        <p:spPr bwMode="auto">
          <a:xfrm>
            <a:off x="285720" y="857232"/>
            <a:ext cx="4357718" cy="48577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72066" y="642918"/>
            <a:ext cx="413007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отстанет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наглости своей,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кармана достанет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Деньги свои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тогда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Скупой да расщедрился сокровенное раскрыл,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 вино не пожалел,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последние отдал ,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Задолжать посмел…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А.И.Софронов 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этом вся беда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Admin.MICROSOF-E98A71\Мои документы\Мои рисунки\Изображение\Изображение 472.jpg"/>
          <p:cNvPicPr>
            <a:picLocks noChangeAspect="1" noChangeArrowheads="1"/>
          </p:cNvPicPr>
          <p:nvPr/>
        </p:nvPicPr>
        <p:blipFill>
          <a:blip r:embed="rId2" cstate="print"/>
          <a:srcRect l="37172" t="28401" r="3927" b="9788"/>
          <a:stretch>
            <a:fillRect/>
          </a:stretch>
        </p:blipFill>
        <p:spPr bwMode="auto">
          <a:xfrm>
            <a:off x="500034" y="428604"/>
            <a:ext cx="3214710" cy="46434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71934" y="500042"/>
            <a:ext cx="539309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«…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абыраллаах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ас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диэн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лыс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айылгыланан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аан-иЬэн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амтаЬыйан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ны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арахсыспат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атас-до5ор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буолан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йманан-сайманан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баартара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…»</a:t>
            </a:r>
          </a:p>
          <a:p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«…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ок-сиэ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нии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о5олоор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астара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баЬаамнык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бала5адыйбыт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Сурэхтэрэ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сурдээхтик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мехсубут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Тамахтара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аЬаа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хаппыт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Эттэрэ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иилэн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ылбат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гына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лдьирийбит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…»</a:t>
            </a:r>
          </a:p>
          <a:p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А.И.Софронов  «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Ороскуот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терде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онтон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Admin.MICROSOF-E98A71\Мои документы\Мои рисунки\Изображение\Изображение 473.jpg"/>
          <p:cNvPicPr>
            <a:picLocks noChangeAspect="1" noChangeArrowheads="1"/>
          </p:cNvPicPr>
          <p:nvPr/>
        </p:nvPicPr>
        <p:blipFill>
          <a:blip r:embed="rId2" cstate="print"/>
          <a:srcRect l="32816" t="25218" r="5168" b="6260"/>
          <a:stretch>
            <a:fillRect/>
          </a:stretch>
        </p:blipFill>
        <p:spPr bwMode="auto">
          <a:xfrm>
            <a:off x="428596" y="285728"/>
            <a:ext cx="3429024" cy="52149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71934" y="2928934"/>
            <a:ext cx="5474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Sakha" pitchFamily="34" charset="0"/>
              </a:rPr>
              <a:t>Все круги ада – 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Sakha" pitchFamily="34" charset="0"/>
              </a:rPr>
              <a:t>о человеческих страданиях.</a:t>
            </a:r>
            <a:endParaRPr lang="ru-RU" sz="2800" b="1" dirty="0">
              <a:solidFill>
                <a:srgbClr val="C00000"/>
              </a:solidFill>
              <a:latin typeface="Times Sakha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.MICROSOF-E98A71\Мои документы\Мои рисунки\Изображение\Изображение 463.jpg"/>
          <p:cNvPicPr>
            <a:picLocks noChangeAspect="1" noChangeArrowheads="1"/>
          </p:cNvPicPr>
          <p:nvPr/>
        </p:nvPicPr>
        <p:blipFill>
          <a:blip r:embed="rId2"/>
          <a:srcRect l="19302" t="28046" r="4411" b="9185"/>
          <a:stretch>
            <a:fillRect/>
          </a:stretch>
        </p:blipFill>
        <p:spPr bwMode="auto">
          <a:xfrm>
            <a:off x="1285852" y="142828"/>
            <a:ext cx="6572296" cy="671517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5720" y="3857628"/>
            <a:ext cx="88271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происходит при 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всасывании</a:t>
            </a:r>
          </a:p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спирта в кровь?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G:\ДАНЮИ\Картинки\img-72380-a2ef406e2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38928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5857892"/>
            <a:ext cx="8001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Уксусный альдегид вызывает возникновение 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мутаций и уродств  у эмбрионов .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42852"/>
            <a:ext cx="91105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Соприкосновение эритроцитов с молекулами </a:t>
            </a:r>
          </a:p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спирта приводит к свертыванию</a:t>
            </a:r>
          </a:p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красных кровяных телец. Нарушая функции </a:t>
            </a:r>
          </a:p>
          <a:p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клеток  он вызывает их гибель.</a:t>
            </a:r>
            <a:endParaRPr lang="ru-RU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Влияет ли спирт на ДНК?</a:t>
            </a:r>
            <a:endParaRPr lang="ru-RU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C</a:t>
            </a:r>
            <a:r>
              <a:rPr lang="ru-RU" sz="3200" b="1" baseline="-25000" dirty="0" smtClean="0"/>
              <a:t>2</a:t>
            </a:r>
            <a:r>
              <a:rPr lang="en-US" sz="3200" b="1" dirty="0" smtClean="0"/>
              <a:t>H</a:t>
            </a:r>
            <a:r>
              <a:rPr lang="ru-RU" sz="3200" b="1" baseline="-25000" dirty="0" smtClean="0"/>
              <a:t>5</a:t>
            </a:r>
            <a:r>
              <a:rPr lang="en-US" sz="3200" b="1" dirty="0" smtClean="0"/>
              <a:t>OH</a:t>
            </a:r>
            <a:r>
              <a:rPr lang="ru-RU" sz="3200" b="1" dirty="0" smtClean="0"/>
              <a:t> + белок       осадок белка</a:t>
            </a:r>
            <a:endParaRPr lang="ru-RU" sz="3200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3286116" y="1928802"/>
            <a:ext cx="571504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G:\DSC02173.JPG"/>
          <p:cNvPicPr>
            <a:picLocks noChangeAspect="1" noChangeArrowheads="1"/>
          </p:cNvPicPr>
          <p:nvPr/>
        </p:nvPicPr>
        <p:blipFill>
          <a:blip r:embed="rId2" cstate="print"/>
          <a:srcRect l="21548" t="26119" b="29479"/>
          <a:stretch>
            <a:fillRect/>
          </a:stretch>
        </p:blipFill>
        <p:spPr bwMode="auto">
          <a:xfrm>
            <a:off x="857224" y="2500306"/>
            <a:ext cx="3197568" cy="21431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10" y="4714884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Белок до  добавления спирта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5" name="Picture 3" descr="G:\DSC02174.JPG"/>
          <p:cNvPicPr>
            <a:picLocks noChangeAspect="1" noChangeArrowheads="1"/>
          </p:cNvPicPr>
          <p:nvPr/>
        </p:nvPicPr>
        <p:blipFill>
          <a:blip r:embed="rId3" cstate="print"/>
          <a:srcRect l="15833" t="2346" r="1484" b="1484"/>
          <a:stretch>
            <a:fillRect/>
          </a:stretch>
        </p:blipFill>
        <p:spPr bwMode="auto">
          <a:xfrm>
            <a:off x="5000628" y="2500306"/>
            <a:ext cx="3214710" cy="21431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00628" y="4714884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Белок после добавления спирта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G:\ДАНЮИ\Картинки\174090_image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588"/>
            <a:ext cx="9144000" cy="6842412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9" y="785794"/>
            <a:ext cx="84296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результате различных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биохимических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процессов в тканях и органах,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например головного мозга,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возможно образование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тетрагидропапаверина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структура которого напоминают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пресущие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известным наркотикам</a:t>
            </a:r>
          </a:p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психотропного действия.</a:t>
            </a:r>
          </a:p>
          <a:p>
            <a:pPr algn="just"/>
            <a:endParaRPr lang="ru-RU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8596" y="285728"/>
            <a:ext cx="8134350" cy="1439863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Какие процессы происходят </a:t>
            </a:r>
            <a:b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печени?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539750" y="1844675"/>
            <a:ext cx="7848600" cy="4176713"/>
          </a:xfrm>
          <a:solidFill>
            <a:schemeClr val="hlink"/>
          </a:solidFill>
          <a:ln/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tabLst>
                <a:tab pos="3679825" algn="l"/>
              </a:tabLst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печени происходит обезвреживание ядовитых веществ, поступивших в кровь. </a:t>
            </a:r>
          </a:p>
          <a:p>
            <a:pPr>
              <a:lnSpc>
                <a:spcPct val="90000"/>
              </a:lnSpc>
              <a:tabLst>
                <a:tab pos="3679825" algn="l"/>
              </a:tabLst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90% этанола обезвреживается в нем</a:t>
            </a:r>
          </a:p>
          <a:p>
            <a:pPr>
              <a:lnSpc>
                <a:spcPct val="90000"/>
              </a:lnSpc>
              <a:tabLst>
                <a:tab pos="3679825" algn="l"/>
              </a:tabLst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С2Н5ОН→СН3СОН→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СН3СООН→СО2+Н2О</a:t>
            </a:r>
          </a:p>
          <a:p>
            <a:pPr>
              <a:lnSpc>
                <a:spcPct val="90000"/>
              </a:lnSpc>
              <a:tabLst>
                <a:tab pos="3679825" algn="l"/>
              </a:tabLst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Этанол     уксусный    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уксусная </a:t>
            </a:r>
          </a:p>
          <a:p>
            <a:pPr>
              <a:lnSpc>
                <a:spcPct val="90000"/>
              </a:lnSpc>
              <a:tabLst>
                <a:tab pos="3679825" algn="l"/>
              </a:tabLst>
            </a:pP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альдегид      кислота</a:t>
            </a:r>
          </a:p>
          <a:p>
            <a:pPr algn="l">
              <a:lnSpc>
                <a:spcPct val="90000"/>
              </a:lnSpc>
              <a:tabLst>
                <a:tab pos="3679825" algn="l"/>
              </a:tabLst>
            </a:pPr>
            <a:r>
              <a:rPr lang="ru-RU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755650" y="4005263"/>
            <a:ext cx="4683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G:\ДАНЮИ\Картинки\cirroz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67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G:\ДАНЮИ\Картинки\3f7e16cfba48f1138cf322175aa80322-2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4357694"/>
            <a:ext cx="3948082" cy="2500306"/>
          </a:xfrm>
        </p:spPr>
        <p:txBody>
          <a:bodyPr>
            <a:normAutofit/>
          </a:bodyPr>
          <a:lstStyle/>
          <a:p>
            <a:pPr algn="r"/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" pitchFamily="34" charset="0"/>
            </a:endParaRPr>
          </a:p>
          <a:p>
            <a:pPr algn="l"/>
            <a:endParaRPr lang="ru-RU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Sakh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714488"/>
            <a:ext cx="8001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0070C0"/>
                </a:solidFill>
                <a:latin typeface="Times Sakha" pitchFamily="34" charset="0"/>
              </a:rPr>
              <a:t>     Проблема алкоголизма </a:t>
            </a:r>
          </a:p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Sakha" pitchFamily="34" charset="0"/>
              </a:rPr>
              <a:t>(внеклассная работа)</a:t>
            </a:r>
            <a:endParaRPr lang="ru-RU" sz="3200" b="1" dirty="0">
              <a:solidFill>
                <a:srgbClr val="0070C0"/>
              </a:solidFill>
              <a:latin typeface="Times Sakha" pitchFamily="34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500174"/>
            <a:ext cx="874030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Если суточная потребление этанола взрослым 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человеком более 20 г. </a:t>
            </a:r>
            <a:r>
              <a:rPr lang="en-US" sz="3200" b="1" dirty="0" smtClean="0">
                <a:solidFill>
                  <a:srgbClr val="C00000"/>
                </a:solidFill>
              </a:rPr>
              <a:t>в</a:t>
            </a:r>
            <a:r>
              <a:rPr lang="ru-RU" sz="3200" b="1" dirty="0" smtClean="0">
                <a:solidFill>
                  <a:srgbClr val="C00000"/>
                </a:solidFill>
              </a:rPr>
              <a:t> организме накапливаются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 промежуточные продукты:</a:t>
            </a:r>
          </a:p>
          <a:p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Спирт    →    альдегид          →        карбоновая кислота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                               </a:t>
            </a:r>
            <a:r>
              <a:rPr lang="ru-RU" sz="2800" b="1" dirty="0" err="1" smtClean="0">
                <a:solidFill>
                  <a:srgbClr val="002060"/>
                </a:solidFill>
              </a:rPr>
              <a:t>↓</a:t>
            </a:r>
            <a:r>
              <a:rPr lang="ru-RU" sz="2800" b="1" dirty="0" smtClean="0">
                <a:solidFill>
                  <a:srgbClr val="002060"/>
                </a:solidFill>
              </a:rPr>
              <a:t>                               </a:t>
            </a:r>
            <a:r>
              <a:rPr lang="ru-RU" sz="2800" b="1" dirty="0" err="1" smtClean="0">
                <a:solidFill>
                  <a:srgbClr val="002060"/>
                </a:solidFill>
              </a:rPr>
              <a:t>↓</a:t>
            </a:r>
            <a:r>
              <a:rPr lang="ru-RU" sz="2800" b="1" dirty="0" smtClean="0">
                <a:solidFill>
                  <a:srgbClr val="002060"/>
                </a:solidFill>
              </a:rPr>
              <a:t>           ↘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                 повреждение               синтез        углекислый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                       печени            жирных кислот          газ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                                                                                          +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                                                                                      вода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57422" y="571480"/>
            <a:ext cx="4786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Окисление спирта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6314" y="2357430"/>
            <a:ext cx="4039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Sakha" pitchFamily="34" charset="0"/>
              </a:rPr>
              <a:t>В человеке должно быть всё прекрасно: и лицо, и одежда, и душа , и мысли.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Sakha" pitchFamily="34" charset="0"/>
              </a:rPr>
              <a:t>                       </a:t>
            </a:r>
            <a:r>
              <a:rPr lang="ru-RU" sz="2400" b="1" dirty="0" smtClean="0">
                <a:solidFill>
                  <a:srgbClr val="C00000"/>
                </a:solidFill>
                <a:latin typeface="Times Sakha" pitchFamily="34" charset="0"/>
              </a:rPr>
              <a:t>              А.П.Чехов</a:t>
            </a:r>
            <a:r>
              <a:rPr lang="ru-RU" sz="2400" b="1" dirty="0" smtClean="0">
                <a:solidFill>
                  <a:srgbClr val="C00000"/>
                </a:solidFill>
                <a:latin typeface="Times Sakha" pitchFamily="34" charset="0"/>
              </a:rPr>
              <a:t>.</a:t>
            </a:r>
            <a:endParaRPr lang="ru-RU" sz="2400" b="1" dirty="0">
              <a:solidFill>
                <a:srgbClr val="C00000"/>
              </a:solidFill>
              <a:latin typeface="Times Sakha" pitchFamily="34" charset="0"/>
            </a:endParaRPr>
          </a:p>
        </p:txBody>
      </p:sp>
      <p:pic>
        <p:nvPicPr>
          <p:cNvPr id="53250" name="Picture 2" descr="C:\Documents and Settings\Admin.MICROSOF-E98A71\Мои документы\Мои рисунки\Изображение\Изображение 493.jpg"/>
          <p:cNvPicPr>
            <a:picLocks noChangeAspect="1" noChangeArrowheads="1"/>
          </p:cNvPicPr>
          <p:nvPr/>
        </p:nvPicPr>
        <p:blipFill>
          <a:blip r:embed="rId2"/>
          <a:srcRect l="24934" t="24814" r="14063" b="27508"/>
          <a:stretch>
            <a:fillRect/>
          </a:stretch>
        </p:blipFill>
        <p:spPr bwMode="auto">
          <a:xfrm>
            <a:off x="0" y="500042"/>
            <a:ext cx="4714852" cy="507207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14612" y="571480"/>
            <a:ext cx="1901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Sakha" pitchFamily="34" charset="0"/>
              </a:rPr>
              <a:t>Вывод:</a:t>
            </a:r>
            <a:endParaRPr lang="ru-RU" sz="3600" b="1" dirty="0">
              <a:solidFill>
                <a:srgbClr val="C00000"/>
              </a:solidFill>
              <a:latin typeface="Times Sakha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00042"/>
            <a:ext cx="77153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Sakha" pitchFamily="34" charset="0"/>
              </a:rPr>
              <a:t>Рефлексия:</a:t>
            </a:r>
          </a:p>
          <a:p>
            <a:pPr marL="274320" indent="-274320">
              <a:defRPr/>
            </a:pPr>
            <a:endParaRPr lang="ru-RU" sz="3200" b="1" dirty="0" smtClean="0">
              <a:solidFill>
                <a:srgbClr val="002060"/>
              </a:solidFill>
              <a:latin typeface="Times Sakha" pitchFamily="34" charset="0"/>
            </a:endParaRPr>
          </a:p>
          <a:p>
            <a:pPr marL="274320" indent="-274320">
              <a:defRPr/>
            </a:pPr>
            <a:endParaRPr lang="ru-RU" sz="3200" b="1" dirty="0" smtClean="0">
              <a:solidFill>
                <a:srgbClr val="002060"/>
              </a:solidFill>
              <a:latin typeface="Times Sakha" pitchFamily="34" charset="0"/>
            </a:endParaRPr>
          </a:p>
          <a:p>
            <a:pPr marL="274320" indent="-274320"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Sakha" pitchFamily="34" charset="0"/>
              </a:rPr>
              <a:t>-Что нового мы узнали?</a:t>
            </a:r>
          </a:p>
          <a:p>
            <a:pPr marL="274320" indent="-274320"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Sakha" pitchFamily="34" charset="0"/>
              </a:rPr>
              <a:t>-Какие новые сведения узнали из жизни и творчества якутского поэта, драматурга </a:t>
            </a:r>
            <a:r>
              <a:rPr lang="ru-RU" sz="3200" b="1" dirty="0" err="1" smtClean="0">
                <a:solidFill>
                  <a:srgbClr val="C00000"/>
                </a:solidFill>
                <a:latin typeface="Times Sakha" pitchFamily="34" charset="0"/>
              </a:rPr>
              <a:t>А.И.Софронова-Алампа</a:t>
            </a:r>
            <a:r>
              <a:rPr lang="ru-RU" sz="3200" b="1" dirty="0" smtClean="0">
                <a:solidFill>
                  <a:srgbClr val="C00000"/>
                </a:solidFill>
                <a:latin typeface="Times Sakha" pitchFamily="34" charset="0"/>
              </a:rPr>
              <a:t>?</a:t>
            </a:r>
          </a:p>
          <a:p>
            <a:pPr marL="274320" indent="-274320">
              <a:buFontTx/>
              <a:buChar char="-"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Sakha" pitchFamily="34" charset="0"/>
              </a:rPr>
              <a:t>Чему учат его стихи о пьянстве?</a:t>
            </a:r>
          </a:p>
          <a:p>
            <a:pPr marL="274320" indent="-274320">
              <a:buFontTx/>
              <a:buChar char="-"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Times Sakha" pitchFamily="34" charset="0"/>
              </a:rPr>
              <a:t>Какую работу можно проводить против пьянства и алкоголизма?</a:t>
            </a:r>
            <a:endParaRPr lang="ru-RU" sz="3200" b="1" dirty="0" smtClean="0">
              <a:solidFill>
                <a:srgbClr val="C00000"/>
              </a:solidFill>
              <a:latin typeface="Times Sakh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.MICROSOF-E98A71\Мои документы\Мои рисунки\Изображение\Изображение 455.jpg"/>
          <p:cNvPicPr>
            <a:picLocks noChangeAspect="1" noChangeArrowheads="1"/>
          </p:cNvPicPr>
          <p:nvPr/>
        </p:nvPicPr>
        <p:blipFill>
          <a:blip r:embed="rId2" cstate="print"/>
          <a:srcRect l="23392" t="16994" r="4970" b="3343"/>
          <a:stretch>
            <a:fillRect/>
          </a:stretch>
        </p:blipFill>
        <p:spPr bwMode="auto">
          <a:xfrm>
            <a:off x="428596" y="0"/>
            <a:ext cx="4429156" cy="67793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214942" y="1214422"/>
            <a:ext cx="307183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Аан</a:t>
            </a: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дайды</a:t>
            </a: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айхала</a:t>
            </a: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Арыгыга</a:t>
            </a: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буолбатах</a:t>
            </a: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( </a:t>
            </a:r>
            <a:r>
              <a:rPr lang="ru-RU" sz="2400" b="1" dirty="0" err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Алампа</a:t>
            </a: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endParaRPr lang="ru-RU" sz="24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«Вино губит душу людей и их потомство»</a:t>
            </a:r>
          </a:p>
          <a:p>
            <a:r>
              <a:rPr lang="ru-RU" sz="24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      (</a:t>
            </a: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Л.Н.Толстой)</a:t>
            </a:r>
          </a:p>
          <a:p>
            <a:endParaRPr lang="ru-RU" sz="2400" b="1" dirty="0" smtClean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C3300"/>
                </a:solidFill>
                <a:latin typeface="Times Sakha" pitchFamily="34" charset="0"/>
              </a:rPr>
              <a:t/>
            </a:r>
            <a:br>
              <a:rPr lang="ru-RU" sz="2400" b="1" dirty="0" smtClean="0">
                <a:solidFill>
                  <a:srgbClr val="CC3300"/>
                </a:solidFill>
                <a:latin typeface="Times Sakha" pitchFamily="34" charset="0"/>
              </a:rPr>
            </a:br>
            <a:endParaRPr lang="ru-RU" sz="2400" b="1" dirty="0">
              <a:solidFill>
                <a:srgbClr val="CC3300"/>
              </a:solidFill>
              <a:latin typeface="Times Sakh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.MICROSOF-E98A71\Мои документы\Мои рисунки\Изображение\Изображение 453.jpg"/>
          <p:cNvPicPr>
            <a:picLocks noChangeAspect="1" noChangeArrowheads="1"/>
          </p:cNvPicPr>
          <p:nvPr/>
        </p:nvPicPr>
        <p:blipFill>
          <a:blip r:embed="rId2" cstate="print"/>
          <a:srcRect t="8291" r="3637" b="7611"/>
          <a:stretch>
            <a:fillRect/>
          </a:stretch>
        </p:blipFill>
        <p:spPr bwMode="auto">
          <a:xfrm>
            <a:off x="4929190" y="1500174"/>
            <a:ext cx="3786214" cy="507209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571480"/>
            <a:ext cx="59293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Цели: 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ознакомить с путями прохождения этанола в организме человека;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совершенствовать умения работать с учебной, научно-популярной литературой, отбирать материал, находить главное, анализировать, сравнивать, делать выводы;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 сформировать осознанное отношение к своему здоровью и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негативное -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алкоголизму.</a:t>
            </a:r>
          </a:p>
          <a:p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14612" y="5214950"/>
            <a:ext cx="64293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Пьянство – есть упражнение в безумии.  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Пифагор</a:t>
            </a:r>
          </a:p>
          <a:p>
            <a:endParaRPr lang="ru-RU" dirty="0">
              <a:latin typeface="Times Sakh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.MICROSOF-E98A71\Мои документы\Мои рисунки\Изображение\Изображение 4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0"/>
            <a:ext cx="4730750" cy="54133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5572140"/>
            <a:ext cx="8927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Sakha" pitchFamily="34" charset="0"/>
              </a:rPr>
              <a:t>Выпить горькую чашу до дна – много выстрадать, перетерпеть.</a:t>
            </a:r>
            <a:endParaRPr lang="ru-RU" sz="2000" b="1" dirty="0">
              <a:solidFill>
                <a:srgbClr val="C00000"/>
              </a:solidFill>
              <a:latin typeface="Times Sakha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.MICROSOF-E98A71\Мои документы\Мои рисунки\Изображение\Изображение 457.jpg"/>
          <p:cNvPicPr>
            <a:picLocks noChangeAspect="1" noChangeArrowheads="1"/>
          </p:cNvPicPr>
          <p:nvPr/>
        </p:nvPicPr>
        <p:blipFill>
          <a:blip r:embed="rId2" cstate="print"/>
          <a:srcRect l="35984" t="27736" b="33696"/>
          <a:stretch>
            <a:fillRect/>
          </a:stretch>
        </p:blipFill>
        <p:spPr bwMode="auto">
          <a:xfrm>
            <a:off x="1357290" y="357166"/>
            <a:ext cx="5857916" cy="48577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5500702"/>
            <a:ext cx="8218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Sakha" pitchFamily="34" charset="0"/>
              </a:rPr>
              <a:t>Алкоголь. Это что ? Алкоголь - это добро или зло?..</a:t>
            </a:r>
            <a:endParaRPr lang="ru-RU" sz="2400" b="1" dirty="0">
              <a:solidFill>
                <a:srgbClr val="C00000"/>
              </a:solidFill>
              <a:latin typeface="Times Sakha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В Шатонеф дю Пан камни удерживают солнечное тепло 028.jpg"/>
          <p:cNvPicPr>
            <a:picLocks noChangeAspect="1" noChangeArrowheads="1"/>
          </p:cNvPicPr>
          <p:nvPr/>
        </p:nvPicPr>
        <p:blipFill>
          <a:blip r:embed="rId2"/>
          <a:srcRect t="5455" r="13134" b="5455"/>
          <a:stretch>
            <a:fillRect/>
          </a:stretch>
        </p:blipFill>
        <p:spPr bwMode="auto">
          <a:xfrm>
            <a:off x="285720" y="785794"/>
            <a:ext cx="5353476" cy="3857652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Мои документы\Лозы на склонах швейцарских холмов посажены террасами028.jpg"/>
          <p:cNvPicPr>
            <a:picLocks noChangeAspect="1" noChangeArrowheads="1"/>
          </p:cNvPicPr>
          <p:nvPr/>
        </p:nvPicPr>
        <p:blipFill>
          <a:blip r:embed="rId3"/>
          <a:srcRect l="11366" t="3841" r="3388" b="9103"/>
          <a:stretch>
            <a:fillRect/>
          </a:stretch>
        </p:blipFill>
        <p:spPr bwMode="auto">
          <a:xfrm>
            <a:off x="6215074" y="357166"/>
            <a:ext cx="2143140" cy="485778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4786322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Шатонеф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дю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Пан камни удерживают солнечное тепло 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7884" y="5214950"/>
            <a:ext cx="32861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Лозы на склонах швейцарских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холмов посажены террасами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Admin\Мои документы\Сорты виноградов028.jpg"/>
          <p:cNvPicPr>
            <a:picLocks noChangeAspect="1" noChangeArrowheads="1"/>
          </p:cNvPicPr>
          <p:nvPr/>
        </p:nvPicPr>
        <p:blipFill>
          <a:blip r:embed="rId2" cstate="print"/>
          <a:srcRect l="7692" t="7544" b="4332"/>
          <a:stretch>
            <a:fillRect/>
          </a:stretch>
        </p:blipFill>
        <p:spPr bwMode="auto">
          <a:xfrm rot="10800000">
            <a:off x="1857356" y="285728"/>
            <a:ext cx="5143536" cy="52149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28860" y="6000768"/>
            <a:ext cx="4714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Сорта виноградов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.MICROSOF-E98A71\Мои документы\Мои рисунки\Изображение\Изображение 460.jpg"/>
          <p:cNvPicPr>
            <a:picLocks noChangeAspect="1" noChangeArrowheads="1"/>
          </p:cNvPicPr>
          <p:nvPr/>
        </p:nvPicPr>
        <p:blipFill>
          <a:blip r:embed="rId2" cstate="print"/>
          <a:srcRect l="35644" t="28441" r="4855" b="18007"/>
          <a:stretch>
            <a:fillRect/>
          </a:stretch>
        </p:blipFill>
        <p:spPr bwMode="auto">
          <a:xfrm>
            <a:off x="0" y="285728"/>
            <a:ext cx="4786346" cy="59293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57752" y="1000108"/>
            <a:ext cx="546627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Sakha" pitchFamily="34" charset="0"/>
                <a:ea typeface="Calibri" pitchFamily="34" charset="0"/>
                <a:cs typeface="Arial" pitchFamily="34" charset="0"/>
              </a:rPr>
              <a:t>За то,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Sakha" pitchFamily="34" charset="0"/>
                <a:ea typeface="Calibri" pitchFamily="34" charset="0"/>
                <a:cs typeface="Arial" pitchFamily="34" charset="0"/>
              </a:rPr>
              <a:t>ч</a:t>
            </a:r>
            <a:r>
              <a:rPr lang="ru-RU" sz="2400" b="1" dirty="0" smtClean="0">
                <a:solidFill>
                  <a:srgbClr val="C00000"/>
                </a:solidFill>
                <a:latin typeface="Times Sakha" pitchFamily="34" charset="0"/>
                <a:ea typeface="Calibri" pitchFamily="34" charset="0"/>
                <a:cs typeface="Arial" pitchFamily="34" charset="0"/>
              </a:rPr>
              <a:t>то любят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Sakha" pitchFamily="34" charset="0"/>
                <a:ea typeface="Calibri" pitchFamily="34" charset="0"/>
                <a:cs typeface="Arial" pitchFamily="34" charset="0"/>
              </a:rPr>
              <a:t>н</a:t>
            </a:r>
            <a:r>
              <a:rPr lang="ru-RU" sz="2400" b="1" dirty="0" smtClean="0">
                <a:solidFill>
                  <a:srgbClr val="C00000"/>
                </a:solidFill>
                <a:latin typeface="Times Sakha" pitchFamily="34" charset="0"/>
                <a:ea typeface="Calibri" pitchFamily="34" charset="0"/>
                <a:cs typeface="Arial" pitchFamily="34" charset="0"/>
              </a:rPr>
              <a:t>азывается вином.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Sakha" pitchFamily="34" charset="0"/>
                <a:ea typeface="Calibri" pitchFamily="34" charset="0"/>
                <a:cs typeface="Arial" pitchFamily="34" charset="0"/>
              </a:rPr>
              <a:t>За то,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Sakha" pitchFamily="34" charset="0"/>
                <a:ea typeface="Calibri" pitchFamily="34" charset="0"/>
                <a:cs typeface="Arial" pitchFamily="34" charset="0"/>
              </a:rPr>
              <a:t>что сводит с сума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Sakha" pitchFamily="34" charset="0"/>
                <a:ea typeface="Calibri" pitchFamily="34" charset="0"/>
                <a:cs typeface="Arial" pitchFamily="34" charset="0"/>
              </a:rPr>
              <a:t>н</a:t>
            </a:r>
            <a:r>
              <a:rPr lang="ru-RU" sz="2400" b="1" dirty="0" smtClean="0">
                <a:solidFill>
                  <a:srgbClr val="C00000"/>
                </a:solidFill>
                <a:latin typeface="Times Sakha" pitchFamily="34" charset="0"/>
                <a:ea typeface="Calibri" pitchFamily="34" charset="0"/>
                <a:cs typeface="Arial" pitchFamily="34" charset="0"/>
              </a:rPr>
              <a:t>азывается спиртом.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Sakha" pitchFamily="34" charset="0"/>
                <a:ea typeface="Calibri" pitchFamily="34" charset="0"/>
                <a:cs typeface="Arial" pitchFamily="34" charset="0"/>
              </a:rPr>
              <a:t>За то,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Sakha" pitchFamily="34" charset="0"/>
                <a:ea typeface="Calibri" pitchFamily="34" charset="0"/>
                <a:cs typeface="Arial" pitchFamily="34" charset="0"/>
              </a:rPr>
              <a:t>ч</a:t>
            </a:r>
            <a:r>
              <a:rPr lang="ru-RU" sz="2400" b="1" dirty="0" smtClean="0">
                <a:solidFill>
                  <a:srgbClr val="C00000"/>
                </a:solidFill>
                <a:latin typeface="Times Sakha" pitchFamily="34" charset="0"/>
                <a:ea typeface="Calibri" pitchFamily="34" charset="0"/>
                <a:cs typeface="Arial" pitchFamily="34" charset="0"/>
              </a:rPr>
              <a:t>то крадет жизнь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Sakha" pitchFamily="34" charset="0"/>
                <a:ea typeface="Calibri" pitchFamily="34" charset="0"/>
                <a:cs typeface="Arial" pitchFamily="34" charset="0"/>
              </a:rPr>
              <a:t>м</a:t>
            </a:r>
            <a:r>
              <a:rPr lang="ru-RU" sz="2400" b="1" dirty="0" smtClean="0">
                <a:solidFill>
                  <a:srgbClr val="C00000"/>
                </a:solidFill>
                <a:latin typeface="Times Sakha" pitchFamily="34" charset="0"/>
                <a:ea typeface="Calibri" pitchFamily="34" charset="0"/>
                <a:cs typeface="Arial" pitchFamily="34" charset="0"/>
              </a:rPr>
              <a:t>олодых и старых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Sakha" pitchFamily="34" charset="0"/>
                <a:ea typeface="Calibri" pitchFamily="34" charset="0"/>
                <a:cs typeface="Arial" pitchFamily="34" charset="0"/>
              </a:rPr>
              <a:t>н</a:t>
            </a:r>
            <a:r>
              <a:rPr lang="ru-RU" sz="2400" b="1" dirty="0" smtClean="0">
                <a:solidFill>
                  <a:srgbClr val="C00000"/>
                </a:solidFill>
                <a:latin typeface="Times Sakha" pitchFamily="34" charset="0"/>
                <a:ea typeface="Calibri" pitchFamily="34" charset="0"/>
                <a:cs typeface="Arial" pitchFamily="34" charset="0"/>
              </a:rPr>
              <a:t>азывается красным…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C00000"/>
              </a:solidFill>
              <a:latin typeface="Times Sakha" pitchFamily="34" charset="0"/>
              <a:ea typeface="Calibri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Sakha" pitchFamily="34" charset="0"/>
                <a:ea typeface="Calibri" pitchFamily="34" charset="0"/>
                <a:cs typeface="Arial" pitchFamily="34" charset="0"/>
              </a:rPr>
              <a:t>1924 </a:t>
            </a:r>
            <a:r>
              <a:rPr lang="ru-RU" sz="2400" b="1" dirty="0" smtClean="0">
                <a:solidFill>
                  <a:srgbClr val="C00000"/>
                </a:solidFill>
                <a:latin typeface="Times Sakha" pitchFamily="34" charset="0"/>
                <a:ea typeface="Calibri" pitchFamily="34" charset="0"/>
                <a:cs typeface="Arial" pitchFamily="34" charset="0"/>
              </a:rPr>
              <a:t>с. 29.03.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Sakha" pitchFamily="34" charset="0"/>
                <a:ea typeface="Calibri" pitchFamily="34" charset="0"/>
                <a:cs typeface="Arial" pitchFamily="34" charset="0"/>
              </a:rPr>
              <a:t>                  Софронов А.И.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</TotalTime>
  <Words>528</Words>
  <Application>Microsoft Office PowerPoint</Application>
  <PresentationFormat>Экран (4:3)</PresentationFormat>
  <Paragraphs>143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Влияет ли спирт на ДНК?</vt:lpstr>
      <vt:lpstr>Слайд 16</vt:lpstr>
      <vt:lpstr>Слайд 17</vt:lpstr>
      <vt:lpstr>Какие процессы происходят      в печени?</vt:lpstr>
      <vt:lpstr>Слайд 19</vt:lpstr>
      <vt:lpstr>Слайд 20</vt:lpstr>
      <vt:lpstr>Слайд 21</vt:lpstr>
      <vt:lpstr>Слайд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100</cp:revision>
  <dcterms:created xsi:type="dcterms:W3CDTF">2011-03-15T16:36:58Z</dcterms:created>
  <dcterms:modified xsi:type="dcterms:W3CDTF">2012-02-01T12:04:01Z</dcterms:modified>
</cp:coreProperties>
</file>