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79" r:id="rId13"/>
    <p:sldId id="280" r:id="rId14"/>
    <p:sldId id="278" r:id="rId15"/>
    <p:sldId id="267" r:id="rId16"/>
    <p:sldId id="269" r:id="rId17"/>
    <p:sldId id="268" r:id="rId18"/>
    <p:sldId id="271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7" autoAdjust="0"/>
  </p:normalViewPr>
  <p:slideViewPr>
    <p:cSldViewPr>
      <p:cViewPr varScale="1">
        <p:scale>
          <a:sx n="95" d="100"/>
          <a:sy n="95" d="100"/>
        </p:scale>
        <p:origin x="-4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" name="ya_vernus__3.wav"/>
          </p:stSnd>
        </p:sndAc>
      </p:transition>
    </mc:Choice>
    <mc:Fallback>
      <p:transition spd="slow" advClick="0" advTm="10000">
        <p:fade/>
        <p:sndAc>
          <p:stSnd>
            <p:snd r:embed="rId1" name="ya_vernus__3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CCAC1F-E443-4197-B53B-08565B1A13FF}" type="datetimeFigureOut">
              <a:rPr lang="ru-RU" smtClean="0"/>
              <a:pPr/>
              <a:t>25.01.2012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6668076-00EE-4FD7-A8F9-B8DEA59AD4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  <p:sndAc>
          <p:stSnd>
            <p:snd r:embed="rId13" name="ya_vernus__3.wav"/>
          </p:stSnd>
        </p:sndAc>
      </p:transition>
    </mc:Choice>
    <mc:Fallback>
      <p:transition spd="slow" advClick="0" advTm="10000">
        <p:fade/>
        <p:sndAc>
          <p:stSnd>
            <p:snd r:embed="rId13" name="ya_vernus__3.wav"/>
          </p:stSnd>
        </p:sndAc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643578"/>
            <a:ext cx="8458200" cy="914400"/>
          </a:xfrm>
        </p:spPr>
        <p:txBody>
          <a:bodyPr>
            <a:noAutofit/>
          </a:bodyPr>
          <a:lstStyle/>
          <a:p>
            <a:r>
              <a:rPr lang="ru-RU" sz="4800" dirty="0" smtClean="0"/>
              <a:t>Возлюби ближнего своего</a:t>
            </a:r>
            <a:endParaRPr lang="ru-RU" sz="4800" dirty="0"/>
          </a:p>
        </p:txBody>
      </p:sp>
      <p:pic>
        <p:nvPicPr>
          <p:cNvPr id="4" name="Рисунок 3" descr="0029-029-Ilja-Glazunov.jpg"/>
          <p:cNvPicPr>
            <a:picLocks noChangeAspect="1"/>
          </p:cNvPicPr>
          <p:nvPr/>
        </p:nvPicPr>
        <p:blipFill rotWithShape="1">
          <a:blip r:embed="rId3"/>
          <a:srcRect t="31648"/>
          <a:stretch/>
        </p:blipFill>
        <p:spPr>
          <a:xfrm>
            <a:off x="0" y="0"/>
            <a:ext cx="9166583" cy="5713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7000">
        <p14:warp dir="in"/>
        <p:sndAc>
          <p:stSnd>
            <p:snd r:embed="rId2" name="ya_vernus__3.wav"/>
          </p:stSnd>
        </p:sndAc>
      </p:transition>
    </mc:Choice>
    <mc:Fallback>
      <p:transition spd="slow" advClick="0" advTm="7000">
        <p:fade/>
        <p:sndAc>
          <p:stSnd>
            <p:snd r:embed="rId2" name="ya_vernus__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bb7f0097fe15075a19396229957e7a7_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428604"/>
            <a:ext cx="8572560" cy="5214950"/>
          </a:xfrm>
        </p:spPr>
      </p:pic>
      <p:sp>
        <p:nvSpPr>
          <p:cNvPr id="6" name="TextBox 5"/>
          <p:cNvSpPr txBox="1"/>
          <p:nvPr/>
        </p:nvSpPr>
        <p:spPr>
          <a:xfrm>
            <a:off x="1857356" y="5657671"/>
            <a:ext cx="614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Не плоть, а дух растлился в наши дни,</a:t>
            </a:r>
          </a:p>
          <a:p>
            <a:r>
              <a:rPr lang="ru-RU" sz="2400" dirty="0" smtClean="0"/>
              <a:t>И человек отчаянно тоскует.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Ф.Тютчев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285728"/>
            <a:ext cx="5000628" cy="6215106"/>
          </a:xfrm>
        </p:spPr>
      </p:pic>
      <p:sp>
        <p:nvSpPr>
          <p:cNvPr id="6" name="TextBox 5"/>
          <p:cNvSpPr txBox="1"/>
          <p:nvPr/>
        </p:nvSpPr>
        <p:spPr>
          <a:xfrm>
            <a:off x="5500694" y="1928802"/>
            <a:ext cx="3643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Сеем рожь, а косим лебеду,</a:t>
            </a:r>
          </a:p>
          <a:p>
            <a:r>
              <a:rPr lang="ru-RU" sz="2000" dirty="0" smtClean="0"/>
              <a:t>Постоянно ищем виноватых,</a:t>
            </a:r>
          </a:p>
          <a:p>
            <a:r>
              <a:rPr lang="ru-RU" sz="2000" dirty="0" smtClean="0"/>
              <a:t>Строим рай, а вертимся в аду,</a:t>
            </a:r>
          </a:p>
          <a:p>
            <a:r>
              <a:rPr lang="ru-RU" sz="2000" dirty="0" smtClean="0"/>
              <a:t>Узнавая в ближних супостата.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  <p:sndAc>
          <p:stSnd>
            <p:snd r:embed="rId2" name="ya_vernus__3.wav"/>
          </p:stSnd>
        </p:sndAc>
      </p:transition>
    </mc:Choice>
    <mc:Fallback>
      <p:transition spd="slow" advClick="0" advTm="12000">
        <p:fade/>
        <p:sndAc>
          <p:stSnd>
            <p:snd r:embed="rId2" name="ya_vernus__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457200"/>
            <a:ext cx="4919666" cy="10429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915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183" y="0"/>
            <a:ext cx="5357818" cy="6883706"/>
          </a:xfrm>
        </p:spPr>
      </p:pic>
      <p:sp>
        <p:nvSpPr>
          <p:cNvPr id="6" name="TextBox 5"/>
          <p:cNvSpPr txBox="1"/>
          <p:nvPr/>
        </p:nvSpPr>
        <p:spPr>
          <a:xfrm>
            <a:off x="285720" y="1857364"/>
            <a:ext cx="3429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Словоблудьем залита земля,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Каждый норовит в евангелисты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 к кормушке, чтобы опосля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Самому свернуть с тропы тернистой.</a:t>
            </a:r>
          </a:p>
          <a:p>
            <a:r>
              <a:rPr lang="ru-RU" sz="2000" dirty="0" smtClean="0"/>
              <a:t>             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57200"/>
            <a:ext cx="4572032" cy="11144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to_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5" y="357166"/>
            <a:ext cx="6500858" cy="4929222"/>
          </a:xfrm>
        </p:spPr>
      </p:pic>
      <p:sp>
        <p:nvSpPr>
          <p:cNvPr id="6" name="TextBox 5"/>
          <p:cNvSpPr txBox="1"/>
          <p:nvPr/>
        </p:nvSpPr>
        <p:spPr>
          <a:xfrm>
            <a:off x="2428860" y="5214950"/>
            <a:ext cx="8572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Плоть ликует, дух уничижен,</a:t>
            </a:r>
          </a:p>
          <a:p>
            <a:r>
              <a:rPr lang="ru-RU" sz="2000" dirty="0" smtClean="0"/>
              <a:t>Суета перечеркнула Вечность,</a:t>
            </a:r>
          </a:p>
          <a:p>
            <a:r>
              <a:rPr lang="ru-RU" sz="2000" dirty="0" smtClean="0"/>
              <a:t>И страну десницею чужой</a:t>
            </a:r>
          </a:p>
          <a:p>
            <a:r>
              <a:rPr lang="ru-RU" sz="2000" dirty="0" smtClean="0"/>
              <a:t>Волокут куда-то на увечье.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457200"/>
            <a:ext cx="5286412" cy="900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E4F2ADFA45F7-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285728"/>
            <a:ext cx="6881829" cy="4929222"/>
          </a:xfrm>
        </p:spPr>
      </p:pic>
      <p:sp>
        <p:nvSpPr>
          <p:cNvPr id="5" name="TextBox 4"/>
          <p:cNvSpPr txBox="1"/>
          <p:nvPr/>
        </p:nvSpPr>
        <p:spPr>
          <a:xfrm>
            <a:off x="2071670" y="5214950"/>
            <a:ext cx="7358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Наши души от тоскливых дум,</a:t>
            </a:r>
          </a:p>
          <a:p>
            <a:r>
              <a:rPr lang="ru-RU" sz="2000" dirty="0" smtClean="0"/>
              <a:t>Обессилев, примирились с ложью,</a:t>
            </a:r>
          </a:p>
          <a:p>
            <a:r>
              <a:rPr lang="ru-RU" sz="2000" dirty="0" smtClean="0"/>
              <a:t>Потому и сеем лебеду,</a:t>
            </a:r>
          </a:p>
          <a:p>
            <a:r>
              <a:rPr lang="ru-RU" sz="2000" smtClean="0"/>
              <a:t>Называя сеяное </a:t>
            </a:r>
            <a:r>
              <a:rPr lang="ru-RU" sz="2000" dirty="0" smtClean="0"/>
              <a:t>рожью.</a:t>
            </a:r>
          </a:p>
          <a:p>
            <a:r>
              <a:rPr lang="ru-RU" sz="2000" dirty="0" smtClean="0"/>
              <a:t>                           Иеромонах Роман</a:t>
            </a:r>
          </a:p>
          <a:p>
            <a:r>
              <a:rPr lang="ru-RU" sz="2000" dirty="0" smtClean="0"/>
              <a:t>                                            </a:t>
            </a:r>
          </a:p>
          <a:p>
            <a:r>
              <a:rPr lang="ru-RU" sz="2000" dirty="0" smtClean="0"/>
              <a:t>                                       </a:t>
            </a:r>
          </a:p>
          <a:p>
            <a:r>
              <a:rPr lang="ru-RU" sz="2000" dirty="0" smtClean="0"/>
              <a:t>                                                   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16-vie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7" name="TextBox 6"/>
          <p:cNvSpPr txBox="1"/>
          <p:nvPr/>
        </p:nvSpPr>
        <p:spPr>
          <a:xfrm>
            <a:off x="285720" y="285728"/>
            <a:ext cx="2928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«Тогда скажет им в ответ: истинно говорю вам: так </a:t>
            </a:r>
            <a:r>
              <a:rPr lang="ru-RU" sz="2400" dirty="0"/>
              <a:t>к</a:t>
            </a:r>
            <a:r>
              <a:rPr lang="ru-RU" sz="2400" dirty="0" smtClean="0"/>
              <a:t>ак вы не сделали этого одному из сих меньших, то не сделали мне».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Евангелие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457200"/>
            <a:ext cx="4705352" cy="971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rayer_chri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0" y="0"/>
            <a:ext cx="528638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5720" y="1071546"/>
            <a:ext cx="3357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  Заступница Усердная,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Даруй грешным покаяние,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Мне же, о  Благословенная,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Даруй благо наивысшее: </a:t>
            </a:r>
            <a:r>
              <a:rPr lang="ru-RU" sz="2000" dirty="0">
                <a:solidFill>
                  <a:schemeClr val="bg1"/>
                </a:solidFill>
              </a:rPr>
              <a:t>Ж</a:t>
            </a:r>
            <a:r>
              <a:rPr lang="ru-RU" sz="2000" dirty="0" smtClean="0">
                <a:solidFill>
                  <a:schemeClr val="bg1"/>
                </a:solidFill>
              </a:rPr>
              <a:t>ить, как Сын Твой</a:t>
            </a:r>
          </a:p>
          <a:p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                      заповедовал,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Боль людскую за свою                                                                                  считать.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Иеромонах Роман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etsklub_r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5214974" cy="6000792"/>
          </a:xfrm>
        </p:spPr>
      </p:pic>
      <p:sp>
        <p:nvSpPr>
          <p:cNvPr id="5" name="TextBox 4"/>
          <p:cNvSpPr txBox="1"/>
          <p:nvPr/>
        </p:nvSpPr>
        <p:spPr>
          <a:xfrm>
            <a:off x="5572132" y="1643050"/>
            <a:ext cx="3286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Всех, которых пришёл искупить </a:t>
            </a:r>
          </a:p>
          <a:p>
            <a:r>
              <a:rPr lang="ru-RU" sz="2400" dirty="0" smtClean="0"/>
              <a:t>Ты Своею Пречистою Кровью, </a:t>
            </a:r>
            <a:endParaRPr lang="ru-RU" sz="2400" dirty="0" smtClean="0"/>
          </a:p>
          <a:p>
            <a:r>
              <a:rPr lang="ru-RU" sz="2400" dirty="0" smtClean="0"/>
              <a:t>Бескорыстной</a:t>
            </a:r>
            <a:r>
              <a:rPr lang="ru-RU" sz="2400" dirty="0" smtClean="0"/>
              <a:t>,</a:t>
            </a:r>
          </a:p>
          <a:p>
            <a:r>
              <a:rPr lang="ru-RU" sz="2400" dirty="0"/>
              <a:t>г</a:t>
            </a:r>
            <a:r>
              <a:rPr lang="ru-RU" sz="2400" dirty="0" smtClean="0"/>
              <a:t>лубокой любовью</a:t>
            </a:r>
          </a:p>
          <a:p>
            <a:r>
              <a:rPr lang="ru-RU" sz="2400" dirty="0" smtClean="0"/>
              <a:t>Научи меня, Боже, любить!</a:t>
            </a:r>
          </a:p>
          <a:p>
            <a:r>
              <a:rPr lang="ru-RU" sz="2400" dirty="0" smtClean="0"/>
              <a:t>К.Романов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0523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9291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143504" y="2214554"/>
            <a:ext cx="371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глубины Вселенной, </a:t>
            </a:r>
          </a:p>
          <a:p>
            <a:r>
              <a:rPr lang="ru-RU" sz="2400" dirty="0" smtClean="0"/>
              <a:t>С другого его конца, 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везда смотрела в пещеру.</a:t>
            </a:r>
          </a:p>
          <a:p>
            <a:r>
              <a:rPr lang="ru-RU" sz="2400" dirty="0" smtClean="0"/>
              <a:t> И это был взгляд Отца.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И.Бродский</a:t>
            </a:r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5000">
        <p14:warp dir="in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457200"/>
            <a:ext cx="4276724" cy="6857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36810721_Ieshu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62" y="-1"/>
            <a:ext cx="4643438" cy="6865655"/>
          </a:xfrm>
        </p:spPr>
      </p:pic>
      <p:sp>
        <p:nvSpPr>
          <p:cNvPr id="5" name="TextBox 4"/>
          <p:cNvSpPr txBox="1"/>
          <p:nvPr/>
        </p:nvSpPr>
        <p:spPr>
          <a:xfrm>
            <a:off x="285720" y="1214422"/>
            <a:ext cx="3929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«Любовь долго терпит, милосердствует, любовь не завидует, любовь не превозносится, не гордится,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</a:t>
            </a:r>
            <a:r>
              <a:rPr lang="ru-RU" sz="2400" dirty="0" smtClean="0">
                <a:solidFill>
                  <a:schemeClr val="bg1"/>
                </a:solidFill>
              </a:rPr>
              <a:t>е бесчинствует, не ищет своего, не раздражается, не мыслит зла»…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«Бог есть любовь»</a:t>
            </a:r>
          </a:p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Библия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457200"/>
            <a:ext cx="3776658" cy="13287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avlov_Ole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428596" y="1714488"/>
            <a:ext cx="364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«…талант писателя-реалиста без всяких споров выводит его (Олега Павлова) на главные вопросы русской жизни». В.Бондаренко.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avlo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286380" y="928670"/>
            <a:ext cx="3857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«Поиск правды - это поиск пути, то есть взгляд, обращённый в будущее…</a:t>
            </a:r>
          </a:p>
          <a:p>
            <a:r>
              <a:rPr lang="ru-RU" sz="2400" dirty="0" smtClean="0"/>
              <a:t>Стремятся к правде из чувства справедливости, осознавая, что нет спасения для тебя одного, если нет его для всех, и счастья, если нет его  для всех»…</a:t>
            </a:r>
          </a:p>
          <a:p>
            <a:r>
              <a:rPr lang="ru-RU" sz="2400" dirty="0" smtClean="0"/>
              <a:t>             О.Павлов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b0a157b0c924f80291f9e56e42b1a2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85852" y="4857760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«Справедливость требует вступаться за людей страдающих. Хороши ли они? Речь не должна идти о том, пока они страдают». Н.Чернышевский.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74638"/>
            <a:ext cx="5472122" cy="13684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66f176d9112b02a061125f6e8ec_pre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9" y="1"/>
            <a:ext cx="664370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359274"/>
            <a:ext cx="2500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«Трудно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быть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человеком»</a:t>
            </a:r>
          </a:p>
          <a:p>
            <a:r>
              <a:rPr lang="ru-RU" sz="2400" dirty="0" smtClean="0"/>
              <a:t>             А.Мальро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0">
        <p14:warp dir="in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74384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72066" cy="6858000"/>
          </a:xfrm>
        </p:spPr>
      </p:pic>
      <p:sp>
        <p:nvSpPr>
          <p:cNvPr id="5" name="TextBox 4"/>
          <p:cNvSpPr txBox="1"/>
          <p:nvPr/>
        </p:nvSpPr>
        <p:spPr>
          <a:xfrm>
            <a:off x="5214942" y="1000108"/>
            <a:ext cx="357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«Один из важнейших принципов истинной нравственности заключается в уважении к человеческому достоинству во всяком человеке, без различия лица, прежде всего за то, что </a:t>
            </a:r>
            <a:r>
              <a:rPr lang="ru-RU" sz="2400" dirty="0" err="1" smtClean="0"/>
              <a:t>он-человек</a:t>
            </a:r>
            <a:r>
              <a:rPr lang="ru-RU" sz="2400" dirty="0" smtClean="0"/>
              <a:t>, а потом уже за его личные достоинства».</a:t>
            </a:r>
          </a:p>
          <a:p>
            <a:r>
              <a:rPr lang="ru-RU" sz="2400" dirty="0" smtClean="0"/>
              <a:t>В.Белинский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620" y="428604"/>
            <a:ext cx="4857784" cy="5843421"/>
          </a:xfrm>
        </p:spPr>
      </p:pic>
      <p:sp>
        <p:nvSpPr>
          <p:cNvPr id="5" name="TextBox 4"/>
          <p:cNvSpPr txBox="1"/>
          <p:nvPr/>
        </p:nvSpPr>
        <p:spPr>
          <a:xfrm>
            <a:off x="0" y="1428736"/>
            <a:ext cx="40719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«Прежде чем бороться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 далёкой, отвлечённой несправедливостью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  <a:r>
              <a:rPr lang="ru-RU" sz="2400" dirty="0" smtClean="0">
                <a:solidFill>
                  <a:schemeClr val="bg1"/>
                </a:solidFill>
              </a:rPr>
              <a:t> необходимо бороться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 несправедливостью, совершающейся вблизи,-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с той, что нас окружает и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за которую мы более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или менее ответственны»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Р.Роллан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cn_r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714356"/>
            <a:ext cx="5572164" cy="5429288"/>
          </a:xfrm>
        </p:spPr>
      </p:pic>
      <p:sp>
        <p:nvSpPr>
          <p:cNvPr id="5" name="TextBox 4"/>
          <p:cNvSpPr txBox="1"/>
          <p:nvPr/>
        </p:nvSpPr>
        <p:spPr>
          <a:xfrm>
            <a:off x="6000760" y="1285860"/>
            <a:ext cx="3143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«Теперь, когда мы умеем летать по небу, как птицы, плавать по воде, как рыбы, нам осталось одно- научиться жить на земле, как люди».Б.Шоу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7000">
        <p14:warp dir="in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omzh-zimo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85728"/>
            <a:ext cx="6858048" cy="4929198"/>
          </a:xfrm>
        </p:spPr>
      </p:pic>
      <p:sp>
        <p:nvSpPr>
          <p:cNvPr id="5" name="TextBox 4"/>
          <p:cNvSpPr txBox="1"/>
          <p:nvPr/>
        </p:nvSpPr>
        <p:spPr>
          <a:xfrm>
            <a:off x="357158" y="5214950"/>
            <a:ext cx="850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ru-RU" sz="2000" dirty="0" smtClean="0"/>
              <a:t>ХХ век устало щурит брови.                Ведь никогда так много лжи и крови</a:t>
            </a:r>
          </a:p>
          <a:p>
            <a:r>
              <a:rPr lang="en-US" sz="2000" dirty="0" smtClean="0"/>
              <a:t>   </a:t>
            </a:r>
            <a:r>
              <a:rPr lang="ru-RU" sz="2000" dirty="0" smtClean="0"/>
              <a:t>Мы – дети века,                                   </a:t>
            </a:r>
            <a:r>
              <a:rPr lang="en-US" sz="2000" dirty="0" smtClean="0"/>
              <a:t>  </a:t>
            </a:r>
            <a:r>
              <a:rPr lang="ru-RU" sz="2000" dirty="0" smtClean="0"/>
              <a:t> Не проливалось в мире до сих пор.</a:t>
            </a:r>
          </a:p>
          <a:p>
            <a:r>
              <a:rPr lang="en-US" sz="2000" dirty="0" smtClean="0"/>
              <a:t>   </a:t>
            </a:r>
            <a:r>
              <a:rPr lang="ru-RU" sz="2000" dirty="0" smtClean="0"/>
              <a:t>Стыд нам и позор;                                                             Р.Гамзатов</a:t>
            </a:r>
          </a:p>
          <a:p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180</TotalTime>
  <Words>500</Words>
  <Application>Microsoft Office PowerPoint</Application>
  <PresentationFormat>Экран (4:3)</PresentationFormat>
  <Paragraphs>71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</cp:lastModifiedBy>
  <cp:revision>22</cp:revision>
  <dcterms:created xsi:type="dcterms:W3CDTF">2012-01-15T06:44:58Z</dcterms:created>
  <dcterms:modified xsi:type="dcterms:W3CDTF">2012-01-25T09:07:04Z</dcterms:modified>
</cp:coreProperties>
</file>