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256" r:id="rId2"/>
    <p:sldId id="269" r:id="rId3"/>
    <p:sldId id="265" r:id="rId4"/>
    <p:sldId id="273" r:id="rId5"/>
    <p:sldId id="268" r:id="rId6"/>
    <p:sldId id="274" r:id="rId7"/>
    <p:sldId id="276" r:id="rId8"/>
    <p:sldId id="275" r:id="rId9"/>
    <p:sldId id="259" r:id="rId10"/>
    <p:sldId id="270" r:id="rId11"/>
    <p:sldId id="277" r:id="rId12"/>
    <p:sldId id="279" r:id="rId13"/>
    <p:sldId id="271" r:id="rId14"/>
    <p:sldId id="264" r:id="rId15"/>
    <p:sldId id="262" r:id="rId16"/>
    <p:sldId id="280" r:id="rId17"/>
    <p:sldId id="266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C9A5DD-FBEA-43E6-A923-117113203A11}" type="datetimeFigureOut">
              <a:rPr lang="ru-RU"/>
              <a:pPr>
                <a:defRPr/>
              </a:pPr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10AD6E1-B128-4E8F-8735-233646035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rt-apple.ru/albums/userpics/10001/Worldmap_3.jpg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raphics.cs.ucdavis.edu/~sdillard/libtourtre/doc/html/tourtre.jpg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africa.travel.ru/strany/JOR/JOR_Gril_11.jpg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zem.ru/img/upload/news/331.jpg/upload/news/331.jpg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uroholding.com.ua/main/wp-content/uploads/2011/02/forest.jpg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hyperlink" Target="http://www.ptr-vlad.ru/uploads/posts/2011-03/1301362641_forest-fire1.jp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atic.gamesradar.com/images/mb/GamesRadar/gb/Other%20stuff/GTAIV%20locations/BronxZoo--screenshot_large.jp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ewacropol.ru/pub/Ecology/Disasters/Heat2.jp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86617-7BC2-46A7-830B-BE1FC1C8539B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22E6-B7F3-49A5-8B63-B399D88BCB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7A3B-0B3B-4FBF-9D82-4A796323F1EC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5BAF-A5A6-4273-A049-24B1EFC26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B311-D16B-4CBC-885D-5C75BC1A356C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A726-14C2-4DAC-8D8B-5B187816F7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142976" y="714356"/>
            <a:ext cx="700092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Освоение Земли человеком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6 из 542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571500"/>
            <a:ext cx="86439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893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28625"/>
            <a:ext cx="378618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 из 27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428625"/>
            <a:ext cx="47196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9 из 27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13" y="357188"/>
            <a:ext cx="500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4 из 1284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214313"/>
            <a:ext cx="47863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58 из 12847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3" y="3071813"/>
            <a:ext cx="4719637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 из 14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FCC827-832C-42F3-8329-A67ECCB7E643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799CCAA-C520-4227-ACA3-BE5BA208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C65B-9D2D-4D4A-9282-4F1F4D037ED9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3D48-8CE6-460B-9EF9-0B4488520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E150-6966-4FF5-B497-54C8F00B4400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4CA7-2CB1-4F7B-8137-54E71034CD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BF21-9B32-4188-9A1A-417237105566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9724-C935-4339-9B74-CDD6E501F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1EDD0C-8187-473B-8EBE-E596D8396CE2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6160C2-C079-4F07-8A40-AD2FAF73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4 из 27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5" y="500063"/>
            <a:ext cx="47196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D993-CB25-43D8-80CC-CFC843553E49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D134-DF90-4F7F-9495-5E2652452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625A61-EB17-4283-9C2D-643A724736CE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F70CD4-44C8-4329-8E95-681793267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452737-0FFB-414C-B130-7F793A5D8E08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B0EB98-B448-4CC2-A749-88A4BFC92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257EDB5-AD80-4BB8-ADE3-6CD69DE37EC9}" type="datetimeFigureOut">
              <a:rPr lang="en-US"/>
              <a:pPr>
                <a:defRPr/>
              </a:pPr>
              <a:t>5/31/2012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BC87362D-0A96-4E8B-93E6-A86042EBF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0" r:id="rId4"/>
    <p:sldLayoutId id="2147483881" r:id="rId5"/>
    <p:sldLayoutId id="2147483887" r:id="rId6"/>
    <p:sldLayoutId id="2147483888" r:id="rId7"/>
    <p:sldLayoutId id="2147483889" r:id="rId8"/>
    <p:sldLayoutId id="2147483890" r:id="rId9"/>
    <p:sldLayoutId id="2147483882" r:id="rId10"/>
    <p:sldLayoutId id="2147483883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D36F07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6C0AA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CDACAE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e/e0/ExtinctDodoBird.jpe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hyperlink" Target="http://900igr.net/datai/geografija/Rasy-ljudej/0010-028-Skotovodstvo.jpg" TargetMode="External"/><Relationship Id="rId2" Type="http://schemas.openxmlformats.org/officeDocument/2006/relationships/hyperlink" Target="http://photo.thebestofrussia.ru/61255/80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://img-fotki.yandex.ru/get/4013/ayurvedahealth.4/0_4e3ab_1aa16367_XL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www.telemiks.tv/photo/image/4210/master/skotovodstvo.jpg?125963176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geography.su/books/item/f00/s00/z0000027/pic/00019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hyperlink" Target="http://www.techstory.ru/foto9/27/k700a_701_71reg_2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lanetolog.ru/maps/world/big/Contur-World-Map.gi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eography.su/atlas/item/f00/s00/z0000000/pic/map029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tatic.gamesradar.com/images/mb/GamesRadar/gb/Other%20stuff/GTAIV%20locations/BronxZoo--screenshot_large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206/ira-garkawenko.0/0_346dc_c4298ab6_XL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://www.cruiseports.co.uk/aus4.jpg" TargetMode="External"/><Relationship Id="rId2" Type="http://schemas.openxmlformats.org/officeDocument/2006/relationships/hyperlink" Target="http://journal.arpop.com/wp-content/uploads/2011/06/800px-Karolinasittich_01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lopik.com/uploads/posts/2009-09/1253186901_001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sciencedaily.com/images/2009/09/090927151724-large.jpg" TargetMode="External"/><Relationship Id="rId4" Type="http://schemas.openxmlformats.org/officeDocument/2006/relationships/hyperlink" Target="http://img15.nnm.ru/3/8/e/4/6/ef4045774bf0ba83f5066ef9ab8_prev.jpg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9A%D0%B0%D1%80%D1%82%D0%B8%D0%BD%D0%BA%D0%B0%20%D0%BC%D0%BE%D1%80%D1%81%D0%BA%D0%B0%D1%8F%20%D0%BA%D0%BE%D1%80%D0%BE%D0%B2%D0%B0&amp;rpt=simage&amp;p=2&amp;img_url=www.yapfiles.ru/files/18961/morskaya_korova.jpg&amp;noreask=1&amp;lr=976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3" y="1643050"/>
            <a:ext cx="664373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Освоение Земли человеком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0" y="5715000"/>
            <a:ext cx="4643438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Рогалёва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Надежда Григорьевна учитель географии МБОУ «СОШ № 29» г. Братск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Идентификатор: 240-490-022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-main-pic" descr="Картинка 11 из 18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57188"/>
            <a:ext cx="45720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63" y="5214938"/>
            <a:ext cx="77866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Дронт.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Птица весом до 20 – 25 кг. не умеющая летать, плавать, бегать стала доступной жертвой для европейцев.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 descr="http://hep.pha.jhu.edu/~petar/buffalo_94-470-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85750"/>
            <a:ext cx="37147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9125" y="2000250"/>
            <a:ext cx="38576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Бизоны.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Обитатели  Северной Америки были на грани исчезновения, только своевременные законы США  сохранили немногочисленное стадо страны.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5214938"/>
            <a:ext cx="7858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Вопрос классу: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1. К чему привела охота на животных?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                      2. Какой вклад в охрану животного мира вы могли бы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                          внести в будущем?                                                                 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072495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Земледелие и скотоводство</a:t>
            </a:r>
          </a:p>
        </p:txBody>
      </p:sp>
      <p:pic>
        <p:nvPicPr>
          <p:cNvPr id="27651" name="i-main-pic" descr="Картинка 10 из 12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286000"/>
            <a:ext cx="26098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-tmb-0x" descr="http://im0-tub-ru.yandex.net/i?id=151069355-24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2714625"/>
            <a:ext cx="27035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-main-pic" descr="Картинка 39 из 124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63" y="4572000"/>
            <a:ext cx="29670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-main-pic" descr="Картинка 6 из 7315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50" y="4643438"/>
            <a:ext cx="292893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-main-pic" descr="Картинка 170 из 7317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00750" y="221456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4375" y="1143000"/>
            <a:ext cx="77866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Скотоводство и земледелие основа сельского хозяйства, а развитие сельского хозяйства сильно изменяет природные комплексы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-main-pic" descr="Картинка 9 из 12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38576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i-main-pic" descr="Картинка 53 из 12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3857625"/>
            <a:ext cx="4219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5" y="642938"/>
            <a:ext cx="4357688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Справка: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На образование 1 см почвы требуется 100 лет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Плодородие можно  потерять за один полевой сезон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Ежегодно реки уносят в Мировой океан примерно 25 млрд. т. почвы.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Ежегодная водная эрозия почвы составляет от 14% в России до 44% в США.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3" y="1071563"/>
            <a:ext cx="3286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Вопрос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 Каковы главные причины опустынивания?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8" y="4429125"/>
            <a:ext cx="80010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Пустыня – её пространство медленно и неуклонно расширяется. Этот процесс связан прежде всего с неумеренной хозяйственной деятельностью человека.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0" hangingPunct="0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Причин опустынивания много. Это и неумеренный выпас скота, когда предельная нагрузка на пастбище приводит к уничтожению растительного покрова и эрозии почв. Это и хищническая вырубка деревьев и кустарников.</a:t>
            </a:r>
          </a:p>
          <a:p>
            <a:pPr algn="just" eaLnBrk="0" hangingPunct="0">
              <a:defRPr/>
            </a:pPr>
            <a:r>
              <a:rPr lang="ru-RU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857250"/>
            <a:ext cx="3071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Вопрос: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Как вести борьбу с опустыниванием?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4071938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Борьба с опустыниванием – одно из основных направлений международного сотрудничества в области охраны природы планеты.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Посадка саксауловых лесов, улучшение пустынных пастбищ путем высева различных трав, мелиорация засоленных почв.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6375" y="1785938"/>
            <a:ext cx="357187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Справка: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В настоящее время площадь лесов составляет около 3,9 млрд. гектаров (около 30% поверхности суши).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Более половины площади мировых лесов (51%) расположено на территории четырёх стран: Россия – 22%, Бразилия – 16%, Канада – 7%, США- 6%</a:t>
            </a:r>
          </a:p>
        </p:txBody>
      </p:sp>
      <p:pic>
        <p:nvPicPr>
          <p:cNvPr id="31747" name="Рисунок 6" descr="http://img1.liveinternet.ru/images/foto/b/3/apps/0/798/798089_ddddddddddddddd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785813"/>
            <a:ext cx="4811713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38" y="500063"/>
            <a:ext cx="3571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Вопрос: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аковы основные причины, изменяющие природные комплексы лесов?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214688"/>
            <a:ext cx="37147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71934" y="285728"/>
            <a:ext cx="471490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Рост городов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3" y="5000625"/>
            <a:ext cx="4429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Вопрос: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Какое влияние на природу оказывают города?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4357688" y="114300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6250" y="857250"/>
            <a:ext cx="42862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Справка: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данным федеральной службы государственной статистики, среди регионов Сибирского федерального округа, в атмосферу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г. Братска ежегодно выбрасывается 116,2 тысяч тонн выбросов.  Сероводорода – 1,6 ПДК, сероуглерода – 1,5 ПДК, фтористого водорода – 1,2 ПДК.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357166"/>
            <a:ext cx="221657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Задание: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5" y="2000250"/>
          <a:ext cx="8215313" cy="36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1"/>
                <a:gridCol w="1143008"/>
                <a:gridCol w="2214578"/>
                <a:gridCol w="1928826"/>
                <a:gridCol w="1143007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Охота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Растениеводство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Животноводство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</a:t>
                      </a:r>
                    </a:p>
                    <a:p>
                      <a:r>
                        <a:rPr lang="ru-RU" dirty="0" smtClean="0"/>
                        <a:t>городов</a:t>
                      </a:r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Последствия</a:t>
                      </a:r>
                    </a:p>
                    <a:p>
                      <a:r>
                        <a:rPr lang="ru-RU" dirty="0" smtClean="0"/>
                        <a:t>деятельности</a:t>
                      </a:r>
                    </a:p>
                    <a:p>
                      <a:r>
                        <a:rPr lang="ru-RU" dirty="0" smtClean="0"/>
                        <a:t>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</a:t>
                      </a:r>
                    </a:p>
                    <a:p>
                      <a:r>
                        <a:rPr lang="ru-RU" dirty="0" smtClean="0"/>
                        <a:t>Решения</a:t>
                      </a:r>
                    </a:p>
                    <a:p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50" y="857250"/>
            <a:ext cx="7358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Начертить в тетрадь таблицу, заполнить её. Какой можно сделать вывод?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13" y="500063"/>
            <a:ext cx="7429500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Цели урока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1. Познакомить учащихся с районами современного размещения населения, основными направлениями хозяйственной деятельности человека.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2. Раскрыть экологические последствия деятельности человека на природу.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3. Воспитывать чувства бережного отношения к окружающей природе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85938" y="2928938"/>
            <a:ext cx="60007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 теперешней нашей Земли,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 её снегов и метелей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бронтозавры не доползли, птеродактили не долетели.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Это личная их беда, за неё никто не в ответе.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Заблудились, пошли не туда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Смерть нашли в тупиковой ветви…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Древо жизни листвой шелестит,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Ветвь – направо и ветвь – налево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«Человек» разумный сидит на вершине этого древа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 над ним проносится век.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Поворот. Круговороты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 неужто и человек – тупиковая ветвь природы?!</a:t>
            </a:r>
            <a:endParaRPr lang="ru-RU" sz="1600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50141B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(Р. Рождественский)</a:t>
            </a:r>
            <a:endParaRPr lang="ru-RU">
              <a:solidFill>
                <a:srgbClr val="50141B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88" y="1714500"/>
            <a:ext cx="7500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Окружающая нас природа серьезно больна, а это значит, больны и мы с вами.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Долг наш быть «Человеком» с большой буквы.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Поэтому каждый из нас должен поступать по - человечески.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214422"/>
            <a:ext cx="2786083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Итог 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876"/>
            <a:ext cx="414340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Домашнее задание: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438" y="3643313"/>
            <a:ext cx="22145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Стр.72-77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4786313" y="2143125"/>
            <a:ext cx="428625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500688" y="1785938"/>
            <a:ext cx="500062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286500" y="1428750"/>
            <a:ext cx="500063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072313" y="1285875"/>
            <a:ext cx="642937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000125" y="1214438"/>
            <a:ext cx="357188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214438" y="1500188"/>
            <a:ext cx="357187" cy="714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249363" y="2106613"/>
            <a:ext cx="35718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500188" y="2428875"/>
            <a:ext cx="428625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143125" y="3357563"/>
            <a:ext cx="357188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429125" y="2500313"/>
            <a:ext cx="357188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143504" y="2214554"/>
            <a:ext cx="71438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88" y="2214563"/>
            <a:ext cx="500062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643688" y="2571750"/>
            <a:ext cx="46037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H="1">
            <a:off x="6643687" y="3000376"/>
            <a:ext cx="500063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7393782" y="3679031"/>
            <a:ext cx="214312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625" y="5429250"/>
            <a:ext cx="8215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Задание классу: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Определите основные направления расселения человека.</a:t>
            </a:r>
          </a:p>
        </p:txBody>
      </p:sp>
      <p:sp>
        <p:nvSpPr>
          <p:cNvPr id="18450" name="TextBox 17"/>
          <p:cNvSpPr txBox="1">
            <a:spLocks noChangeArrowheads="1"/>
          </p:cNvSpPr>
          <p:nvPr/>
        </p:nvSpPr>
        <p:spPr bwMode="auto">
          <a:xfrm>
            <a:off x="7715250" y="928688"/>
            <a:ext cx="285750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18451" name="TextBox 19"/>
          <p:cNvSpPr txBox="1">
            <a:spLocks noChangeArrowheads="1"/>
          </p:cNvSpPr>
          <p:nvPr/>
        </p:nvSpPr>
        <p:spPr bwMode="auto">
          <a:xfrm>
            <a:off x="4429125" y="2786063"/>
            <a:ext cx="285750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18452" name="TextBox 21"/>
          <p:cNvSpPr txBox="1">
            <a:spLocks noChangeArrowheads="1"/>
          </p:cNvSpPr>
          <p:nvPr/>
        </p:nvSpPr>
        <p:spPr bwMode="auto">
          <a:xfrm>
            <a:off x="2000250" y="2786063"/>
            <a:ext cx="285750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?</a:t>
            </a:r>
          </a:p>
        </p:txBody>
      </p:sp>
      <p:sp>
        <p:nvSpPr>
          <p:cNvPr id="18453" name="TextBox 32"/>
          <p:cNvSpPr txBox="1">
            <a:spLocks noChangeArrowheads="1"/>
          </p:cNvSpPr>
          <p:nvPr/>
        </p:nvSpPr>
        <p:spPr bwMode="auto">
          <a:xfrm>
            <a:off x="7072313" y="3429000"/>
            <a:ext cx="285750" cy="36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-main-pic" descr="Картинка 1 из 5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14313"/>
            <a:ext cx="80724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4375" y="5715000"/>
            <a:ext cx="7286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Задание классу: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Нанесите на контурную карту основные направления  расселения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-main-pic" descr="Картинка 1 из 67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8358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" y="5715000"/>
            <a:ext cx="7715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Задание классу: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Определите плотно заселенные районы мира. Почему именно эти районы плотно заселены?. Объясните причину</a:t>
            </a:r>
            <a:r>
              <a:rPr lang="ru-RU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-main-pic" descr="Картинка 3 из 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285750"/>
            <a:ext cx="76438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38" y="5572125"/>
            <a:ext cx="7786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Один служитель зоопарка в г.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Бронксе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(США) повесил на стене вольера зеркало с надписью: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«Вы смотрите на самого опасного зверя на Земле»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" y="2786063"/>
            <a:ext cx="5786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Только человек способен истребить целые виды животных.</a:t>
            </a:r>
          </a:p>
          <a:p>
            <a:pPr algn="just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Вот несколько видов из огромного списка потерь.</a:t>
            </a:r>
          </a:p>
        </p:txBody>
      </p:sp>
      <p:pic>
        <p:nvPicPr>
          <p:cNvPr id="22531" name="i-main-pic" descr="Картинка 75 из 64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2214563"/>
            <a:ext cx="2000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-main-pic" descr="Картинка 67 из 64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50" y="285750"/>
            <a:ext cx="253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-main-pic" descr="Картинка 57 из 64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0" y="4286250"/>
            <a:ext cx="29289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i-main-pic" descr="Картинка 41 из 64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50" y="285750"/>
            <a:ext cx="2571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-main-pic" descr="Картинка 19 из 64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88" y="285750"/>
            <a:ext cx="24288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i-main-pic" descr="Картинка 10 из 593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63" y="4286250"/>
            <a:ext cx="3178175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57290" y="2143116"/>
            <a:ext cx="36433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Охота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http://dobrochan.ru/src/jpg/0909/1253120403551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5214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http://im6-tub-ru.yandex.net/i?id=207990826-28-72&amp;n=1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3357563"/>
            <a:ext cx="43386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4857750"/>
            <a:ext cx="40719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Стеллерова корова.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Полностью истреблена к 1768 году.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3" y="4357688"/>
            <a:ext cx="3643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Странствующий голубь.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Обитатели Северной Америки, погибли по вине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679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85</cp:revision>
  <dcterms:created xsi:type="dcterms:W3CDTF">2012-01-04T12:11:28Z</dcterms:created>
  <dcterms:modified xsi:type="dcterms:W3CDTF">2012-05-30T20:19:36Z</dcterms:modified>
</cp:coreProperties>
</file>