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60" r:id="rId2"/>
    <p:sldId id="273" r:id="rId3"/>
    <p:sldId id="285" r:id="rId4"/>
    <p:sldId id="304" r:id="rId5"/>
    <p:sldId id="278" r:id="rId6"/>
    <p:sldId id="257" r:id="rId7"/>
    <p:sldId id="258" r:id="rId8"/>
    <p:sldId id="263" r:id="rId9"/>
    <p:sldId id="275" r:id="rId10"/>
    <p:sldId id="276" r:id="rId11"/>
    <p:sldId id="277" r:id="rId12"/>
    <p:sldId id="284" r:id="rId13"/>
    <p:sldId id="283" r:id="rId14"/>
    <p:sldId id="281" r:id="rId15"/>
    <p:sldId id="280" r:id="rId16"/>
    <p:sldId id="265" r:id="rId17"/>
    <p:sldId id="286" r:id="rId18"/>
    <p:sldId id="289" r:id="rId19"/>
    <p:sldId id="288" r:id="rId20"/>
    <p:sldId id="290" r:id="rId21"/>
    <p:sldId id="259" r:id="rId22"/>
    <p:sldId id="264" r:id="rId23"/>
    <p:sldId id="270" r:id="rId24"/>
    <p:sldId id="293" r:id="rId25"/>
    <p:sldId id="266" r:id="rId26"/>
    <p:sldId id="267" r:id="rId27"/>
    <p:sldId id="297" r:id="rId28"/>
    <p:sldId id="302" r:id="rId29"/>
    <p:sldId id="294" r:id="rId30"/>
    <p:sldId id="268" r:id="rId31"/>
    <p:sldId id="303" r:id="rId32"/>
    <p:sldId id="298" r:id="rId33"/>
    <p:sldId id="299" r:id="rId34"/>
    <p:sldId id="300" r:id="rId35"/>
    <p:sldId id="301" r:id="rId36"/>
    <p:sldId id="292" r:id="rId37"/>
    <p:sldId id="274" r:id="rId38"/>
    <p:sldId id="295" r:id="rId39"/>
  </p:sldIdLst>
  <p:sldSz cx="9144000" cy="6858000" type="screen4x3"/>
  <p:notesSz cx="6888163" cy="100203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0033CC"/>
    <a:srgbClr val="FF0000"/>
    <a:srgbClr val="99FFCC"/>
    <a:srgbClr val="990000"/>
    <a:srgbClr val="FF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5" autoAdjust="0"/>
    <p:restoredTop sz="94660"/>
  </p:normalViewPr>
  <p:slideViewPr>
    <p:cSldViewPr>
      <p:cViewPr>
        <p:scale>
          <a:sx n="50" d="100"/>
          <a:sy n="50" d="100"/>
        </p:scale>
        <p:origin x="-1788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.bin"/><Relationship Id="rId2" Type="http://schemas.microsoft.com/office/2006/relationships/legacyDiagramText" Target="legacyDiagramText1.bin"/><Relationship Id="rId1" Type="http://schemas.openxmlformats.org/officeDocument/2006/relationships/image" Target="../media/image17.jpeg"/><Relationship Id="rId4" Type="http://schemas.microsoft.com/office/2006/relationships/legacyDiagramText" Target="legacyDiagramText3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DC572BE-CE77-40C5-9917-28196873A49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855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1D645-2B77-4765-8F45-30A4246C599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0559C-A2A9-46C9-963F-2A734D9D37D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BE5B0B-59BA-4901-A385-31DFA11B250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43D31C-8948-442F-98AC-3554D6BA9BD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CC81C4-583C-430F-BBFE-37FCD50373F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00114A-E33A-4746-9A34-C17166EA44B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A920F-E857-43B4-AD01-BBFEEF805F9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8B8C5-5F40-4437-99E4-A60F6F2A174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F9806-CCE0-44B4-B867-504F43E7960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C273-05E3-4AE3-9C91-3977488D269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E4358-2D43-428F-B30C-5B996346E7C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C3697-41C5-4B18-8A5F-C74269F6045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955B6-F4E6-4B73-9E73-30D464B4E03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E89D5-2BA9-44C6-BA6F-AEDF70EDA26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0820239A-011C-4EBB-8C26-04533A22627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75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143000"/>
          </a:xfrm>
        </p:spPr>
        <p:txBody>
          <a:bodyPr/>
          <a:lstStyle/>
          <a:p>
            <a:r>
              <a:rPr lang="ru-RU" sz="2100">
                <a:solidFill>
                  <a:srgbClr val="0000FF"/>
                </a:solidFill>
              </a:rPr>
              <a:t>      </a:t>
            </a:r>
            <a:r>
              <a:rPr lang="ru-RU" sz="3600">
                <a:solidFill>
                  <a:srgbClr val="0000FF"/>
                </a:solidFill>
              </a:rPr>
              <a:t>МОУ «Красноярская средняя</a:t>
            </a:r>
            <a:br>
              <a:rPr lang="ru-RU" sz="3600">
                <a:solidFill>
                  <a:srgbClr val="0000FF"/>
                </a:solidFill>
              </a:rPr>
            </a:br>
            <a:r>
              <a:rPr lang="ru-RU" sz="3600">
                <a:solidFill>
                  <a:srgbClr val="0000FF"/>
                </a:solidFill>
              </a:rPr>
              <a:t>   общеобразовательная школа»</a:t>
            </a:r>
            <a:r>
              <a:rPr lang="ru-RU" sz="21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496252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>
                <a:solidFill>
                  <a:srgbClr val="0000FF"/>
                </a:solidFill>
              </a:rPr>
              <a:t>Гинтер Людмила Михайловна,учитель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>
                <a:solidFill>
                  <a:srgbClr val="0000FF"/>
                </a:solidFill>
              </a:rPr>
              <a:t>     русского языка и литературы</a:t>
            </a:r>
          </a:p>
          <a:p>
            <a:pPr>
              <a:lnSpc>
                <a:spcPct val="80000"/>
              </a:lnSpc>
            </a:pPr>
            <a:r>
              <a:rPr lang="ru-RU" sz="1800"/>
              <a:t>Стаж работы -27 лет.</a:t>
            </a:r>
          </a:p>
          <a:p>
            <a:pPr>
              <a:lnSpc>
                <a:spcPct val="80000"/>
              </a:lnSpc>
            </a:pPr>
            <a:r>
              <a:rPr lang="ru-RU" sz="1800"/>
              <a:t>Образование – высшее, БГПИ.</a:t>
            </a:r>
          </a:p>
          <a:p>
            <a:pPr>
              <a:lnSpc>
                <a:spcPct val="80000"/>
              </a:lnSpc>
            </a:pPr>
            <a:r>
              <a:rPr lang="ru-RU" sz="1800"/>
              <a:t>Категория     - высшая .</a:t>
            </a:r>
          </a:p>
          <a:p>
            <a:pPr>
              <a:lnSpc>
                <a:spcPct val="80000"/>
              </a:lnSpc>
            </a:pPr>
            <a:r>
              <a:rPr lang="ru-RU" sz="1800"/>
              <a:t>Предмет - литература</a:t>
            </a:r>
          </a:p>
          <a:p>
            <a:pPr>
              <a:lnSpc>
                <a:spcPct val="80000"/>
              </a:lnSpc>
            </a:pPr>
            <a:r>
              <a:rPr lang="ru-RU" sz="1800"/>
              <a:t>Форма учебной деятельности – Мастерская.</a:t>
            </a:r>
          </a:p>
          <a:p>
            <a:pPr>
              <a:lnSpc>
                <a:spcPct val="80000"/>
              </a:lnSpc>
            </a:pPr>
            <a:r>
              <a:rPr lang="ru-RU" sz="1800"/>
              <a:t>Класс -11.</a:t>
            </a:r>
          </a:p>
          <a:p>
            <a:pPr>
              <a:lnSpc>
                <a:spcPct val="80000"/>
              </a:lnSpc>
            </a:pPr>
            <a:r>
              <a:rPr lang="ru-RU" sz="1800"/>
              <a:t>Содержание занятия – «Человек на войне».</a:t>
            </a:r>
          </a:p>
          <a:p>
            <a:pPr>
              <a:lnSpc>
                <a:spcPct val="80000"/>
              </a:lnSpc>
            </a:pPr>
            <a:r>
              <a:rPr lang="ru-RU" sz="1800"/>
              <a:t>Тема  – «Мотив дороги в произведении В.Быкова «Сотников».</a:t>
            </a:r>
          </a:p>
          <a:p>
            <a:pPr>
              <a:lnSpc>
                <a:spcPct val="80000"/>
              </a:lnSpc>
            </a:pPr>
            <a:r>
              <a:rPr lang="ru-RU" sz="1800"/>
              <a:t>Ведущие технологии – РКМЧП,ТПО.</a:t>
            </a:r>
          </a:p>
          <a:p>
            <a:pPr>
              <a:lnSpc>
                <a:spcPct val="80000"/>
              </a:lnSpc>
            </a:pPr>
            <a:r>
              <a:rPr lang="ru-RU" sz="1800"/>
              <a:t>Вид деятельности уч-ся– Индивидуальная.</a:t>
            </a:r>
          </a:p>
          <a:p>
            <a:pPr>
              <a:lnSpc>
                <a:spcPct val="80000"/>
              </a:lnSpc>
            </a:pPr>
            <a:r>
              <a:rPr lang="ru-RU" sz="1800"/>
              <a:t>Дидактическая модель обучения - Исследовательская</a:t>
            </a:r>
          </a:p>
          <a:p>
            <a:pPr>
              <a:lnSpc>
                <a:spcPct val="80000"/>
              </a:lnSpc>
            </a:pPr>
            <a:r>
              <a:rPr lang="ru-RU" sz="1800"/>
              <a:t>Место данного занятия в тематическом планировании- Занятие входит в раздел «Тема Великой отечественной войны».</a:t>
            </a:r>
          </a:p>
          <a:p>
            <a:pPr>
              <a:lnSpc>
                <a:spcPct val="80000"/>
              </a:lnSpc>
            </a:pPr>
            <a:r>
              <a:rPr lang="ru-RU" sz="1800"/>
              <a:t>Информационно- методическое обеспечение – компьютер, мультимедийная установка, тексты, раздаточный материал.</a:t>
            </a:r>
          </a:p>
          <a:p>
            <a:pPr>
              <a:lnSpc>
                <a:spcPct val="80000"/>
              </a:lnSpc>
            </a:pPr>
            <a:r>
              <a:rPr lang="ru-RU" sz="1800"/>
              <a:t>Количество часов -2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500"/>
          </a:p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000"/>
          </a:p>
          <a:p>
            <a:pPr>
              <a:lnSpc>
                <a:spcPct val="80000"/>
              </a:lnSpc>
            </a:pPr>
            <a:endParaRPr lang="ru-RU" sz="1000"/>
          </a:p>
        </p:txBody>
      </p:sp>
      <p:pic>
        <p:nvPicPr>
          <p:cNvPr id="8198" name="Picture 6" descr="сканирование0014"/>
          <p:cNvPicPr>
            <a:picLocks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43663" y="260350"/>
            <a:ext cx="2374900" cy="2951163"/>
          </a:xfrm>
          <a:noFill/>
          <a:ln w="38100">
            <a:solidFill>
              <a:srgbClr val="3366FF"/>
            </a:solidFill>
          </a:ln>
        </p:spPr>
      </p:pic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227763" y="3213100"/>
            <a:ext cx="2582862" cy="792163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/>
              <a:t>2012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sz="2000">
                <a:latin typeface="Times New Roman" pitchFamily="18" charset="0"/>
              </a:rPr>
              <a:t>Сравните свое толкование слов  со словарными статьями из  словаря С.И.Ожегова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7122" name="Group 18"/>
          <p:cNvGraphicFramePr>
            <a:graphicFrameLocks noGrp="1"/>
          </p:cNvGraphicFramePr>
          <p:nvPr/>
        </p:nvGraphicFramePr>
        <p:xfrm>
          <a:off x="395288" y="1397000"/>
          <a:ext cx="8424862" cy="4809744"/>
        </p:xfrm>
        <a:graphic>
          <a:graphicData uri="http://schemas.openxmlformats.org/drawingml/2006/table">
            <a:tbl>
              <a:tblPr/>
              <a:tblGrid>
                <a:gridCol w="2819400"/>
                <a:gridCol w="2797175"/>
                <a:gridCol w="2808287"/>
              </a:tblGrid>
              <a:tr h="4768850"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Дорога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–ж.р.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1.    Узкая полоса земли, предназначенная для передвижения, путь сообщения.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   Место, по которому надо пройти или проехать, путь следования.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   Путешествие, пребывание в пути.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   Средства достижения какой –нибудь цели, жизненный путь.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Путь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м.р.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То же , что дорога.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Место ,линия в прос-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транстве, где происходит,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где происходит передви-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жение, сообщение.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Железнодорожная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колея, линия.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  Путешествие ,поездка.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  Направление, маршрут.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  перен. Направление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деятельности, развития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чего- нибудь, образ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действия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 Польза, толк (прост)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Тропа-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то же ,что тропинка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Тропинка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Узкая дорожка, протоптанная пешеходами, животными.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Подумайте! Каким образом связаны слова </a:t>
            </a:r>
            <a:r>
              <a:rPr lang="ru-RU" sz="3800" i="1"/>
              <a:t>дорога , путь ,тропа</a:t>
            </a:r>
            <a:r>
              <a:rPr lang="ru-RU" sz="3800"/>
              <a:t>  с повестью Василя Быкова «Сотников»?</a:t>
            </a:r>
          </a:p>
        </p:txBody>
      </p:sp>
      <p:pic>
        <p:nvPicPr>
          <p:cNvPr id="48138" name="Picture 10" descr="сканирование0015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35138" y="2197100"/>
            <a:ext cx="4924425" cy="3933825"/>
          </a:xfrm>
          <a:noFill/>
          <a:ln w="25400">
            <a:solidFill>
              <a:srgbClr val="8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Сформулируйте тему занятия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229600" cy="1081088"/>
          </a:xfrm>
          <a:solidFill>
            <a:schemeClr val="folHlink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   Мотив дороги в повести В.Быкова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                  «Сотников»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39825"/>
          </a:xfrm>
        </p:spPr>
        <p:txBody>
          <a:bodyPr/>
          <a:lstStyle/>
          <a:p>
            <a:r>
              <a:rPr lang="ru-RU"/>
              <a:t>Целеполагание</a:t>
            </a:r>
          </a:p>
        </p:txBody>
      </p:sp>
      <p:graphicFrame>
        <p:nvGraphicFramePr>
          <p:cNvPr id="64535" name="Group 23"/>
          <p:cNvGraphicFramePr>
            <a:graphicFrameLocks noGrp="1"/>
          </p:cNvGraphicFramePr>
          <p:nvPr>
            <p:ph sz="half" idx="1"/>
          </p:nvPr>
        </p:nvGraphicFramePr>
        <p:xfrm>
          <a:off x="457200" y="981075"/>
          <a:ext cx="8229600" cy="10080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 я   знаю.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хочу узнать.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34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229600" cy="2736850"/>
          </a:xfrm>
        </p:spPr>
        <p:txBody>
          <a:bodyPr/>
          <a:lstStyle/>
          <a:p>
            <a:r>
              <a:rPr lang="ru-RU" sz="2200">
                <a:solidFill>
                  <a:srgbClr val="0000FF"/>
                </a:solidFill>
              </a:rPr>
              <a:t>Ц е л ь занятия</a:t>
            </a:r>
          </a:p>
          <a:p>
            <a:pPr>
              <a:buFont typeface="Wingdings" pitchFamily="2" charset="2"/>
              <a:buNone/>
            </a:pPr>
            <a:r>
              <a:rPr lang="ru-RU" sz="2200">
                <a:solidFill>
                  <a:srgbClr val="0000FF"/>
                </a:solidFill>
              </a:rPr>
              <a:t>     </a:t>
            </a:r>
            <a:r>
              <a:rPr lang="ru-RU" sz="2200"/>
              <a:t>1</a:t>
            </a:r>
            <a:r>
              <a:rPr lang="ru-RU" sz="2200">
                <a:solidFill>
                  <a:srgbClr val="0000FF"/>
                </a:solidFill>
              </a:rPr>
              <a:t>. </a:t>
            </a:r>
            <a:r>
              <a:rPr lang="ru-RU" sz="2200"/>
              <a:t>Актуализировать знания путем исследования мотива дороги в  повести «Сотников».  Выяснить, как связан мотив дороги с главной проблемой произведения.</a:t>
            </a:r>
          </a:p>
          <a:p>
            <a:pPr>
              <a:buFont typeface="Wingdings" pitchFamily="2" charset="2"/>
              <a:buNone/>
            </a:pPr>
            <a:r>
              <a:rPr lang="ru-RU" sz="2200"/>
              <a:t>     2.  Развить культуроведческую компетенцию.</a:t>
            </a:r>
          </a:p>
          <a:p>
            <a:pPr>
              <a:buFont typeface="Wingdings" pitchFamily="2" charset="2"/>
              <a:buNone/>
            </a:pPr>
            <a:r>
              <a:rPr lang="ru-RU" sz="2200"/>
              <a:t>     3. Развить рефлексивную деятельность учащихся     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042988" y="4525963"/>
            <a:ext cx="748982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ru-RU" sz="2000">
                <a:latin typeface="Times New Roman" pitchFamily="18" charset="0"/>
              </a:rPr>
              <a:t>  </a:t>
            </a:r>
            <a:r>
              <a:rPr lang="ru-RU" sz="3600">
                <a:solidFill>
                  <a:srgbClr val="0000FF"/>
                </a:solidFill>
                <a:latin typeface="Times New Roman" pitchFamily="18" charset="0"/>
              </a:rPr>
              <a:t>План</a:t>
            </a:r>
          </a:p>
          <a:p>
            <a:pPr eaLnBrk="1" hangingPunct="1"/>
            <a:r>
              <a:rPr lang="ru-RU" sz="2800">
                <a:latin typeface="Times New Roman" pitchFamily="18" charset="0"/>
              </a:rPr>
              <a:t> Выбор плана работы</a:t>
            </a:r>
            <a:endParaRPr lang="ru-RU" sz="2400">
              <a:latin typeface="Times New Roman" pitchFamily="18" charset="0"/>
            </a:endParaRPr>
          </a:p>
          <a:p>
            <a:pPr eaLnBrk="1" hangingPunct="1"/>
            <a:r>
              <a:rPr lang="ru-RU" sz="2400">
                <a:solidFill>
                  <a:srgbClr val="0000FF"/>
                </a:solidFill>
                <a:latin typeface="Times New Roman" pitchFamily="18" charset="0"/>
              </a:rPr>
              <a:t> Работа под руководством Мастера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3" name="Picture 5" descr="сканирование00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2950" y="117475"/>
            <a:ext cx="1797050" cy="223520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Сообщение о писателе</a:t>
            </a:r>
            <a:r>
              <a:rPr lang="ru-RU" sz="3800"/>
              <a:t>.</a:t>
            </a:r>
            <a:br>
              <a:rPr lang="ru-RU" sz="3800"/>
            </a:br>
            <a:r>
              <a:rPr lang="ru-RU" sz="3800"/>
              <a:t>   19.06.1924 – 22.06.2003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229600" cy="4968875"/>
          </a:xfrm>
        </p:spPr>
        <p:txBody>
          <a:bodyPr/>
          <a:lstStyle/>
          <a:p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57338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>
                <a:latin typeface="Times New Roman" pitchFamily="18" charset="0"/>
              </a:rPr>
              <a:t>          </a:t>
            </a:r>
            <a:r>
              <a:rPr lang="ru-RU" sz="1600">
                <a:latin typeface="Times New Roman" pitchFamily="18" charset="0"/>
              </a:rPr>
              <a:t>Василь Быков родился в деревне Черновщина в Белоруссии .Война прервала его занятия в Витебском художественном техникуме. Учеба продолжалась в Саратовском военном училище, и с 1943 года В.Быков на передовой. Дважды ранен. С действующей армией прошел по Румынии, Болгарии, Венгрии ,Югославии, Австрии. Получил звание старшего лейтенанта. Командир взвода полковой и армейской артиллерии. После победы служил на Дальнем Востоке. В 1955 году вернулся в Белоруссию и начал работать в газете.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          Излюбленный жанр В.Быкова – повесть .Герои его повестей – офицеры, сержанты, солдаты, партизаны и все те ,кто вынес на своих плечах тяжесть войны.  В 60-х  годах появились книги, которые открывали совершенно новый  период в военной прозе. В произведениях В.Быкова нет масштабных военных сражений и батальных сцен Он показал в своих произведениях выбор героя. Герои изображаются чаще всего в безвыходных ситуациях, требующих от них немедленного решения. Писатель рассказывает, как и почему человек становится Человеком. В 80-90 годы обозначился новый этап  в творчестве В.Быкова. Он обращается в произведениях к эпохе  30-х годов и к современной жизни. Народный писатель Беларусии . Герой Социалистического Труда .Лауреат Государственной премии СССР. Лауреат Ленинской премии. За повесть «Сотников» Папа Римский наградил писателя специальным подарком от католической церкви.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</a:rPr>
              <a:t>            Покинул Беларусь  в конце 1997 года. По приглашение ПЕН – центра Финляндии проживал в окрестностях Хельсинки, потом переехал в Германию .Похоронен в Минске.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2" name="Picture 8" descr="сканирование001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>
            <a:lum bright="10000" contrast="-32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 w="38100">
            <a:solidFill>
              <a:srgbClr val="800000"/>
            </a:solidFill>
          </a:ln>
        </p:spPr>
      </p:pic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z="2800">
              <a:latin typeface="Times New Roman" pitchFamily="18" charset="0"/>
            </a:endParaRPr>
          </a:p>
        </p:txBody>
      </p:sp>
      <p:sp>
        <p:nvSpPr>
          <p:cNvPr id="5735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572000" y="476250"/>
            <a:ext cx="3498850" cy="5538788"/>
          </a:xfrm>
        </p:spPr>
        <p:txBody>
          <a:bodyPr/>
          <a:lstStyle/>
          <a:p>
            <a:endParaRPr lang="ru-RU" sz="1800" b="1">
              <a:solidFill>
                <a:srgbClr val="0033CC"/>
              </a:solidFill>
              <a:latin typeface="Arial Black" pitchFamily="34" charset="0"/>
            </a:endParaRPr>
          </a:p>
          <a:p>
            <a:r>
              <a:rPr lang="ru-RU" sz="1800">
                <a:solidFill>
                  <a:srgbClr val="0033CC"/>
                </a:solidFill>
                <a:latin typeface="Arial Black" pitchFamily="34" charset="0"/>
              </a:rPr>
              <a:t>Фильмы</a:t>
            </a:r>
          </a:p>
          <a:p>
            <a:endParaRPr lang="ru-RU" sz="1800">
              <a:solidFill>
                <a:srgbClr val="0033CC"/>
              </a:solidFill>
              <a:latin typeface="Arial Black" pitchFamily="34" charset="0"/>
            </a:endParaRP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«Альпийская баллада»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«Третья ракета»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«Сотников»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«Дожить до рассвета»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«Обелиск»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«Западня»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«Пойти и не вернуться»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«Мертвым не больно»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«Волчья стая»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«Круглянский мост»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«Знак беды»</a:t>
            </a:r>
          </a:p>
          <a:p>
            <a:r>
              <a:rPr lang="ru-RU" sz="2500">
                <a:solidFill>
                  <a:srgbClr val="FF0000"/>
                </a:solidFill>
                <a:latin typeface="Arial Black" pitchFamily="34" charset="0"/>
              </a:rPr>
              <a:t> «Карьер»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557338"/>
            <a:ext cx="790575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«Альпийская баллада»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«Третья ракета»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«Сотников»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«Дожить до рассвета»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«Обелиск»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«Западня»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«Пойти и не вернуться»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«Мертвым не больно»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«Волчья стая»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«Круглянский мост»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«Знак беды»</a:t>
            </a:r>
          </a:p>
          <a:p>
            <a:pPr>
              <a:lnSpc>
                <a:spcPct val="90000"/>
              </a:lnSpc>
            </a:pPr>
            <a:r>
              <a:rPr lang="ru-RU" sz="2100">
                <a:solidFill>
                  <a:srgbClr val="FF0000"/>
                </a:solidFill>
                <a:latin typeface="Arial Black" pitchFamily="34" charset="0"/>
              </a:rPr>
              <a:t> «Карьер»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Анализ. Прослушайте отрывок из повести В.Быкова «Сотников». Глава15.</a:t>
            </a:r>
            <a:br>
              <a:rPr lang="ru-RU" sz="2800"/>
            </a:br>
            <a:r>
              <a:rPr lang="ru-RU" sz="3200" b="1"/>
              <a:t>«Рассказ Баси».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Каковы ваши первые впечатления от прочитанного отрывка и произведения в целом?</a:t>
            </a:r>
          </a:p>
          <a:p>
            <a:r>
              <a:rPr lang="ru-RU"/>
              <a:t>Были ли трудности в восприятии и понимании произведения? Какие ?</a:t>
            </a:r>
          </a:p>
          <a:p>
            <a:r>
              <a:rPr lang="ru-RU"/>
              <a:t>Какие вопросы вам хотелось бы обсудить на занятии?</a:t>
            </a:r>
          </a:p>
          <a:p>
            <a:r>
              <a:rPr lang="ru-RU"/>
              <a:t>Выбор «толстых « и «тонких» вопросов.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Василь Быков о своих произведениях.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«Чаще всего я говорю </a:t>
            </a:r>
            <a:r>
              <a:rPr lang="ru-RU">
                <a:solidFill>
                  <a:srgbClr val="0000FF"/>
                </a:solidFill>
              </a:rPr>
              <a:t>не о героях</a:t>
            </a:r>
            <a:r>
              <a:rPr lang="ru-RU"/>
              <a:t> и не о возможном с их стороны героизме. Мне кажется, я смотрю шире. Я говорю просто </a:t>
            </a:r>
            <a:r>
              <a:rPr lang="ru-RU">
                <a:solidFill>
                  <a:srgbClr val="0000FF"/>
                </a:solidFill>
              </a:rPr>
              <a:t>о человеке</a:t>
            </a:r>
            <a:r>
              <a:rPr lang="ru-RU"/>
              <a:t>. О возможности для него и в самой страшной ситуации  - сохранить свое достоинство. Если есть шанс- выиграть. Если нет- выстоять. И победить,  пусть не физически , но духовно.»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Вопросы и задания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/>
              <a:t>    </a:t>
            </a:r>
            <a:r>
              <a:rPr lang="ru-RU" sz="2600" u="sng"/>
              <a:t>Вспомните содержание  повести  «Сотников» и докажите верность высказывания В.Быкова,  ориентируясь на  вопросы: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а) Можно ли события, изображенные в 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    повести назвать героическими?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б)  Почему автор выбирает местом действия 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    партизанскую тропу, дорогу, путь, а не центры, 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    где решаются государственные и политические 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    военные вопросы?</a:t>
            </a:r>
          </a:p>
          <a:p>
            <a:pPr>
              <a:buFont typeface="Wingdings" pitchFamily="2" charset="2"/>
              <a:buNone/>
            </a:pPr>
            <a:endParaRPr lang="ru-RU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Вопросы и задания.</a:t>
            </a:r>
            <a:br>
              <a:rPr lang="ru-RU" sz="3800"/>
            </a:br>
            <a:r>
              <a:rPr lang="ru-RU" sz="3800"/>
              <a:t>Анализ глав :1 ,2,3,5,6,7,8,18.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chemeClr val="tx2"/>
                </a:solidFill>
              </a:rPr>
              <a:t>Обратите внимание</a:t>
            </a:r>
            <a:r>
              <a:rPr lang="ru-RU"/>
              <a:t> ,какое  местоимение  повторятся  в начале каждой главы и почему ,начиная с 8 гл., меняется?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tx2"/>
                </a:solidFill>
              </a:rPr>
              <a:t>Выпишите </a:t>
            </a:r>
            <a:r>
              <a:rPr lang="ru-RU"/>
              <a:t>ключевые слова из начала каждой главы и докажите ,что речь идет о дороге, как об узкой полоске земли ,месте, по которому надо пройти.</a:t>
            </a:r>
          </a:p>
          <a:p>
            <a:pPr>
              <a:lnSpc>
                <a:spcPct val="90000"/>
              </a:lnSpc>
            </a:pPr>
            <a:r>
              <a:rPr lang="ru-RU"/>
              <a:t>(они – он)</a:t>
            </a:r>
          </a:p>
          <a:p>
            <a:pPr>
              <a:lnSpc>
                <a:spcPct val="90000"/>
              </a:lnSpc>
            </a:pPr>
            <a:r>
              <a:rPr lang="ru-RU"/>
              <a:t>Глава 5-6. </a:t>
            </a:r>
            <a:r>
              <a:rPr lang="ru-RU">
                <a:solidFill>
                  <a:schemeClr val="tx2"/>
                </a:solidFill>
              </a:rPr>
              <a:t>Выпишите</a:t>
            </a:r>
            <a:r>
              <a:rPr lang="ru-RU"/>
              <a:t> глаголы, характеризующие Сотникова и Рыбака.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16938" cy="414338"/>
          </a:xfrm>
          <a:solidFill>
            <a:schemeClr val="bg1"/>
          </a:solidFill>
        </p:spPr>
        <p:txBody>
          <a:bodyPr/>
          <a:lstStyle/>
          <a:p>
            <a:r>
              <a:rPr lang="ru-RU" sz="2400" b="1"/>
              <a:t>Организационная структура Мастерской</a:t>
            </a:r>
          </a:p>
        </p:txBody>
      </p:sp>
      <p:sp useBgFill="1"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graphicFrame>
        <p:nvGraphicFramePr>
          <p:cNvPr id="34960" name="Group 144"/>
          <p:cNvGraphicFramePr>
            <a:graphicFrameLocks noGrp="1"/>
          </p:cNvGraphicFramePr>
          <p:nvPr/>
        </p:nvGraphicFramePr>
        <p:xfrm>
          <a:off x="395288" y="620713"/>
          <a:ext cx="8353425" cy="5869624"/>
        </p:xfrm>
        <a:graphic>
          <a:graphicData uri="http://schemas.openxmlformats.org/drawingml/2006/table">
            <a:tbl>
              <a:tblPr/>
              <a:tblGrid>
                <a:gridCol w="4213225"/>
                <a:gridCol w="414020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этап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Мотивация          Целеполагание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Цель                      Планирование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Организационный.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Демонстрация слайдов презентации, содержащих побуждающие импульсы, направленные на учебную деятельность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этап 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Реализация плана</a:t>
                      </a: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«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Потрясение»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Восприятие.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Что я чувствую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20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«Золотые ворота»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Анализ.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Что я узнал ,понял, открыл.                                                                                            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Демонстрация слайдов презента-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                                                                     ции, содержащих тексты, таблицы,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                                                                     словарные статьи, блоки вопросов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0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«Маленькие  и большие открытия»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Результат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 Создание образова-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                                         тельного  продукта.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       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</a:rPr>
                        <a:t>«Обретение»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</a:t>
                      </a:r>
                      <a:r>
                        <a:rPr kumimoji="0" lang="ru-RU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Вопрос- раздумье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Социологизация.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                                                             ЧТО я взял для жизни. Над чем буду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                                                                                думать.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этап  </a:t>
                      </a: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Рефлексия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ru-RU" sz="13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«Пирамида».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Демонстрация слайда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содержащего форму рефлексивной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Анализ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Сделайте сообщение</a:t>
            </a:r>
            <a:r>
              <a:rPr lang="ru-RU"/>
              <a:t>  о Сотникове и Рыбаке, опираясь на значения глаголов.</a:t>
            </a:r>
          </a:p>
          <a:p>
            <a:r>
              <a:rPr lang="ru-RU">
                <a:solidFill>
                  <a:schemeClr val="tx2"/>
                </a:solidFill>
              </a:rPr>
              <a:t>Зачитайте </a:t>
            </a:r>
            <a:r>
              <a:rPr lang="ru-RU"/>
              <a:t>начало 18 главы и скажите, почему к виселице идут герои по-разному?</a:t>
            </a:r>
          </a:p>
          <a:p>
            <a:r>
              <a:rPr lang="ru-RU">
                <a:solidFill>
                  <a:schemeClr val="tx2"/>
                </a:solidFill>
              </a:rPr>
              <a:t>Вспомните </a:t>
            </a:r>
            <a:r>
              <a:rPr lang="ru-RU"/>
              <a:t> жизненный путь героев. Похожи ли судьбы Сотникова и Рыбака? Можно сказать ,что они шли одной дорогой в значении «жизненного пути»?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 </a:t>
            </a:r>
            <a:r>
              <a:rPr lang="ru-RU" sz="2800"/>
              <a:t>Анализ . Чтение отрывка из повести «Сотников».</a:t>
            </a:r>
            <a:r>
              <a:rPr lang="ru-RU" sz="2800" b="1"/>
              <a:t>Глава 1. Эпизод со следом волка.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73587"/>
          </a:xfrm>
        </p:spPr>
        <p:txBody>
          <a:bodyPr/>
          <a:lstStyle/>
          <a:p>
            <a:r>
              <a:rPr lang="ru-RU"/>
              <a:t>«Из оврага на дорогу выбежала ровная цепочка следа..». </a:t>
            </a:r>
            <a:r>
              <a:rPr lang="ru-RU">
                <a:solidFill>
                  <a:schemeClr val="tx2"/>
                </a:solidFill>
              </a:rPr>
              <a:t>Как вы думаете</a:t>
            </a:r>
            <a:r>
              <a:rPr lang="ru-RU"/>
              <a:t>, можно ли считать ,что с этого момента пути героев расходятся?</a:t>
            </a:r>
          </a:p>
          <a:p>
            <a:r>
              <a:rPr lang="ru-RU">
                <a:solidFill>
                  <a:schemeClr val="tx2"/>
                </a:solidFill>
              </a:rPr>
              <a:t>Прочитайте</a:t>
            </a:r>
            <a:r>
              <a:rPr lang="ru-RU"/>
              <a:t>  эпизод  у сгоревшего хутора. О чем думают герои?</a:t>
            </a:r>
          </a:p>
          <a:p>
            <a:r>
              <a:rPr lang="ru-RU"/>
              <a:t> Глава 9.  Какое значение имеет эпизод в избе Демчихи?( Путь позора для Рыбака)</a:t>
            </a:r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4" name="Picture 8" descr="сканирование0010"/>
          <p:cNvPicPr>
            <a:picLocks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-171450"/>
            <a:ext cx="9144000" cy="7029450"/>
          </a:xfrm>
          <a:noFill/>
          <a:ln/>
        </p:spPr>
      </p:pic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500563" y="5776913"/>
            <a:ext cx="4611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000">
                <a:latin typeface="Times New Roman" pitchFamily="18" charset="0"/>
              </a:rPr>
              <a:t>                   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А.А. Дейнека</a:t>
            </a:r>
            <a:r>
              <a:rPr lang="ru-RU" sz="200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eaLnBrk="1" hangingPunct="1"/>
            <a:r>
              <a:rPr lang="ru-RU" sz="3200">
                <a:solidFill>
                  <a:schemeClr val="bg1"/>
                </a:solidFill>
                <a:latin typeface="Times New Roman" pitchFamily="18" charset="0"/>
              </a:rPr>
              <a:t>Сгоревшая</a:t>
            </a:r>
            <a:r>
              <a:rPr lang="ru-RU" sz="20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itchFamily="18" charset="0"/>
              </a:rPr>
              <a:t>деревня.</a:t>
            </a:r>
            <a:r>
              <a:rPr lang="ru-RU" sz="2000">
                <a:solidFill>
                  <a:schemeClr val="bg1"/>
                </a:solidFill>
                <a:latin typeface="Times New Roman" pitchFamily="18" charset="0"/>
              </a:rPr>
              <a:t> 1942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Глава 18.Чтение эпизода </a:t>
            </a:r>
            <a:r>
              <a:rPr lang="ru-RU" sz="2800" b="1"/>
              <a:t>«Путь на казнь».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1368425"/>
          </a:xfrm>
          <a:solidFill>
            <a:srgbClr val="FF99CC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«Они медленно приближались...</a:t>
            </a:r>
          </a:p>
          <a:p>
            <a:pPr>
              <a:buFont typeface="Wingdings" pitchFamily="2" charset="2"/>
              <a:buNone/>
            </a:pPr>
            <a:r>
              <a:rPr lang="ru-RU"/>
              <a:t>   - дальше дороги уже не было.»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166813" y="4075113"/>
            <a:ext cx="707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 sz="2000">
              <a:latin typeface="Times New Roman" pitchFamily="18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971550" y="3714750"/>
            <a:ext cx="698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 sz="2000">
              <a:latin typeface="Times New Roman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763713" y="2924175"/>
            <a:ext cx="61785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latin typeface="Times New Roman" pitchFamily="18" charset="0"/>
              </a:rPr>
              <a:t>                   Мое мнение</a:t>
            </a:r>
          </a:p>
          <a:p>
            <a:pPr eaLnBrk="1" hangingPunct="1">
              <a:buFontTx/>
              <a:buChar char="•"/>
            </a:pPr>
            <a:r>
              <a:rPr lang="ru-RU" sz="2000">
                <a:latin typeface="Times New Roman" pitchFamily="18" charset="0"/>
              </a:rPr>
              <a:t>    </a:t>
            </a:r>
            <a:r>
              <a:rPr lang="ru-RU" sz="2000" b="1">
                <a:latin typeface="Times New Roman" pitchFamily="18" charset="0"/>
              </a:rPr>
              <a:t>Для кого из героев не было дороги? </a:t>
            </a:r>
          </a:p>
          <a:p>
            <a:pPr eaLnBrk="1" hangingPunct="1"/>
            <a:endParaRPr lang="ru-RU" sz="2000" b="1">
              <a:latin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   С какой  основной проблемой столкнулись</a:t>
            </a:r>
          </a:p>
          <a:p>
            <a:pPr eaLnBrk="1" hangingPunct="1"/>
            <a:r>
              <a:rPr lang="ru-RU" sz="2000" b="1">
                <a:latin typeface="Times New Roman" pitchFamily="18" charset="0"/>
              </a:rPr>
              <a:t>      герои на своем пути?( проблемой выбора)</a:t>
            </a:r>
          </a:p>
          <a:p>
            <a:pPr eaLnBrk="1" hangingPunct="1"/>
            <a:endParaRPr lang="ru-RU" sz="2000" b="1">
              <a:latin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lang="ru-RU" sz="2000" b="1">
                <a:latin typeface="Times New Roman" pitchFamily="18" charset="0"/>
              </a:rPr>
              <a:t>     Каким образом дорога превратилась для героев</a:t>
            </a:r>
          </a:p>
          <a:p>
            <a:pPr eaLnBrk="1" hangingPunct="1"/>
            <a:r>
              <a:rPr lang="ru-RU" sz="2000" b="1">
                <a:latin typeface="Times New Roman" pitchFamily="18" charset="0"/>
              </a:rPr>
              <a:t>       в путь нравственного «восхождения» и  </a:t>
            </a:r>
          </a:p>
          <a:p>
            <a:pPr eaLnBrk="1" hangingPunct="1"/>
            <a:r>
              <a:rPr lang="ru-RU" sz="2000" b="1">
                <a:latin typeface="Times New Roman" pitchFamily="18" charset="0"/>
              </a:rPr>
              <a:t>       падения?</a:t>
            </a:r>
          </a:p>
          <a:p>
            <a:pPr eaLnBrk="1" hangingPunct="1"/>
            <a:endParaRPr lang="ru-RU" sz="2000" b="1">
              <a:latin typeface="Times New Roman" pitchFamily="18" charset="0"/>
            </a:endParaRPr>
          </a:p>
          <a:p>
            <a:pPr eaLnBrk="1" hangingPunct="1"/>
            <a:r>
              <a:rPr lang="ru-RU" sz="2000"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Char char="•"/>
            </a:pPr>
            <a:endParaRPr lang="ru-RU" sz="2000">
              <a:latin typeface="Times New Roman" pitchFamily="18" charset="0"/>
            </a:endParaRPr>
          </a:p>
          <a:p>
            <a:pPr eaLnBrk="1" hangingPunct="1"/>
            <a:r>
              <a:rPr lang="ru-RU" sz="2000">
                <a:latin typeface="Times New Roman" pitchFamily="18" charset="0"/>
              </a:rPr>
              <a:t>  </a:t>
            </a:r>
          </a:p>
          <a:p>
            <a:pPr eaLnBrk="1" hangingPunct="1">
              <a:buFontTx/>
              <a:buChar char="•"/>
            </a:pP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«Мои открытия»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0000FF"/>
                </a:solidFill>
              </a:rPr>
              <a:t>Вспомните ,</a:t>
            </a:r>
            <a:r>
              <a:rPr lang="ru-RU"/>
              <a:t>что такое притча.</a:t>
            </a:r>
          </a:p>
          <a:p>
            <a:r>
              <a:rPr lang="ru-RU">
                <a:solidFill>
                  <a:srgbClr val="0000FF"/>
                </a:solidFill>
              </a:rPr>
              <a:t>Подумайте,</a:t>
            </a:r>
            <a:r>
              <a:rPr lang="ru-RU"/>
              <a:t> с  какой библейской притчей связана повесть «Сотников».</a:t>
            </a:r>
          </a:p>
          <a:p>
            <a:r>
              <a:rPr lang="ru-RU">
                <a:solidFill>
                  <a:srgbClr val="0000FF"/>
                </a:solidFill>
              </a:rPr>
              <a:t>Обратите внимание</a:t>
            </a:r>
            <a:r>
              <a:rPr lang="ru-RU"/>
              <a:t> ,какая мысль мучает Сотникова перед смертью?</a:t>
            </a:r>
          </a:p>
          <a:p>
            <a:r>
              <a:rPr lang="ru-RU"/>
              <a:t> В произведении упоминается Библия. Случайна ли эта деталь в повести. Попробуйте объяснить ее роль.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r>
              <a:rPr lang="ru-RU" sz="1800" b="1">
                <a:latin typeface="Times New Roman" pitchFamily="18" charset="0"/>
              </a:rPr>
              <a:t>Точка зрения.</a:t>
            </a:r>
            <a:br>
              <a:rPr lang="ru-RU" sz="1800" b="1">
                <a:latin typeface="Times New Roman" pitchFamily="18" charset="0"/>
              </a:rPr>
            </a:br>
            <a:r>
              <a:rPr lang="ru-RU" sz="1800">
                <a:latin typeface="Times New Roman" pitchFamily="18" charset="0"/>
              </a:rPr>
              <a:t>   </a:t>
            </a:r>
            <a:r>
              <a:rPr lang="ru-RU" sz="2000">
                <a:latin typeface="Times New Roman" pitchFamily="18" charset="0"/>
              </a:rPr>
              <a:t>И.Дедков.</a:t>
            </a:r>
            <a:r>
              <a:rPr lang="ru-RU" sz="1800">
                <a:latin typeface="Times New Roman" pitchFamily="18" charset="0"/>
              </a:rPr>
              <a:t>                              </a:t>
            </a:r>
            <a:r>
              <a:rPr lang="ru-RU" sz="2000">
                <a:latin typeface="Times New Roman" pitchFamily="18" charset="0"/>
              </a:rPr>
              <a:t>Мое мнение</a:t>
            </a:r>
            <a:r>
              <a:rPr lang="ru-RU" sz="1800">
                <a:latin typeface="Times New Roman" pitchFamily="18" charset="0"/>
              </a:rPr>
              <a:t>                           </a:t>
            </a:r>
            <a:r>
              <a:rPr lang="ru-RU" sz="2400">
                <a:latin typeface="Times New Roman" pitchFamily="18" charset="0"/>
              </a:rPr>
              <a:t>А.Адамович.</a:t>
            </a:r>
          </a:p>
        </p:txBody>
      </p:sp>
      <p:graphicFrame>
        <p:nvGraphicFramePr>
          <p:cNvPr id="27697" name="Group 49"/>
          <p:cNvGraphicFramePr>
            <a:graphicFrameLocks noGrp="1"/>
          </p:cNvGraphicFramePr>
          <p:nvPr>
            <p:ph idx="1"/>
          </p:nvPr>
        </p:nvGraphicFramePr>
        <p:xfrm>
          <a:off x="468313" y="1052513"/>
          <a:ext cx="8291512" cy="5075237"/>
        </p:xfrm>
        <a:graphic>
          <a:graphicData uri="http://schemas.openxmlformats.org/drawingml/2006/table">
            <a:tbl>
              <a:tblPr/>
              <a:tblGrid>
                <a:gridCol w="2525712"/>
                <a:gridCol w="2517775"/>
                <a:gridCol w="3248025"/>
              </a:tblGrid>
              <a:tr h="496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„ 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Если гово-рить о притче в точном смы-сле этого сло-ва, вряд ли можно… пос-читать ее жанровым       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прототипом</a:t>
                      </a:r>
                      <a:r>
                        <a:rPr kumimoji="0" lang="ru-RU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повестей Быкова</a:t>
                      </a: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.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  <a:cs typeface="Arial" charset="0"/>
                        </a:rPr>
                        <a:t>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„Притчеобразность“ в реалистической литературе проявля-ется по-разному, но традиционная ее особенность-это заостренность моральных выводов, стремление к абсолютным оцен-кам, многозначи-тельность ситуаций и образов.“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/>
            </a:r>
            <a:br>
              <a:rPr lang="ru-RU" sz="3800"/>
            </a:br>
            <a:r>
              <a:rPr lang="ru-RU" sz="3800"/>
              <a:t>Мое видение проблемы повести.</a:t>
            </a:r>
            <a:br>
              <a:rPr lang="ru-RU" sz="3800"/>
            </a:br>
            <a:r>
              <a:rPr lang="ru-RU" sz="3800"/>
              <a:t/>
            </a:r>
            <a:br>
              <a:rPr lang="ru-RU" sz="3800"/>
            </a:br>
            <a:r>
              <a:rPr lang="ru-RU" sz="3800"/>
              <a:t>   Изобразите </a:t>
            </a:r>
            <a:r>
              <a:rPr lang="ru-RU" sz="3800" i="1"/>
              <a:t>дорогу</a:t>
            </a:r>
            <a:r>
              <a:rPr lang="ru-RU" sz="3800"/>
              <a:t> и </a:t>
            </a:r>
            <a:r>
              <a:rPr lang="ru-RU" sz="3800" i="1"/>
              <a:t>путь </a:t>
            </a:r>
            <a:r>
              <a:rPr lang="ru-RU" sz="3800"/>
              <a:t>Сотникова и </a:t>
            </a:r>
            <a:br>
              <a:rPr lang="ru-RU" sz="3800"/>
            </a:br>
            <a:r>
              <a:rPr lang="ru-RU" sz="3800"/>
              <a:t>   Рыбака в форме рисунка ,символа, </a:t>
            </a:r>
            <a:br>
              <a:rPr lang="ru-RU" sz="3800"/>
            </a:br>
            <a:r>
              <a:rPr lang="ru-RU" sz="3800"/>
              <a:t>   схемы.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ru-RU" sz="2800"/>
              <a:t>   Глава 18.Чтение  эпизода </a:t>
            </a:r>
            <a:r>
              <a:rPr lang="ru-RU" sz="2800" b="1"/>
              <a:t>«Казнь»</a:t>
            </a:r>
            <a:br>
              <a:rPr lang="ru-RU" sz="2800" b="1"/>
            </a:br>
            <a:r>
              <a:rPr lang="ru-RU" sz="1600" b="1"/>
              <a:t/>
            </a:r>
            <a:br>
              <a:rPr lang="ru-RU" sz="1600" b="1"/>
            </a:br>
            <a:r>
              <a:rPr lang="ru-RU" sz="1600" b="1"/>
              <a:t>    </a:t>
            </a:r>
            <a:r>
              <a:rPr lang="ru-RU" sz="2000" b="1">
                <a:latin typeface="Times New Roman" pitchFamily="18" charset="0"/>
              </a:rPr>
              <a:t>Какой путь выбрали другие герои повести?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/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  Почему повесть названа по имени одного героя? 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/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  Почему режиссер Лариса Шепитько назвала свой фильм по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   повести  «Восхождение»?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141663"/>
            <a:ext cx="8229600" cy="1871662"/>
          </a:xfrm>
          <a:ln w="762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900"/>
          </a:p>
          <a:p>
            <a:pPr>
              <a:lnSpc>
                <a:spcPct val="80000"/>
              </a:lnSpc>
            </a:pPr>
            <a:endParaRPr lang="ru-RU" sz="900"/>
          </a:p>
          <a:p>
            <a:pPr>
              <a:lnSpc>
                <a:spcPct val="80000"/>
              </a:lnSpc>
            </a:pPr>
            <a:endParaRPr lang="ru-RU" sz="9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Сотников         Староста Петр      Демчиха          Бася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/>
              <a:t>___________________________________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 rot="302650">
            <a:off x="1835150" y="2997200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Открытие.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/>
              <a:t>   </a:t>
            </a:r>
            <a:r>
              <a:rPr lang="ru-RU" sz="2600">
                <a:solidFill>
                  <a:srgbClr val="990000"/>
                </a:solidFill>
              </a:rPr>
              <a:t>Какое бы название я дал повести? Почему?</a:t>
            </a:r>
          </a:p>
          <a:p>
            <a:pPr>
              <a:buFont typeface="Wingdings" pitchFamily="2" charset="2"/>
              <a:buNone/>
            </a:pPr>
            <a:endParaRPr lang="ru-RU" sz="2600">
              <a:solidFill>
                <a:srgbClr val="990000"/>
              </a:solidFill>
            </a:endParaRPr>
          </a:p>
          <a:p>
            <a:pPr>
              <a:buFont typeface="Wingdings" pitchFamily="2" charset="2"/>
              <a:buNone/>
            </a:pPr>
            <a:endParaRPr lang="ru-RU" sz="2600"/>
          </a:p>
          <a:p>
            <a:pPr>
              <a:buFont typeface="Wingdings" pitchFamily="2" charset="2"/>
              <a:buNone/>
            </a:pPr>
            <a:r>
              <a:rPr lang="ru-RU" sz="2600">
                <a:solidFill>
                  <a:srgbClr val="990000"/>
                </a:solidFill>
              </a:rPr>
              <a:t>   Как называлась повесть первоначально?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 («Ликвидация»)</a:t>
            </a:r>
          </a:p>
          <a:p>
            <a:pPr>
              <a:buFont typeface="Wingdings" pitchFamily="2" charset="2"/>
              <a:buNone/>
            </a:pPr>
            <a:r>
              <a:rPr lang="ru-RU" sz="2600"/>
              <a:t>   Л.Лазарев писал : «Первоначальное название  ……………лучше  выражало и проблематику и своеобразие ее художественного строя».Согласны вы с этим мнением?</a:t>
            </a:r>
          </a:p>
          <a:p>
            <a:pPr>
              <a:buFont typeface="Wingdings" pitchFamily="2" charset="2"/>
              <a:buNone/>
            </a:pPr>
            <a:endParaRPr lang="ru-RU" sz="2600"/>
          </a:p>
          <a:p>
            <a:pPr>
              <a:buFont typeface="Wingdings" pitchFamily="2" charset="2"/>
              <a:buNone/>
            </a:pPr>
            <a:endParaRPr lang="ru-RU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latin typeface="Times New Roman" pitchFamily="18" charset="0"/>
              </a:rPr>
              <a:t>   Глава 19. Анализ эпизода «В полном   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   смятении, с туманной пеленой в сознании Рыбак приша-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    гал …».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0000FF"/>
                </a:solidFill>
              </a:rPr>
              <a:t>Составьте</a:t>
            </a:r>
            <a:r>
              <a:rPr lang="ru-RU"/>
              <a:t> вопросник к данному эпизоду.</a:t>
            </a:r>
          </a:p>
          <a:p>
            <a:r>
              <a:rPr lang="ru-RU">
                <a:solidFill>
                  <a:srgbClr val="0000FF"/>
                </a:solidFill>
              </a:rPr>
              <a:t>Как вы считаете</a:t>
            </a:r>
            <a:r>
              <a:rPr lang="ru-RU"/>
              <a:t> , возможно ли нравственное возрождение Рыбака? Закончился  путь героя?</a:t>
            </a:r>
          </a:p>
          <a:p>
            <a:r>
              <a:rPr lang="ru-RU"/>
              <a:t>В.Быков сказал  о Рыбаке: «Он не враг по убеждению и не подлец по натуре, но он хочет жить вопреки возможностям..»</a:t>
            </a:r>
          </a:p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>
                <a:solidFill>
                  <a:srgbClr val="0000FF"/>
                </a:solidFill>
              </a:rPr>
              <a:t>Согласны ли вы</a:t>
            </a:r>
            <a:r>
              <a:rPr lang="ru-RU"/>
              <a:t>   с такой нравственной оценкой Рыбака?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33CC"/>
                </a:solidFill>
              </a:rPr>
              <a:t>Компетенции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r>
              <a:rPr lang="ru-RU"/>
              <a:t>Языковедческая</a:t>
            </a:r>
          </a:p>
          <a:p>
            <a:r>
              <a:rPr lang="ru-RU"/>
              <a:t>Культуроведческая</a:t>
            </a:r>
          </a:p>
          <a:p>
            <a:r>
              <a:rPr lang="ru-RU"/>
              <a:t>Коммуникативная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/>
              <a:t>   Как изображены в повести враги- </a:t>
            </a:r>
            <a:br>
              <a:rPr lang="ru-RU" sz="3800"/>
            </a:br>
            <a:r>
              <a:rPr lang="ru-RU" sz="3800"/>
              <a:t>   полицаи?</a:t>
            </a:r>
            <a:br>
              <a:rPr lang="ru-RU" sz="3800"/>
            </a:br>
            <a:r>
              <a:rPr lang="ru-RU" sz="3800"/>
              <a:t>   Какое из трех слов вы выбрали бы </a:t>
            </a:r>
            <a:br>
              <a:rPr lang="ru-RU" sz="3800"/>
            </a:br>
            <a:r>
              <a:rPr lang="ru-RU" sz="3800"/>
              <a:t>   для них, харктеризуя жизненный </a:t>
            </a:r>
            <a:br>
              <a:rPr lang="ru-RU" sz="3800"/>
            </a:br>
            <a:r>
              <a:rPr lang="ru-RU" sz="3800"/>
              <a:t>   путь: дорога, путь , тропа ? Почему? </a:t>
            </a:r>
            <a:br>
              <a:rPr lang="ru-RU" sz="3800"/>
            </a:br>
            <a:r>
              <a:rPr lang="ru-RU" sz="3800"/>
              <a:t>   Подберите подходящие эпитеты.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Д\З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1" name="Picture 5" descr="сканирование0013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16113"/>
            <a:ext cx="8229600" cy="1081087"/>
          </a:xfrm>
        </p:spPr>
        <p:txBody>
          <a:bodyPr/>
          <a:lstStyle/>
          <a:p>
            <a:r>
              <a:rPr lang="ru-RU" sz="4400"/>
              <a:t>Я выбираю проблемный вопрос.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ru-RU" sz="2400" b="1">
                <a:latin typeface="Times New Roman" pitchFamily="18" charset="0"/>
              </a:rPr>
              <a:t>Выводы: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Дать развернутый ответ на вопрос.</a:t>
            </a:r>
            <a:br>
              <a:rPr lang="ru-RU" sz="2400" b="1">
                <a:latin typeface="Times New Roman" pitchFamily="18" charset="0"/>
              </a:rPr>
            </a:br>
            <a:r>
              <a:rPr lang="ru-RU" sz="2400" b="1">
                <a:latin typeface="Times New Roman" pitchFamily="18" charset="0"/>
              </a:rPr>
              <a:t>Работа в группах.</a:t>
            </a:r>
            <a:br>
              <a:rPr lang="ru-RU" sz="2400" b="1">
                <a:latin typeface="Times New Roman" pitchFamily="18" charset="0"/>
              </a:rPr>
            </a:br>
            <a:r>
              <a:rPr lang="ru-RU" sz="3800"/>
              <a:t/>
            </a:r>
            <a:br>
              <a:rPr lang="ru-RU" sz="3800"/>
            </a:br>
            <a:r>
              <a:rPr lang="ru-RU" sz="3800"/>
              <a:t>  </a:t>
            </a:r>
            <a:r>
              <a:rPr lang="ru-RU" sz="3200"/>
              <a:t>1.  </a:t>
            </a:r>
            <a:r>
              <a:rPr lang="ru-RU" sz="3200" b="1"/>
              <a:t>Основной мотив повести В.Быкова </a:t>
            </a:r>
            <a:br>
              <a:rPr lang="ru-RU" sz="3200" b="1"/>
            </a:br>
            <a:r>
              <a:rPr lang="ru-RU" sz="3200" b="1"/>
              <a:t>       «Сотников»</a:t>
            </a:r>
            <a:br>
              <a:rPr lang="ru-RU" sz="3200" b="1"/>
            </a:br>
            <a:r>
              <a:rPr lang="ru-RU" sz="3200" b="1"/>
              <a:t>  2.   Основная проблема повести.</a:t>
            </a:r>
            <a:br>
              <a:rPr lang="ru-RU" sz="3200" b="1"/>
            </a:br>
            <a:r>
              <a:rPr lang="ru-RU" sz="3200" b="1"/>
              <a:t>  3.   Особенности творческого почерка</a:t>
            </a:r>
            <a:br>
              <a:rPr lang="ru-RU" sz="3200" b="1"/>
            </a:br>
            <a:r>
              <a:rPr lang="ru-RU" sz="3200" b="1"/>
              <a:t>         писателя.</a:t>
            </a:r>
            <a:br>
              <a:rPr lang="ru-RU" sz="3200" b="1"/>
            </a:br>
            <a:r>
              <a:rPr lang="ru-RU" sz="3200" b="1"/>
              <a:t>  4.   Актуальна ли повесть сегодня?</a:t>
            </a:r>
            <a:br>
              <a:rPr lang="ru-RU" sz="3200" b="1"/>
            </a:br>
            <a:r>
              <a:rPr lang="ru-RU" sz="3200" b="1"/>
              <a:t>  5.   «Истина в том…,что мы </a:t>
            </a:r>
            <a:br>
              <a:rPr lang="ru-RU" sz="3200" b="1"/>
            </a:br>
            <a:r>
              <a:rPr lang="ru-RU" sz="3200" b="1"/>
              <a:t>         победили,».Уроки войны у В.Быкова</a:t>
            </a:r>
            <a:r>
              <a:rPr 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Моя творческая работа.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400"/>
              <a:t>Текст В Солоухина из цикла «Камешки на ладони»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    У альпинистов есть золотое правило: нельзя терять высоту!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  Крив, сложен ,извилист путь к намеченной вершине. Иногда приходится идти как бы от вершины в противоположную сторону, петлять, двигаться, не видя самой вершины за другими скалами.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   Все можно . Нельзя только одно – терять высоту! Каждый шаг должен  приподнимать тебя над предыдущим, и тогда, если даже ты идешь  как бы и не  к вершине, все равно ты становишься выше, то есть ближе к цели. Итак, нельзя терять высоту!</a:t>
            </a:r>
          </a:p>
          <a:p>
            <a:pPr>
              <a:buFont typeface="Wingdings" pitchFamily="2" charset="2"/>
              <a:buNone/>
            </a:pPr>
            <a:endParaRPr lang="ru-RU" sz="3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Моя творческая работа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r>
              <a:rPr lang="ru-RU"/>
              <a:t>Тема :   </a:t>
            </a:r>
            <a:r>
              <a:rPr lang="ru-RU">
                <a:solidFill>
                  <a:srgbClr val="990000"/>
                </a:solidFill>
              </a:rPr>
              <a:t>Путь и высота со знаком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990000"/>
                </a:solidFill>
              </a:rPr>
              <a:t>                 равенства?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Социологизация.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  <a:p>
            <a:r>
              <a:rPr lang="ru-RU"/>
              <a:t>Результат моей работы: идеи, мысли, размышления, рассуждения.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81" name="Picture 9" descr="сканирование0013"/>
          <p:cNvPicPr>
            <a:picLocks noChangeAspect="1" noChangeArrowheads="1"/>
          </p:cNvPicPr>
          <p:nvPr>
            <p:ph sz="half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435600" y="260350"/>
            <a:ext cx="3314700" cy="2087563"/>
          </a:xfrm>
          <a:noFill/>
          <a:ln w="63500">
            <a:solidFill>
              <a:schemeClr val="accent2"/>
            </a:solidFill>
          </a:ln>
        </p:spPr>
      </p:pic>
      <p:pic>
        <p:nvPicPr>
          <p:cNvPr id="79877" name="Picture 5" descr="сканирование0015"/>
          <p:cNvPicPr>
            <a:picLocks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900113" y="1125538"/>
            <a:ext cx="2740025" cy="2189162"/>
          </a:xfrm>
          <a:noFill/>
          <a:ln w="63500">
            <a:solidFill>
              <a:srgbClr val="800000"/>
            </a:solidFill>
          </a:ln>
        </p:spPr>
      </p:pic>
      <p:pic>
        <p:nvPicPr>
          <p:cNvPr id="79880" name="Picture 8" descr="сканирование0017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979613" y="2924175"/>
            <a:ext cx="2551112" cy="3167063"/>
          </a:xfrm>
          <a:noFill/>
          <a:ln w="50800">
            <a:solidFill>
              <a:srgbClr val="003300"/>
            </a:solidFill>
          </a:ln>
        </p:spPr>
      </p:pic>
      <p:pic>
        <p:nvPicPr>
          <p:cNvPr id="79882" name="Picture 10" descr="сканирование00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363" y="2060575"/>
            <a:ext cx="2952750" cy="4030663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988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Рефлексия</a:t>
            </a:r>
          </a:p>
        </p:txBody>
      </p:sp>
      <p:graphicFrame>
        <p:nvGraphicFramePr>
          <p:cNvPr id="37895" name="Diagram 7"/>
          <p:cNvGraphicFramePr>
            <a:graphicFrameLocks/>
          </p:cNvGraphicFramePr>
          <p:nvPr>
            <p:ph idx="1"/>
          </p:nvPr>
        </p:nvGraphicFramePr>
        <p:xfrm>
          <a:off x="2339975" y="1052513"/>
          <a:ext cx="5253038" cy="4968875"/>
        </p:xfrm>
        <a:graphic>
          <a:graphicData uri="http://schemas.openxmlformats.org/drawingml/2006/compatibility">
            <com:legacyDrawing xmlns:com="http://schemas.openxmlformats.org/drawingml/2006/compatibility" spid="_x0000_s37895"/>
          </a:graphicData>
        </a:graphic>
      </p:graphicFrame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6156325" y="2924175"/>
            <a:ext cx="647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4800">
                <a:cs typeface="Arial" charset="0"/>
              </a:rPr>
              <a:t>☼</a:t>
            </a:r>
            <a:endParaRPr lang="en-US" sz="4800">
              <a:cs typeface="Arial" charset="0"/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7308850" y="3716338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000">
                <a:latin typeface="Times New Roman" pitchFamily="18" charset="0"/>
              </a:rPr>
              <a:t>        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435600" y="1557338"/>
            <a:ext cx="5762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>
                <a:latin typeface="Times New Roman" pitchFamily="18" charset="0"/>
              </a:rPr>
              <a:t>*</a:t>
            </a:r>
          </a:p>
        </p:txBody>
      </p:sp>
      <p:sp>
        <p:nvSpPr>
          <p:cNvPr id="37914" name="WordArt 26"/>
          <p:cNvSpPr>
            <a:spLocks noChangeArrowheads="1" noChangeShapeType="1" noTextEdit="1"/>
          </p:cNvSpPr>
          <p:nvPr/>
        </p:nvSpPr>
        <p:spPr bwMode="auto">
          <a:xfrm rot="5400000">
            <a:off x="5611018" y="3028157"/>
            <a:ext cx="5688013" cy="2984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1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Эмоциональное состояние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5724525" y="2076450"/>
            <a:ext cx="8064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4800">
                <a:latin typeface="Times New Roman" pitchFamily="18" charset="0"/>
              </a:rPr>
              <a:t>☺</a:t>
            </a:r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6588125" y="3500438"/>
            <a:ext cx="6477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latin typeface="Times New Roman" pitchFamily="18" charset="0"/>
              </a:rPr>
              <a:t>    </a:t>
            </a:r>
            <a:r>
              <a:rPr lang="ru-RU" sz="7200">
                <a:latin typeface="Times New Roman" pitchFamily="18" charset="0"/>
                <a:cs typeface="Times New Roman" pitchFamily="18" charset="0"/>
              </a:rPr>
              <a:t>•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6877050" y="4076700"/>
            <a:ext cx="935038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latin typeface="Times New Roman" pitchFamily="18" charset="0"/>
              </a:rPr>
              <a:t>     </a:t>
            </a:r>
            <a:r>
              <a:rPr lang="ru-RU" sz="5400" b="1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54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                    </a:t>
            </a:r>
            <a:r>
              <a:rPr lang="ru-RU" sz="4800">
                <a:solidFill>
                  <a:srgbClr val="0000FF"/>
                </a:solidFill>
              </a:rPr>
              <a:t>Доброго дня!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1557338"/>
            <a:ext cx="7623175" cy="1752600"/>
          </a:xfrm>
        </p:spPr>
        <p:txBody>
          <a:bodyPr/>
          <a:lstStyle/>
          <a:p>
            <a:r>
              <a:rPr lang="ru-RU" sz="3800"/>
              <a:t>Добрый день!</a:t>
            </a:r>
            <a:br>
              <a:rPr lang="ru-RU" sz="3800"/>
            </a:br>
            <a:r>
              <a:rPr lang="ru-RU" sz="3800"/>
              <a:t>Мастерская нравственных ценностей открывает перед вами двери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ru-RU" sz="2400">
                <a:latin typeface="Times New Roman" pitchFamily="18" charset="0"/>
              </a:rPr>
              <a:t>Рассмотрите репродукции русских художников о Великой отечественной войне, поделитесь своими впечатлениями и  сформулируйте  основное содержание  нашего занятия.</a:t>
            </a:r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600"/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28775"/>
            <a:ext cx="4038600" cy="4464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  Среди большой войны жестокой,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   С чего – ума не приложу-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  Мне жалко той судьбы далекой,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  Как будто мертвый, одинокий,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   Как будто это я лежу.</a:t>
            </a:r>
          </a:p>
          <a:p>
            <a:pPr>
              <a:buFont typeface="Wingdings" pitchFamily="2" charset="2"/>
              <a:buNone/>
            </a:pPr>
            <a:endParaRPr lang="ru-RU" sz="24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400">
                <a:latin typeface="Times New Roman" pitchFamily="18" charset="0"/>
              </a:rPr>
              <a:t>                    А.Твардовский  </a:t>
            </a:r>
          </a:p>
        </p:txBody>
      </p:sp>
      <p:pic>
        <p:nvPicPr>
          <p:cNvPr id="53251" name="Picture 3" descr="сканирование0008"/>
          <p:cNvPicPr>
            <a:picLocks noChangeAspect="1" noChangeArrowheads="1"/>
          </p:cNvPicPr>
          <p:nvPr>
            <p:ph sz="half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87450" y="2060575"/>
            <a:ext cx="3240088" cy="2932113"/>
          </a:xfrm>
          <a:noFill/>
          <a:ln w="25400">
            <a:solidFill>
              <a:srgbClr val="000000"/>
            </a:solidFill>
          </a:ln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239838" y="517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ru-RU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900113" y="5734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950913" y="5538788"/>
            <a:ext cx="327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>
                <a:latin typeface="Times New Roman" pitchFamily="18" charset="0"/>
              </a:rPr>
              <a:t>А.А.Пластов. Фашист пролетел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600"/>
          </a:p>
        </p:txBody>
      </p:sp>
      <p:sp>
        <p:nvSpPr>
          <p:cNvPr id="3079" name="Rectangle 7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600"/>
          </a:p>
        </p:txBody>
      </p:sp>
      <p:sp>
        <p:nvSpPr>
          <p:cNvPr id="3075" name="Rectangle 3" descr="Пергамент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557338"/>
            <a:ext cx="8316913" cy="4530725"/>
          </a:xfrm>
          <a:blipFill dpi="0" rotWithShape="1">
            <a:blip r:embed="rId2" cstate="email"/>
            <a:srcRect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ru-RU"/>
              <a:t>   </a:t>
            </a:r>
            <a:r>
              <a:rPr lang="ru-RU" sz="2000">
                <a:latin typeface="Times New Roman" pitchFamily="18" charset="0"/>
              </a:rPr>
              <a:t>А черный танк все лез и лез,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Утаптывая снег.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Тогда ему наперерез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Поднялся человек…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И все собою заслоня,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Величиной в сосну,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Не человек , а столб огня</a:t>
            </a:r>
          </a:p>
          <a:p>
            <a:pPr>
              <a:buFont typeface="Wingdings" pitchFamily="2" charset="2"/>
              <a:buNone/>
            </a:pPr>
            <a:r>
              <a:rPr lang="ru-RU" sz="2000">
                <a:latin typeface="Times New Roman" pitchFamily="18" charset="0"/>
              </a:rPr>
              <a:t>          Поднялся в вышину.</a:t>
            </a:r>
          </a:p>
        </p:txBody>
      </p:sp>
      <p:pic>
        <p:nvPicPr>
          <p:cNvPr id="3076" name="Picture 4" descr="сканирование00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557338"/>
            <a:ext cx="3960812" cy="46085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716463" y="641350"/>
            <a:ext cx="41036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000">
                <a:latin typeface="Times New Roman" pitchFamily="18" charset="0"/>
              </a:rPr>
              <a:t>П.А.Кривоногов .Поединок. На Курской дуге.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95288" y="908050"/>
            <a:ext cx="2039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000">
                <a:latin typeface="Times New Roman" pitchFamily="18" charset="0"/>
              </a:rPr>
              <a:t>Дмитрий Кедрин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latin typeface="Times New Roman" pitchFamily="18" charset="0"/>
              </a:rPr>
              <a:t>Т.Г.Гапоненко. После изгнания фашистских оккупантов</a:t>
            </a:r>
            <a:r>
              <a:rPr lang="ru-RU" sz="3800"/>
              <a:t>.</a:t>
            </a:r>
          </a:p>
        </p:txBody>
      </p:sp>
      <p:pic>
        <p:nvPicPr>
          <p:cNvPr id="5124" name="Picture 4" descr="сканирование0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196975"/>
            <a:ext cx="3959225" cy="2670175"/>
          </a:xfrm>
          <a:prstGeom prst="rect">
            <a:avLst/>
          </a:prstGeom>
          <a:noFill/>
          <a:ln w="50800">
            <a:solidFill>
              <a:srgbClr val="808000"/>
            </a:solidFill>
            <a:miter lim="800000"/>
            <a:headEnd/>
            <a:tailEnd/>
          </a:ln>
          <a:effectLst/>
        </p:spPr>
      </p:pic>
      <p:pic>
        <p:nvPicPr>
          <p:cNvPr id="5125" name="Picture 5" descr="сканирование0017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64163" y="1484313"/>
            <a:ext cx="2592387" cy="3667125"/>
          </a:xfrm>
          <a:noFill/>
          <a:ln w="25400">
            <a:solidFill>
              <a:schemeClr val="tx1"/>
            </a:solidFill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148263" y="5516563"/>
            <a:ext cx="3844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ru-RU"/>
              <a:t>Ф.Д.Фивейский «Сильнее смерти»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755650" y="2852738"/>
            <a:ext cx="7488238" cy="26019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Человек на войне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229600" cy="1139825"/>
          </a:xfrm>
        </p:spPr>
        <p:txBody>
          <a:bodyPr/>
          <a:lstStyle/>
          <a:p>
            <a:r>
              <a:rPr lang="ru-RU" sz="1800">
                <a:latin typeface="Times New Roman" pitchFamily="18" charset="0"/>
              </a:rPr>
              <a:t>Что вы знаете о названии картины?</a:t>
            </a:r>
            <a:br>
              <a:rPr lang="ru-RU" sz="1800">
                <a:latin typeface="Times New Roman" pitchFamily="18" charset="0"/>
              </a:rPr>
            </a:br>
            <a:r>
              <a:rPr lang="ru-RU" sz="1800">
                <a:latin typeface="Times New Roman" pitchFamily="18" charset="0"/>
              </a:rPr>
              <a:t>Какие ассоциации у вас возникают?</a:t>
            </a:r>
          </a:p>
        </p:txBody>
      </p:sp>
      <p:pic>
        <p:nvPicPr>
          <p:cNvPr id="18439" name="Picture 7" descr="сканирование0013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03350" y="1700213"/>
            <a:ext cx="6264275" cy="3195637"/>
          </a:xfrm>
          <a:noFill/>
          <a:ln w="38100">
            <a:solidFill>
              <a:srgbClr val="808000"/>
            </a:solidFill>
          </a:ln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95288" y="6237288"/>
            <a:ext cx="428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>
                <a:solidFill>
                  <a:schemeClr val="bg1"/>
                </a:solidFill>
              </a:rPr>
              <a:t>Картина И.И.Левитана «Владимирка».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ru-RU" sz="3800"/>
              <a:t>Определите лексическое значение слов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graphicFrame>
        <p:nvGraphicFramePr>
          <p:cNvPr id="46094" name="Group 14"/>
          <p:cNvGraphicFramePr>
            <a:graphicFrameLocks noGrp="1"/>
          </p:cNvGraphicFramePr>
          <p:nvPr/>
        </p:nvGraphicFramePr>
        <p:xfrm>
          <a:off x="179388" y="1196975"/>
          <a:ext cx="8785225" cy="4895850"/>
        </p:xfrm>
        <a:graphic>
          <a:graphicData uri="http://schemas.openxmlformats.org/drawingml/2006/table">
            <a:tbl>
              <a:tblPr/>
              <a:tblGrid>
                <a:gridCol w="2928937"/>
                <a:gridCol w="2927350"/>
                <a:gridCol w="2928938"/>
              </a:tblGrid>
              <a:tr h="489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Дорога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Путь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Тропа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1855</Words>
  <Application>Microsoft Office PowerPoint</Application>
  <PresentationFormat>Экран (4:3)</PresentationFormat>
  <Paragraphs>259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5" baseType="lpstr">
      <vt:lpstr>Arial</vt:lpstr>
      <vt:lpstr>Garamond</vt:lpstr>
      <vt:lpstr>Times New Roman</vt:lpstr>
      <vt:lpstr>Wingdings</vt:lpstr>
      <vt:lpstr>Arial Black</vt:lpstr>
      <vt:lpstr>Arial Rounded MT Bold</vt:lpstr>
      <vt:lpstr>Край</vt:lpstr>
      <vt:lpstr>      МОУ «Красноярская средняя    общеобразовательная школа» </vt:lpstr>
      <vt:lpstr>Организационная структура Мастерской</vt:lpstr>
      <vt:lpstr>Компетенции</vt:lpstr>
      <vt:lpstr>Добрый день! Мастерская нравственных ценностей открывает перед вами двери</vt:lpstr>
      <vt:lpstr>Рассмотрите репродукции русских художников о Великой отечественной войне, поделитесь своими впечатлениями и  сформулируйте  основное содержание  нашего занятия.</vt:lpstr>
      <vt:lpstr>Слайд 6</vt:lpstr>
      <vt:lpstr>Т.Г.Гапоненко. После изгнания фашистских оккупантов.</vt:lpstr>
      <vt:lpstr>Что вы знаете о названии картины? Какие ассоциации у вас возникают?</vt:lpstr>
      <vt:lpstr>Определите лексическое значение слов</vt:lpstr>
      <vt:lpstr>Сравните свое толкование слов  со словарными статьями из  словаря С.И.Ожегова</vt:lpstr>
      <vt:lpstr>Подумайте! Каким образом связаны слова дорога , путь ,тропа  с повестью Василя Быкова «Сотников»?</vt:lpstr>
      <vt:lpstr>Сформулируйте тему занятия</vt:lpstr>
      <vt:lpstr>Целеполагание</vt:lpstr>
      <vt:lpstr>Сообщение о писателе.    19.06.1924 – 22.06.2003</vt:lpstr>
      <vt:lpstr>Слайд 15</vt:lpstr>
      <vt:lpstr>Анализ. Прослушайте отрывок из повести В.Быкова «Сотников». Глава15. «Рассказ Баси».</vt:lpstr>
      <vt:lpstr>Василь Быков о своих произведениях.</vt:lpstr>
      <vt:lpstr>Вопросы и задания</vt:lpstr>
      <vt:lpstr>Вопросы и задания. Анализ глав :1 ,2,3,5,6,7,8,18.</vt:lpstr>
      <vt:lpstr>Анализ</vt:lpstr>
      <vt:lpstr> Анализ . Чтение отрывка из повести «Сотников».Глава 1. Эпизод со следом волка.</vt:lpstr>
      <vt:lpstr>Слайд 22</vt:lpstr>
      <vt:lpstr>Глава 18.Чтение эпизода «Путь на казнь».</vt:lpstr>
      <vt:lpstr>«Мои открытия»</vt:lpstr>
      <vt:lpstr>Точка зрения.    И.Дедков.                              Мое мнение                           А.Адамович.</vt:lpstr>
      <vt:lpstr> Мое видение проблемы повести.     Изобразите дорогу и путь Сотникова и     Рыбака в форме рисунка ,символа,     схемы.</vt:lpstr>
      <vt:lpstr>   Глава 18.Чтение  эпизода «Казнь»      Какой путь выбрали другие герои повести?     Почему повесть названа по имени одного героя?      Почему режиссер Лариса Шепитько назвала свой фильм по     повести  «Восхождение»?</vt:lpstr>
      <vt:lpstr>Открытие.</vt:lpstr>
      <vt:lpstr>   Глава 19. Анализ эпизода «В полном       смятении, с туманной пеленой в сознании Рыбак приша-     гал …». </vt:lpstr>
      <vt:lpstr>   Как изображены в повести враги-     полицаи?    Какое из трех слов вы выбрали бы     для них, харктеризуя жизненный     путь: дорога, путь , тропа ? Почему?     Подберите подходящие эпитеты. </vt:lpstr>
      <vt:lpstr>Я выбираю проблемный вопрос.</vt:lpstr>
      <vt:lpstr>Выводы: Дать развернутый ответ на вопрос. Работа в группах.    1.  Основной мотив повести В.Быкова         «Сотников»   2.   Основная проблема повести.   3.   Особенности творческого почерка          писателя.   4.   Актуальна ли повесть сегодня?   5.   «Истина в том…,что мы           победили,».Уроки войны у В.Быкова.</vt:lpstr>
      <vt:lpstr>Моя творческая работа.</vt:lpstr>
      <vt:lpstr>Моя творческая работа</vt:lpstr>
      <vt:lpstr>Социологизация.</vt:lpstr>
      <vt:lpstr>Слайд 36</vt:lpstr>
      <vt:lpstr>Рефлексия</vt:lpstr>
      <vt:lpstr>Слайд 38</vt:lpstr>
    </vt:vector>
  </TitlesOfParts>
  <Company>Деревня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Ирифан</dc:creator>
  <cp:lastModifiedBy>Дарёна</cp:lastModifiedBy>
  <cp:revision>23</cp:revision>
  <dcterms:created xsi:type="dcterms:W3CDTF">2010-01-20T16:58:18Z</dcterms:created>
  <dcterms:modified xsi:type="dcterms:W3CDTF">2012-07-16T19:03:47Z</dcterms:modified>
</cp:coreProperties>
</file>