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57" r:id="rId3"/>
    <p:sldId id="261" r:id="rId4"/>
    <p:sldId id="262" r:id="rId5"/>
    <p:sldId id="274" r:id="rId6"/>
    <p:sldId id="266" r:id="rId7"/>
    <p:sldId id="285" r:id="rId8"/>
    <p:sldId id="259" r:id="rId9"/>
    <p:sldId id="267" r:id="rId10"/>
    <p:sldId id="278" r:id="rId11"/>
    <p:sldId id="276" r:id="rId12"/>
    <p:sldId id="279" r:id="rId13"/>
    <p:sldId id="280" r:id="rId14"/>
    <p:sldId id="283" r:id="rId15"/>
    <p:sldId id="281" r:id="rId16"/>
    <p:sldId id="289" r:id="rId17"/>
    <p:sldId id="288" r:id="rId18"/>
    <p:sldId id="269" r:id="rId19"/>
    <p:sldId id="270" r:id="rId20"/>
    <p:sldId id="290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75" autoAdjust="0"/>
    <p:restoredTop sz="86420" autoAdjust="0"/>
  </p:normalViewPr>
  <p:slideViewPr>
    <p:cSldViewPr>
      <p:cViewPr varScale="1">
        <p:scale>
          <a:sx n="80" d="100"/>
          <a:sy n="80" d="100"/>
        </p:scale>
        <p:origin x="-6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baseline="0" dirty="0" smtClean="0"/>
              <a:t>Кислород, азот, углекислый газ и другие  газы. </a:t>
            </a:r>
            <a:endParaRPr lang="ru-RU" sz="3200" dirty="0" smtClean="0"/>
          </a:p>
        </c:rich>
      </c:tx>
      <c:layout>
        <c:manualLayout>
          <c:xMode val="edge"/>
          <c:yMode val="edge"/>
          <c:x val="0.11941501721772727"/>
          <c:y val="4.1791851896602438E-4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1529256138189799"/>
                  <c:y val="-0.21586642668430941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0.12924116016685799"/>
                  <c:y val="0.15727679209502299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sz="3200" dirty="0"/>
                      <a:t>21%</a:t>
                    </a: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2.2317674067023275E-2"/>
                  <c:y val="4.3534253478540834E-3"/>
                </c:manualLayout>
              </c:layout>
              <c:tx>
                <c:rich>
                  <a:bodyPr/>
                  <a:lstStyle/>
                  <a:p>
                    <a:pPr>
                      <a:defRPr sz="2800"/>
                    </a:pPr>
                    <a:r>
                      <a:rPr lang="en-US" sz="3200" dirty="0"/>
                      <a:t>1%</a:t>
                    </a:r>
                  </a:p>
                </c:rich>
              </c:tx>
              <c:spPr/>
              <c:showVal val="1"/>
            </c:dLbl>
            <c:delete val="1"/>
          </c:dLbls>
          <c:cat>
            <c:numRef>
              <c:f>Лист1!$A$2:$A$5</c:f>
              <c:numCache>
                <c:formatCode>0%</c:formatCode>
                <c:ptCount val="4"/>
                <c:pt idx="0">
                  <c:v>0.78</c:v>
                </c:pt>
                <c:pt idx="1">
                  <c:v>0.21000000000000021</c:v>
                </c:pt>
                <c:pt idx="2">
                  <c:v>1.0000000000000047E-2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0.21000000000000021</c:v>
                </c:pt>
                <c:pt idx="2">
                  <c:v>1.0000000000000047E-2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994-BA37-4761-B798-3E85D9DB9059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A18E4-8471-4A31-900A-8940F98C2F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39DA8-489D-4019-9037-029502F95306}" type="slidenum">
              <a:rPr lang="ru-RU"/>
              <a:pPr/>
              <a:t>2</a:t>
            </a:fld>
            <a:endParaRPr lang="ru-RU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E0001-CF7E-41EC-B9FC-600810327DCA}" type="slidenum">
              <a:rPr lang="ru-RU"/>
              <a:pPr/>
              <a:t>8</a:t>
            </a:fld>
            <a:endParaRPr lang="ru-RU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F7E71B-BF4A-42BB-BAB6-94B14D05D91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A7294C-A62C-449C-B5B2-43F3EEADEB2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Его не видно, но он есть!</a:t>
            </a:r>
            <a:b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Гора Догээ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1285860"/>
            <a:ext cx="3686172" cy="484030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Вычислить высоту горы Догээ, если разница температур у её подножия и на вершине составляет 6 градусов.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00062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Тропосфера - фабрика погоды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5286380" y="1857363"/>
            <a:ext cx="2286016" cy="16430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vid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1227118"/>
            <a:ext cx="4286280" cy="2716213"/>
          </a:xfrm>
          <a:prstGeom prst="rect">
            <a:avLst/>
          </a:prstGeom>
          <a:noFill/>
          <a:ln/>
        </p:spPr>
      </p:pic>
      <p:pic>
        <p:nvPicPr>
          <p:cNvPr id="5" name="Picture 3" descr="1064942655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3929066"/>
            <a:ext cx="4286280" cy="2928934"/>
          </a:xfrm>
          <a:prstGeom prst="rect">
            <a:avLst/>
          </a:prstGeom>
          <a:noFill/>
          <a:ln/>
        </p:spPr>
      </p:pic>
      <p:pic>
        <p:nvPicPr>
          <p:cNvPr id="6" name="Picture 6" descr="54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4071966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В.Е\фото\photo008-1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929066"/>
            <a:ext cx="4071966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3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Изучение атмосферы: метеорологическая станция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86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E:\В.Е\фото\4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4714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управляемые радиозонды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В.Е\фото\6872_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4102120" cy="4786346"/>
          </a:xfrm>
          <a:prstGeom prst="rect">
            <a:avLst/>
          </a:prstGeom>
          <a:noFill/>
        </p:spPr>
      </p:pic>
      <p:pic>
        <p:nvPicPr>
          <p:cNvPr id="7173" name="Picture 5" descr="E:\В.Е\фото\wballoon7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407196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Метеорологические ракеты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E:\В.Е\фото\proton_vecher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500330" cy="4714908"/>
          </a:xfrm>
          <a:prstGeom prst="rect">
            <a:avLst/>
          </a:prstGeom>
          <a:noFill/>
        </p:spPr>
      </p:pic>
      <p:pic>
        <p:nvPicPr>
          <p:cNvPr id="10243" name="Picture 3" descr="E:\В.Е\фото\Black_Br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71612"/>
            <a:ext cx="2643206" cy="4714908"/>
          </a:xfrm>
          <a:prstGeom prst="rect">
            <a:avLst/>
          </a:prstGeom>
          <a:noFill/>
        </p:spPr>
      </p:pic>
      <p:pic>
        <p:nvPicPr>
          <p:cNvPr id="10244" name="Picture 4" descr="E:\В.Е\фото\vz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571612"/>
            <a:ext cx="300037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Космические спутники и установки на кораблях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В.Е\фото\Mariner_3_and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14842" cy="4714908"/>
          </a:xfrm>
          <a:prstGeom prst="rect">
            <a:avLst/>
          </a:prstGeom>
          <a:noFill/>
        </p:spPr>
      </p:pic>
      <p:pic>
        <p:nvPicPr>
          <p:cNvPr id="8195" name="Picture 3" descr="E:\В.Е\фото\3b5f2eeac1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417353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ve\рыбалка (4)\102CANON\IMG_0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3457599"/>
          </a:xfrm>
        </p:spPr>
        <p:txBody>
          <a:bodyPr>
            <a:normAutofit/>
          </a:bodyPr>
          <a:lstStyle/>
          <a:p>
            <a:r>
              <a:rPr lang="ru-RU" dirty="0" smtClean="0"/>
              <a:t>В 2009г. Принято международное соглашение о сокращении выбросов углекислого газа в атмосферу. </a:t>
            </a:r>
            <a:r>
              <a:rPr lang="ru-RU" sz="4000" b="1" dirty="0" smtClean="0"/>
              <a:t>Научный прогноз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 ближайшее  десятилетие температура воздуха повысится      на 1-2 градуса. Уровень  мирового океана повысится  на 1,5 метра.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Загрязнение атмосферы !!!</a:t>
            </a:r>
            <a:endParaRPr lang="ru-RU" sz="4000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 smtClean="0"/>
              <a:t>---В СУТКИ ЧЕЛОВЕКУ НУЖНО 11 000 ЛИТРОВ ВОЗДУХА!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/>
              <a:t>---ЧТОБЫ ПОЛУЧИТЬ 1ТОННУ ЧУГУНА ,НАДО 16 000 МЕТРОВ КУБИЧЕСКИХ КИСЛОРОДА !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 smtClean="0"/>
              <a:t>---ЧТОБЫ ПОЛУЧИТЬ 1ТОННУ МЕДИ. ВОЗДУХА ТРЕБУЕТСЯ В 4 РАЗА БОЛЬШЕ!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43438" y="1700213"/>
            <a:ext cx="39608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i="1" dirty="0" smtClean="0"/>
              <a:t> </a:t>
            </a:r>
            <a:endParaRPr lang="ru-RU" sz="2800" dirty="0"/>
          </a:p>
          <a:p>
            <a:pPr algn="ctr"/>
            <a:r>
              <a:rPr lang="ru-RU" i="1" dirty="0"/>
              <a:t>         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smtClean="0"/>
              <a:t>взвешенные </a:t>
            </a:r>
            <a:r>
              <a:rPr lang="ru-RU" dirty="0" smtClean="0"/>
              <a:t>частицы: сажа, пепел, дым</a:t>
            </a:r>
          </a:p>
          <a:p>
            <a:r>
              <a:rPr lang="ru-RU" dirty="0" smtClean="0"/>
              <a:t>2.оксиды азота-</a:t>
            </a:r>
          </a:p>
          <a:p>
            <a:r>
              <a:rPr lang="ru-RU" dirty="0" smtClean="0"/>
              <a:t>3.диоксиды </a:t>
            </a:r>
            <a:r>
              <a:rPr lang="ru-RU" dirty="0" smtClean="0"/>
              <a:t>серы-</a:t>
            </a:r>
          </a:p>
          <a:p>
            <a:r>
              <a:rPr lang="ru-RU" dirty="0" smtClean="0"/>
              <a:t>4.оксид углерода-</a:t>
            </a:r>
          </a:p>
          <a:p>
            <a:r>
              <a:rPr lang="ru-RU" dirty="0" smtClean="0"/>
              <a:t>5.формальдегид-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ДОМА: параграф№35.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Задания для удовольствия</a:t>
            </a:r>
            <a:r>
              <a:rPr lang="ru-RU" sz="4000" dirty="0" smtClean="0"/>
              <a:t>:</a:t>
            </a:r>
            <a:endParaRPr lang="ru-RU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b="1" i="1" dirty="0"/>
          </a:p>
          <a:p>
            <a:pPr>
              <a:buFont typeface="Wingdings" pitchFamily="2" charset="2"/>
              <a:buNone/>
            </a:pPr>
            <a:r>
              <a:rPr lang="ru-RU" b="1" i="1" dirty="0" smtClean="0"/>
              <a:t>Продолжить: Чтобы сохранить чистый воздух для будущих поколений я предлагаю...</a:t>
            </a:r>
            <a:endParaRPr lang="ru-RU" b="1" i="1" dirty="0"/>
          </a:p>
          <a:p>
            <a:pPr>
              <a:buFont typeface="Wingdings" pitchFamily="2" charset="2"/>
              <a:buNone/>
            </a:pPr>
            <a:r>
              <a:rPr lang="ru-RU" b="1" i="1" dirty="0"/>
              <a:t>.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E:\В.Е\фото\P80776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5720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900" b="1" dirty="0" smtClean="0"/>
              <a:t>АТМОСФЕРА: её значение, строение и  изучение 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4800" b="1" dirty="0" smtClean="0"/>
              <a:t>Цель:  </a:t>
            </a:r>
          </a:p>
          <a:p>
            <a:pPr>
              <a:buNone/>
            </a:pPr>
            <a:r>
              <a:rPr lang="ru-RU" sz="4400" b="1" dirty="0" smtClean="0"/>
              <a:t>    Познакомиться со значением атмосферы и определить её роль в жизни человека и планеты   в целом.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Закрепление.</a:t>
            </a:r>
            <a:br>
              <a:rPr lang="ru-RU" dirty="0" smtClean="0"/>
            </a:br>
            <a:r>
              <a:rPr lang="ru-RU" b="1" dirty="0" smtClean="0"/>
              <a:t>1.Высота атмосферы составляет: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а)3 000км     б)20 км      в)10 000км</a:t>
            </a:r>
            <a:br>
              <a:rPr lang="ru-RU" dirty="0" smtClean="0"/>
            </a:br>
            <a:r>
              <a:rPr lang="ru-RU" b="1" dirty="0" smtClean="0"/>
              <a:t>2. Озоновый слой защищает от: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а)потери тепла               б) метеоритов в)вредного солнечного излучения           г) космических пришельцев</a:t>
            </a:r>
            <a:br>
              <a:rPr lang="ru-RU" dirty="0" smtClean="0"/>
            </a:br>
            <a:r>
              <a:rPr lang="ru-RU" b="1" dirty="0" smtClean="0"/>
              <a:t>3. Нижний слой воздуха называется: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а) стратосфера               б) тропосфера                   в) озоновый                    г) термосфера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671514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4. Атмосферный воздух состоит из: </a:t>
            </a:r>
            <a:r>
              <a:rPr lang="ru-RU" dirty="0" smtClean="0"/>
              <a:t>а)кислород 78%, азот 21%               б)кислород 21%, азот 78%  </a:t>
            </a:r>
            <a:br>
              <a:rPr lang="ru-RU" dirty="0" smtClean="0"/>
            </a:br>
            <a:r>
              <a:rPr lang="ru-RU" b="1" dirty="0" smtClean="0"/>
              <a:t>5. Нижний слой воздуха нагревается по схеме:                                                                  </a:t>
            </a:r>
            <a:r>
              <a:rPr lang="ru-RU" dirty="0" smtClean="0"/>
              <a:t>а) тепло земных глубин      нагревание поверхности земли       нагревание нижнего слоя воздуха.                                      б) солнечная радиация      нагревание поверхности земли    </a:t>
            </a:r>
            <a:r>
              <a:rPr lang="ru-RU" b="1" dirty="0" smtClean="0"/>
              <a:t>   </a:t>
            </a:r>
            <a:r>
              <a:rPr lang="ru-RU" dirty="0" smtClean="0"/>
              <a:t>нагревание нижнего слоя воздуха. 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429256" y="3571876"/>
            <a:ext cx="500066" cy="158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4143380"/>
            <a:ext cx="500066" cy="158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357818" y="5429264"/>
            <a:ext cx="500066" cy="158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3438" y="6000768"/>
            <a:ext cx="571504" cy="158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Font typeface="Wingdings" pitchFamily="2" charset="2"/>
              <a:buNone/>
            </a:pPr>
            <a:endParaRPr lang="ru-RU" sz="4000" b="1" dirty="0" smtClean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596" y="500042"/>
          <a:ext cx="8358246" cy="377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1"/>
                <a:gridCol w="2178851"/>
                <a:gridCol w="2178851"/>
                <a:gridCol w="1821693"/>
              </a:tblGrid>
              <a:tr h="13573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Компонент</a:t>
                      </a:r>
                      <a:r>
                        <a:rPr lang="ru-RU" sz="3200" b="0" i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природы </a:t>
                      </a:r>
                      <a:endParaRPr lang="ru-RU" sz="3200" b="0" i="0" u="none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Осязание</a:t>
                      </a:r>
                    </a:p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Обоняние</a:t>
                      </a:r>
                      <a:r>
                        <a:rPr lang="en-US" sz="32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ru-RU" sz="32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запах)</a:t>
                      </a:r>
                    </a:p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Вкус</a:t>
                      </a:r>
                    </a:p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0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Растения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0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Вода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0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0" i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Воздух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b="0" i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8596" y="4500570"/>
          <a:ext cx="8286808" cy="217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2174558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</a:rPr>
                        <a:t>Как</a:t>
                      </a:r>
                      <a:r>
                        <a:rPr lang="ru-RU" sz="4400" baseline="0" dirty="0" smtClean="0">
                          <a:solidFill>
                            <a:schemeClr val="tx1"/>
                          </a:solidFill>
                        </a:rPr>
                        <a:t> человек  воспринимает данные компоненты  природы  через   органы чувств?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Значение атмосферы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14348" y="1643050"/>
            <a:ext cx="7753376" cy="5000660"/>
          </a:xfrm>
        </p:spPr>
        <p:txBody>
          <a:bodyPr>
            <a:normAutofit fontScale="55000" lnSpcReduction="20000"/>
          </a:bodyPr>
          <a:lstStyle/>
          <a:p>
            <a:pPr marL="609600" indent="-609600">
              <a:buFont typeface="Wingdings" pitchFamily="2" charset="2"/>
              <a:buNone/>
            </a:pPr>
            <a:endParaRPr lang="ru-RU" sz="2400" b="1" dirty="0"/>
          </a:p>
          <a:p>
            <a:pPr marL="609600" indent="-609600">
              <a:buFont typeface="Wingdings" pitchFamily="2" charset="2"/>
              <a:buNone/>
            </a:pPr>
            <a:r>
              <a:rPr lang="ru-RU" sz="6500" b="1" dirty="0" smtClean="0">
                <a:solidFill>
                  <a:srgbClr val="FFC000"/>
                </a:solidFill>
              </a:rPr>
              <a:t>1. Воздух присутствует во всех оболочках.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6500" b="1" i="1" dirty="0" smtClean="0">
                <a:solidFill>
                  <a:srgbClr val="FFC000"/>
                </a:solidFill>
              </a:rPr>
              <a:t>2 .Б</a:t>
            </a:r>
            <a:r>
              <a:rPr lang="ru-RU" sz="6500" b="1" dirty="0" smtClean="0">
                <a:solidFill>
                  <a:srgbClr val="FFC000"/>
                </a:solidFill>
              </a:rPr>
              <a:t>ез воздуха умрет все живое .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6500" b="1" dirty="0" smtClean="0">
                <a:solidFill>
                  <a:srgbClr val="FFC000"/>
                </a:solidFill>
              </a:rPr>
              <a:t>3 .Исчезнет вода. </a:t>
            </a:r>
          </a:p>
          <a:p>
            <a:pPr>
              <a:lnSpc>
                <a:spcPct val="90000"/>
              </a:lnSpc>
              <a:buNone/>
            </a:pPr>
            <a:r>
              <a:rPr lang="ru-RU" sz="6500" b="1" dirty="0" smtClean="0">
                <a:solidFill>
                  <a:srgbClr val="FFC000"/>
                </a:solidFill>
              </a:rPr>
              <a:t>4 .Защищает планету от  вредных  ультрафиолетовых лучей Солнца и метеоритных тел. </a:t>
            </a:r>
            <a:r>
              <a:rPr lang="en-US" sz="6500" b="1" dirty="0" smtClean="0">
                <a:solidFill>
                  <a:srgbClr val="FFC000"/>
                </a:solidFill>
              </a:rPr>
              <a:t>  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ru-RU" sz="6500" b="1" dirty="0" smtClean="0">
                <a:solidFill>
                  <a:srgbClr val="FFC000"/>
                </a:solidFill>
              </a:rPr>
              <a:t>5 .«Шуба Земли»</a:t>
            </a:r>
          </a:p>
          <a:p>
            <a:pPr>
              <a:lnSpc>
                <a:spcPct val="90000"/>
              </a:lnSpc>
              <a:buNone/>
            </a:pPr>
            <a:r>
              <a:rPr lang="ru-RU" sz="6500" b="1" dirty="0" smtClean="0">
                <a:solidFill>
                  <a:srgbClr val="FFC000"/>
                </a:solidFill>
              </a:rPr>
              <a:t>6 .Помощник для человека</a:t>
            </a:r>
          </a:p>
          <a:p>
            <a:pPr marL="609600" indent="-609600">
              <a:buFont typeface="Wingdings" pitchFamily="2" charset="2"/>
              <a:buNone/>
            </a:pP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Газовый состав атмосферы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428712"/>
          <a:ext cx="71438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1" name="Rectangle 5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 </a:t>
            </a:r>
            <a:r>
              <a:rPr lang="ru-RU" sz="2800" b="1" dirty="0"/>
              <a:t>Строение атмосферы</a:t>
            </a:r>
          </a:p>
        </p:txBody>
      </p:sp>
      <p:graphicFrame>
        <p:nvGraphicFramePr>
          <p:cNvPr id="29794" name="Group 98"/>
          <p:cNvGraphicFramePr>
            <a:graphicFrameLocks noGrp="1"/>
          </p:cNvGraphicFramePr>
          <p:nvPr>
            <p:ph idx="1"/>
          </p:nvPr>
        </p:nvGraphicFramePr>
        <p:xfrm>
          <a:off x="571472" y="857231"/>
          <a:ext cx="8248678" cy="5867175"/>
        </p:xfrm>
        <a:graphic>
          <a:graphicData uri="http://schemas.openxmlformats.org/drawingml/2006/table">
            <a:tbl>
              <a:tblPr/>
              <a:tblGrid>
                <a:gridCol w="2158648"/>
                <a:gridCol w="2127632"/>
                <a:gridCol w="3962398"/>
              </a:tblGrid>
              <a:tr h="677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Слои атмосферы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высота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Характеристика слоев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Верхние слои атмосферы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3000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Воздух  не рассеивает солнечный свет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Термосфера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1000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Воздух разряжён, сильно ионизирован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Мезосфера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50-100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Полярное сияние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Стратосфера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50-55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Воздух разрежен, холодный, сухой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52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Озоновый слой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20-25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км, толщина  3-5мм!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 пропускает ультрафиолетовое излучение Солнца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20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Тропосфера  «фабрика погоды»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Над полюсами 8-9 км                                             Над экватором  18-20 км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Облака, осадки, ветер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Нагревание воздуха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86322"/>
            <a:ext cx="8258204" cy="141127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На каждый </a:t>
            </a:r>
            <a:r>
              <a:rPr lang="ru-RU" sz="4000" b="1" dirty="0" smtClean="0"/>
              <a:t>километр </a:t>
            </a:r>
            <a:r>
              <a:rPr lang="ru-RU" b="1" dirty="0" smtClean="0"/>
              <a:t>высоты, температура воздуха </a:t>
            </a:r>
            <a:r>
              <a:rPr lang="ru-RU" sz="3900" b="1" dirty="0" smtClean="0"/>
              <a:t>понижается</a:t>
            </a:r>
            <a:r>
              <a:rPr lang="ru-RU" b="1" dirty="0" smtClean="0"/>
              <a:t> на </a:t>
            </a:r>
            <a:r>
              <a:rPr lang="ru-RU" sz="4400" b="1" dirty="0" smtClean="0"/>
              <a:t>6</a:t>
            </a:r>
            <a:r>
              <a:rPr lang="ru-RU" b="1" dirty="0" smtClean="0"/>
              <a:t> градусов! 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571612"/>
          <a:ext cx="9144000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525"/>
                <a:gridCol w="749508"/>
                <a:gridCol w="2548328"/>
                <a:gridCol w="749508"/>
                <a:gridCol w="2848131"/>
              </a:tblGrid>
              <a:tr h="3000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Солнечное излучение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 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Нагревание Земной поверхности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Нагревание приземного слоя воздуха от земной поверхности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2428860" y="3214686"/>
            <a:ext cx="500066" cy="357190"/>
          </a:xfrm>
          <a:prstGeom prst="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643570" y="3214686"/>
            <a:ext cx="500066" cy="357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Республика Тыва</a:t>
            </a:r>
            <a:endParaRPr lang="ru-RU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1285852" y="5429264"/>
            <a:ext cx="285752" cy="285752"/>
            <a:chOff x="3357554" y="2286786"/>
            <a:chExt cx="285752" cy="28575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3357554" y="2428868"/>
              <a:ext cx="285752" cy="158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357554" y="2428868"/>
              <a:ext cx="285752" cy="158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71472" y="550070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3976 </a:t>
            </a:r>
          </a:p>
          <a:p>
            <a:r>
              <a:rPr lang="ru-RU" b="1" dirty="0" smtClean="0"/>
              <a:t>Монгун-Тайга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3714753"/>
            <a:ext cx="104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Догээ</a:t>
            </a:r>
            <a:r>
              <a:rPr lang="ru-RU" dirty="0" smtClean="0"/>
              <a:t> 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>
                <a:solidFill>
                  <a:srgbClr val="FFFF00"/>
                </a:solidFill>
              </a:rPr>
              <a:t>гора</a:t>
            </a:r>
            <a:r>
              <a:rPr lang="ru-RU" sz="4000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Монгун-Тайга высота </a:t>
            </a:r>
            <a:r>
              <a:rPr lang="ru-RU" sz="4000" b="1" dirty="0" smtClean="0">
                <a:solidFill>
                  <a:srgbClr val="FFFF00"/>
                </a:solidFill>
              </a:rPr>
              <a:t>3976м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8" y="1600200"/>
            <a:ext cx="2971792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Высчитайте темпера- туру на вершине горы, если у её подножия +15 градусов.</a:t>
            </a:r>
            <a:endParaRPr lang="ru-RU" sz="3600" b="1" i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В.Е\фото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38162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398</Words>
  <PresentationFormat>Экран (4:3)</PresentationFormat>
  <Paragraphs>89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Его не видно, но он есть! </vt:lpstr>
      <vt:lpstr>  АТМОСФЕРА: её значение, строение и  изучение   </vt:lpstr>
      <vt:lpstr>Слайд 3</vt:lpstr>
      <vt:lpstr>Значение атмосферы</vt:lpstr>
      <vt:lpstr>Газовый состав атмосферы.</vt:lpstr>
      <vt:lpstr> Строение атмосферы</vt:lpstr>
      <vt:lpstr>Нагревание воздуха</vt:lpstr>
      <vt:lpstr>Республика Тыва</vt:lpstr>
      <vt:lpstr>  гора Монгун-Тайга высота 3976м</vt:lpstr>
      <vt:lpstr>Гора Догээ</vt:lpstr>
      <vt:lpstr>Тропосфера - фабрика погоды</vt:lpstr>
      <vt:lpstr>Изучение атмосферы: метеорологическая станция</vt:lpstr>
      <vt:lpstr>управляемые радиозонды </vt:lpstr>
      <vt:lpstr>Метеорологические ракеты</vt:lpstr>
      <vt:lpstr>Космические спутники и установки на кораблях</vt:lpstr>
      <vt:lpstr>Слайд 16</vt:lpstr>
      <vt:lpstr>В 2009г. Принято международное соглашение о сокращении выбросов углекислого газа в атмосферу. Научный прогноз</vt:lpstr>
      <vt:lpstr>Загрязнение атмосферы !!!</vt:lpstr>
      <vt:lpstr>ДОМА: параграф№35. Задания для удовольствия:</vt:lpstr>
      <vt:lpstr>Закрепление. 1.Высота атмосферы составляет: а)3 000км     б)20 км      в)10 000км 2. Озоновый слой защищает от: а)потери тепла               б) метеоритов в)вредного солнечного излучения           г) космических пришельцев 3. Нижний слой воздуха называется: а) стратосфера               б) тропосфера                   в) озоновый                    г) термосфера</vt:lpstr>
      <vt:lpstr>4. Атмосферный воздух состоит из: а)кислород 78%, азот 21%               б)кислород 21%, азот 78%   5. Нижний слой воздуха нагревается по схеме:                                                                  а) тепло земных глубин      нагревание поверхности земли       нагревание нижнего слоя воздуха.                                      б) солнечная радиация      нагревание поверхности земли       нагревание нижнего слоя воздуха.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АТМОСФЕРА,  ее строение и значение  </dc:title>
  <dc:creator>ГЕОГРАФ</dc:creator>
  <cp:lastModifiedBy>ГЕОГРАФ</cp:lastModifiedBy>
  <cp:revision>81</cp:revision>
  <dcterms:created xsi:type="dcterms:W3CDTF">2010-03-04T12:47:36Z</dcterms:created>
  <dcterms:modified xsi:type="dcterms:W3CDTF">2010-03-16T11:43:46Z</dcterms:modified>
</cp:coreProperties>
</file>